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Corbel"/>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9" roundtripDataSignature="AMtx7mgmWNgR59XVQSZW//KruEvK7FJb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F0F218-563D-4E7B-B566-96A9B51EFE79}">
  <a:tblStyle styleId="{C6F0F218-563D-4E7B-B566-96A9B51EFE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BC0FE4B-2A87-4B30-B542-4ECB996E1209}"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Corbel-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Corbel-italic.fntdata"/><Relationship Id="rId12" Type="http://schemas.openxmlformats.org/officeDocument/2006/relationships/slide" Target="slides/slide6.xml"/><Relationship Id="rId56" Type="http://schemas.openxmlformats.org/officeDocument/2006/relationships/font" Target="fonts/Corbel-bold.fntdata"/><Relationship Id="rId15" Type="http://schemas.openxmlformats.org/officeDocument/2006/relationships/slide" Target="slides/slide9.xml"/><Relationship Id="rId59" Type="http://customschemas.google.com/relationships/presentationmetadata" Target="metadata"/><Relationship Id="rId14" Type="http://schemas.openxmlformats.org/officeDocument/2006/relationships/slide" Target="slides/slide8.xml"/><Relationship Id="rId58" Type="http://schemas.openxmlformats.org/officeDocument/2006/relationships/font" Target="fonts/Corbel-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0277e6304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30277e63042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0277e630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30277e6304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fe43661d9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fe43661d90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0277e6304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0277e6304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ea41d00b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eea41d00b8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ea41d00b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eea41d00b8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ea41d00b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2eea41d00b8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ea41d00b8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eea41d00b8_0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63" name="Google Shape;263;g2eea41d00b8_0_34:notes"/>
          <p:cNvSpPr txBox="1"/>
          <p:nvPr>
            <p:ph idx="12" type="sldNum"/>
          </p:nvPr>
        </p:nvSpPr>
        <p:spPr>
          <a:xfrm>
            <a:off x="0" y="8673460"/>
            <a:ext cx="6858000" cy="457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eea41d00b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eea41d00b8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ea41d00b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2eea41d00b8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eea41d00b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eea41d00b8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eea41d00b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2eea41d00b8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eea41d00b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2eea41d00b8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ea41d00b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2eea41d00b8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ea41d00b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2eea41d00b8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eea41d00b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2eea41d00b8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eea41d00b8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2eea41d00b8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eea41d00b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eea41d00b8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eea41d00b8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2eea41d00b8_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0277e6304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30277e63042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0277e63042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30277e63042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68cbc17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g2e68cbc174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type="title">
  <p:cSld name="TITLE">
    <p:bg>
      <p:bgPr>
        <a:solidFill>
          <a:srgbClr val="424A4F"/>
        </a:solidFill>
      </p:bgPr>
    </p:bg>
    <p:spTree>
      <p:nvGrpSpPr>
        <p:cNvPr id="11" name="Shape 11"/>
        <p:cNvGrpSpPr/>
        <p:nvPr/>
      </p:nvGrpSpPr>
      <p:grpSpPr>
        <a:xfrm>
          <a:off x="0" y="0"/>
          <a:ext cx="0" cy="0"/>
          <a:chOff x="0" y="0"/>
          <a:chExt cx="0" cy="0"/>
        </a:xfrm>
      </p:grpSpPr>
      <p:sp>
        <p:nvSpPr>
          <p:cNvPr id="12" name="Google Shape;12;p51"/>
          <p:cNvSpPr/>
          <p:nvPr/>
        </p:nvSpPr>
        <p:spPr>
          <a:xfrm>
            <a:off x="0" y="3349900"/>
            <a:ext cx="9144000" cy="899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3" name="Google Shape;13;p51"/>
          <p:cNvSpPr txBox="1"/>
          <p:nvPr>
            <p:ph type="ctrTitle"/>
          </p:nvPr>
        </p:nvSpPr>
        <p:spPr>
          <a:xfrm>
            <a:off x="470453" y="1490143"/>
            <a:ext cx="6663600" cy="1127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500"/>
              <a:buFont typeface="Corbel"/>
              <a:buNone/>
              <a:defRPr sz="45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51"/>
          <p:cNvSpPr txBox="1"/>
          <p:nvPr>
            <p:ph idx="1" type="subTitle"/>
          </p:nvPr>
        </p:nvSpPr>
        <p:spPr>
          <a:xfrm>
            <a:off x="470453" y="3541241"/>
            <a:ext cx="5487600" cy="583800"/>
          </a:xfrm>
          <a:prstGeom prst="rect">
            <a:avLst/>
          </a:prstGeom>
          <a:noFill/>
          <a:ln>
            <a:noFill/>
          </a:ln>
        </p:spPr>
        <p:txBody>
          <a:bodyPr anchorCtr="0" anchor="t" bIns="0" lIns="0" spcFirstLastPara="1" rIns="0" wrap="square" tIns="0">
            <a:noAutofit/>
          </a:bodyPr>
          <a:lstStyle>
            <a:lvl1pPr lvl="0" algn="l">
              <a:lnSpc>
                <a:spcPct val="100000"/>
              </a:lnSpc>
              <a:spcBef>
                <a:spcPts val="1200"/>
              </a:spcBef>
              <a:spcAft>
                <a:spcPts val="0"/>
              </a:spcAft>
              <a:buClr>
                <a:schemeClr val="lt1"/>
              </a:buClr>
              <a:buSzPts val="1800"/>
              <a:buNone/>
              <a:defRPr>
                <a:solidFill>
                  <a:schemeClr val="lt1"/>
                </a:solidFill>
              </a:defRPr>
            </a:lvl1pPr>
            <a:lvl2pPr lvl="1" algn="ctr">
              <a:lnSpc>
                <a:spcPct val="100000"/>
              </a:lnSpc>
              <a:spcBef>
                <a:spcPts val="1200"/>
              </a:spcBef>
              <a:spcAft>
                <a:spcPts val="0"/>
              </a:spcAft>
              <a:buClr>
                <a:srgbClr val="888888"/>
              </a:buClr>
              <a:buSzPts val="1400"/>
              <a:buNone/>
              <a:defRPr>
                <a:solidFill>
                  <a:srgbClr val="888888"/>
                </a:solidFill>
              </a:defRPr>
            </a:lvl2pPr>
            <a:lvl3pPr lvl="2" algn="ctr">
              <a:lnSpc>
                <a:spcPct val="100000"/>
              </a:lnSpc>
              <a:spcBef>
                <a:spcPts val="1200"/>
              </a:spcBef>
              <a:spcAft>
                <a:spcPts val="0"/>
              </a:spcAft>
              <a:buClr>
                <a:srgbClr val="888888"/>
              </a:buClr>
              <a:buSzPts val="1200"/>
              <a:buNone/>
              <a:defRPr>
                <a:solidFill>
                  <a:srgbClr val="888888"/>
                </a:solidFill>
              </a:defRPr>
            </a:lvl3pPr>
            <a:lvl4pPr lvl="3" algn="ctr">
              <a:lnSpc>
                <a:spcPct val="100000"/>
              </a:lnSpc>
              <a:spcBef>
                <a:spcPts val="1200"/>
              </a:spcBef>
              <a:spcAft>
                <a:spcPts val="0"/>
              </a:spcAft>
              <a:buClr>
                <a:srgbClr val="888888"/>
              </a:buClr>
              <a:buSzPts val="1200"/>
              <a:buNone/>
              <a:defRPr>
                <a:solidFill>
                  <a:srgbClr val="888888"/>
                </a:solidFill>
              </a:defRPr>
            </a:lvl4pPr>
            <a:lvl5pPr lvl="4" algn="ctr">
              <a:lnSpc>
                <a:spcPct val="100000"/>
              </a:lnSpc>
              <a:spcBef>
                <a:spcPts val="1200"/>
              </a:spcBef>
              <a:spcAft>
                <a:spcPts val="0"/>
              </a:spcAft>
              <a:buClr>
                <a:srgbClr val="888888"/>
              </a:buClr>
              <a:buSzPts val="12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descr="RHUL_Master_logo_RGB.png" id="15" name="Google Shape;15;p51"/>
          <p:cNvPicPr preferRelativeResize="0"/>
          <p:nvPr/>
        </p:nvPicPr>
        <p:blipFill rotWithShape="1">
          <a:blip r:embed="rId2">
            <a:alphaModFix/>
          </a:blip>
          <a:srcRect b="0" l="0" r="0" t="0"/>
          <a:stretch/>
        </p:blipFill>
        <p:spPr>
          <a:xfrm>
            <a:off x="6757385" y="3350379"/>
            <a:ext cx="1789962" cy="898143"/>
          </a:xfrm>
          <a:prstGeom prst="rect">
            <a:avLst/>
          </a:prstGeom>
          <a:noFill/>
          <a:ln>
            <a:noFill/>
          </a:ln>
        </p:spPr>
      </p:pic>
      <p:pic>
        <p:nvPicPr>
          <p:cNvPr descr="Music_Hall_Diagonal_6_long_lines_white-optimized1.png" id="16" name="Google Shape;16;p51"/>
          <p:cNvPicPr preferRelativeResize="0"/>
          <p:nvPr/>
        </p:nvPicPr>
        <p:blipFill rotWithShape="1">
          <a:blip r:embed="rId3">
            <a:alphaModFix amt="40000"/>
          </a:blip>
          <a:srcRect b="51132" l="0" r="0" t="0"/>
          <a:stretch/>
        </p:blipFill>
        <p:spPr>
          <a:xfrm>
            <a:off x="1" y="3119027"/>
            <a:ext cx="9144000" cy="230874"/>
          </a:xfrm>
          <a:prstGeom prst="rect">
            <a:avLst/>
          </a:prstGeom>
          <a:noFill/>
          <a:ln>
            <a:noFill/>
          </a:ln>
        </p:spPr>
      </p:pic>
      <p:pic>
        <p:nvPicPr>
          <p:cNvPr descr="Music_Hall_Diagonal_6_long_lines_white-optimized1.png" id="17" name="Google Shape;17;p51"/>
          <p:cNvPicPr preferRelativeResize="0"/>
          <p:nvPr/>
        </p:nvPicPr>
        <p:blipFill rotWithShape="1">
          <a:blip r:embed="rId3">
            <a:alphaModFix amt="40000"/>
          </a:blip>
          <a:srcRect b="51132" l="0" r="0" t="0"/>
          <a:stretch/>
        </p:blipFill>
        <p:spPr>
          <a:xfrm>
            <a:off x="1" y="4252841"/>
            <a:ext cx="9144000" cy="230874"/>
          </a:xfrm>
          <a:prstGeom prst="rect">
            <a:avLst/>
          </a:prstGeom>
          <a:noFill/>
          <a:ln>
            <a:noFill/>
          </a:ln>
        </p:spPr>
      </p:pic>
      <p:sp>
        <p:nvSpPr>
          <p:cNvPr id="18" name="Google Shape;18;p51"/>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page 2">
  <p:cSld name="Picture page 2">
    <p:spTree>
      <p:nvGrpSpPr>
        <p:cNvPr id="64" name="Shape 64"/>
        <p:cNvGrpSpPr/>
        <p:nvPr/>
      </p:nvGrpSpPr>
      <p:grpSpPr>
        <a:xfrm>
          <a:off x="0" y="0"/>
          <a:ext cx="0" cy="0"/>
          <a:chOff x="0" y="0"/>
          <a:chExt cx="0" cy="0"/>
        </a:xfrm>
      </p:grpSpPr>
      <p:sp>
        <p:nvSpPr>
          <p:cNvPr id="65" name="Google Shape;65;p60"/>
          <p:cNvSpPr/>
          <p:nvPr>
            <p:ph idx="2" type="pic"/>
          </p:nvPr>
        </p:nvSpPr>
        <p:spPr>
          <a:xfrm>
            <a:off x="-1588" y="1024240"/>
            <a:ext cx="9145500" cy="4128900"/>
          </a:xfrm>
          <a:prstGeom prst="rect">
            <a:avLst/>
          </a:prstGeom>
          <a:noFill/>
          <a:ln>
            <a:noFill/>
          </a:ln>
        </p:spPr>
      </p:sp>
      <p:sp>
        <p:nvSpPr>
          <p:cNvPr id="66" name="Google Shape;66;p60"/>
          <p:cNvSpPr txBox="1"/>
          <p:nvPr/>
        </p:nvSpPr>
        <p:spPr>
          <a:xfrm>
            <a:off x="76975" y="817765"/>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7" name="Google Shape;67;p60"/>
          <p:cNvSpPr txBox="1"/>
          <p:nvPr>
            <p:ph idx="12" type="sldNum"/>
          </p:nvPr>
        </p:nvSpPr>
        <p:spPr>
          <a:xfrm>
            <a:off x="434412"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
        <p:nvSpPr>
          <p:cNvPr id="68" name="Google Shape;68;p6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69" name="Shape 69"/>
        <p:cNvGrpSpPr/>
        <p:nvPr/>
      </p:nvGrpSpPr>
      <p:grpSpPr>
        <a:xfrm>
          <a:off x="0" y="0"/>
          <a:ext cx="0" cy="0"/>
          <a:chOff x="0" y="0"/>
          <a:chExt cx="0" cy="0"/>
        </a:xfrm>
      </p:grpSpPr>
      <p:sp>
        <p:nvSpPr>
          <p:cNvPr id="70" name="Google Shape;70;p61"/>
          <p:cNvSpPr/>
          <p:nvPr>
            <p:ph idx="2" type="chart"/>
          </p:nvPr>
        </p:nvSpPr>
        <p:spPr>
          <a:xfrm>
            <a:off x="457200" y="1166813"/>
            <a:ext cx="8229600" cy="3357600"/>
          </a:xfrm>
          <a:prstGeom prst="rect">
            <a:avLst/>
          </a:prstGeom>
          <a:noFill/>
          <a:ln>
            <a:noFill/>
          </a:ln>
        </p:spPr>
        <p:txBody>
          <a:bodyPr anchorCtr="0" anchor="t" bIns="0" lIns="72000" spcFirstLastPara="1" rIns="0" wrap="square" tIns="72000">
            <a:noAutofit/>
          </a:bodyPr>
          <a:lstStyle>
            <a:lvl1pPr lvl="0" marR="0" rtl="0" algn="l">
              <a:lnSpc>
                <a:spcPct val="100000"/>
              </a:lnSpc>
              <a:spcBef>
                <a:spcPts val="1200"/>
              </a:spcBef>
              <a:spcAft>
                <a:spcPts val="0"/>
              </a:spcAft>
              <a:buClr>
                <a:schemeClr val="dk1"/>
              </a:buClr>
              <a:buSzPts val="1800"/>
              <a:buFont typeface="Arial"/>
              <a:buNone/>
              <a:defRPr b="0" i="0" sz="1800" u="none" cap="none" strike="noStrike">
                <a:solidFill>
                  <a:schemeClr val="dk1"/>
                </a:solidFill>
                <a:latin typeface="Corbel"/>
                <a:ea typeface="Corbel"/>
                <a:cs typeface="Corbel"/>
                <a:sym typeface="Corbel"/>
              </a:defRPr>
            </a:lvl1pPr>
            <a:lvl2pPr lvl="1" marR="0" rtl="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Corbel"/>
                <a:ea typeface="Corbel"/>
                <a:cs typeface="Corbel"/>
                <a:sym typeface="Corbel"/>
              </a:defRPr>
            </a:lvl2pPr>
            <a:lvl3pPr lvl="2" marR="0" rtl="0" algn="l">
              <a:lnSpc>
                <a:spcPct val="100000"/>
              </a:lnSpc>
              <a:spcBef>
                <a:spcPts val="120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3pPr>
            <a:lvl4pPr lvl="3" marR="0" rtl="0" algn="l">
              <a:lnSpc>
                <a:spcPct val="100000"/>
              </a:lnSpc>
              <a:spcBef>
                <a:spcPts val="120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4pPr>
            <a:lvl5pPr lvl="4" marR="0" rtl="0" algn="l">
              <a:lnSpc>
                <a:spcPct val="100000"/>
              </a:lnSpc>
              <a:spcBef>
                <a:spcPts val="120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71" name="Google Shape;71;p61"/>
          <p:cNvSpPr txBox="1"/>
          <p:nvPr/>
        </p:nvSpPr>
        <p:spPr>
          <a:xfrm>
            <a:off x="434412"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rgbClr val="171D23"/>
                </a:solidFill>
                <a:latin typeface="Corbel"/>
                <a:ea typeface="Corbel"/>
                <a:cs typeface="Corbel"/>
                <a:sym typeface="Corbel"/>
              </a:rPr>
              <a:t>‹#›</a:t>
            </a:fld>
            <a:endParaRPr b="0" i="0" sz="800" u="none" cap="none" strike="noStrike">
              <a:solidFill>
                <a:srgbClr val="171D23"/>
              </a:solidFill>
              <a:latin typeface="Corbel"/>
              <a:ea typeface="Corbel"/>
              <a:cs typeface="Corbel"/>
              <a:sym typeface="Corbel"/>
            </a:endParaRPr>
          </a:p>
        </p:txBody>
      </p:sp>
      <p:sp>
        <p:nvSpPr>
          <p:cNvPr id="72" name="Google Shape;72;p61"/>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61"/>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cascading bullets NEW">
  <p:cSld name="Text page cascading bullets NEW">
    <p:spTree>
      <p:nvGrpSpPr>
        <p:cNvPr id="74" name="Shape 74"/>
        <p:cNvGrpSpPr/>
        <p:nvPr/>
      </p:nvGrpSpPr>
      <p:grpSpPr>
        <a:xfrm>
          <a:off x="0" y="0"/>
          <a:ext cx="0" cy="0"/>
          <a:chOff x="0" y="0"/>
          <a:chExt cx="0" cy="0"/>
        </a:xfrm>
      </p:grpSpPr>
      <p:sp>
        <p:nvSpPr>
          <p:cNvPr id="75" name="Google Shape;75;p62"/>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2"/>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
        <p:nvSpPr>
          <p:cNvPr id="77" name="Google Shape;77;p62"/>
          <p:cNvSpPr txBox="1"/>
          <p:nvPr>
            <p:ph idx="1" type="body"/>
          </p:nvPr>
        </p:nvSpPr>
        <p:spPr>
          <a:xfrm>
            <a:off x="457200" y="1222164"/>
            <a:ext cx="8229600" cy="32724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1200"/>
              </a:spcBef>
              <a:spcAft>
                <a:spcPts val="0"/>
              </a:spcAft>
              <a:buClr>
                <a:schemeClr val="dk1"/>
              </a:buClr>
              <a:buSzPts val="2800"/>
              <a:buFont typeface="Arial"/>
              <a:buChar char="•"/>
              <a:defRPr sz="2800"/>
            </a:lvl1pPr>
            <a:lvl2pPr indent="-381000" lvl="1" marL="914400" algn="l">
              <a:lnSpc>
                <a:spcPct val="100000"/>
              </a:lnSpc>
              <a:spcBef>
                <a:spcPts val="1200"/>
              </a:spcBef>
              <a:spcAft>
                <a:spcPts val="0"/>
              </a:spcAft>
              <a:buClr>
                <a:srgbClr val="DA5120"/>
              </a:buClr>
              <a:buSzPts val="2400"/>
              <a:buFont typeface="Merriweather Sans"/>
              <a:buChar char="-"/>
              <a:defRPr sz="2400"/>
            </a:lvl2pPr>
            <a:lvl3pPr indent="-355600" lvl="2" marL="1371600" algn="l">
              <a:lnSpc>
                <a:spcPct val="100000"/>
              </a:lnSpc>
              <a:spcBef>
                <a:spcPts val="1200"/>
              </a:spcBef>
              <a:spcAft>
                <a:spcPts val="0"/>
              </a:spcAft>
              <a:buClr>
                <a:srgbClr val="171D23"/>
              </a:buClr>
              <a:buSzPts val="2000"/>
              <a:buFont typeface="Arial"/>
              <a:buChar char="•"/>
              <a:defRPr sz="2000"/>
            </a:lvl3pPr>
            <a:lvl4pPr indent="-228600" lvl="3" marL="1828800" algn="l">
              <a:lnSpc>
                <a:spcPct val="100000"/>
              </a:lnSpc>
              <a:spcBef>
                <a:spcPts val="1200"/>
              </a:spcBef>
              <a:spcAft>
                <a:spcPts val="0"/>
              </a:spcAft>
              <a:buClr>
                <a:schemeClr val="dk1"/>
              </a:buClr>
              <a:buSzPts val="1800"/>
              <a:buNone/>
              <a:defRPr/>
            </a:lvl4pPr>
            <a:lvl5pPr indent="-228600" lvl="4" marL="2286000" algn="l">
              <a:lnSpc>
                <a:spcPct val="100000"/>
              </a:lnSpc>
              <a:spcBef>
                <a:spcPts val="120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numbered List">
  <p:cSld name="Text page numbered List">
    <p:spTree>
      <p:nvGrpSpPr>
        <p:cNvPr id="78" name="Shape 78"/>
        <p:cNvGrpSpPr/>
        <p:nvPr/>
      </p:nvGrpSpPr>
      <p:grpSpPr>
        <a:xfrm>
          <a:off x="0" y="0"/>
          <a:ext cx="0" cy="0"/>
          <a:chOff x="0" y="0"/>
          <a:chExt cx="0" cy="0"/>
        </a:xfrm>
      </p:grpSpPr>
      <p:sp>
        <p:nvSpPr>
          <p:cNvPr id="79" name="Google Shape;79;p63"/>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3"/>
          <p:cNvSpPr txBox="1"/>
          <p:nvPr>
            <p:ph idx="1" type="body"/>
          </p:nvPr>
        </p:nvSpPr>
        <p:spPr>
          <a:xfrm>
            <a:off x="463071" y="1167908"/>
            <a:ext cx="8229600" cy="33945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1200"/>
              </a:spcBef>
              <a:spcAft>
                <a:spcPts val="0"/>
              </a:spcAft>
              <a:buClr>
                <a:schemeClr val="dk1"/>
              </a:buClr>
              <a:buSzPts val="2800"/>
              <a:buFont typeface="Corbel"/>
              <a:buAutoNum type="arabicPeriod"/>
              <a:defRPr sz="2800">
                <a:latin typeface="Corbel"/>
                <a:ea typeface="Corbel"/>
                <a:cs typeface="Corbel"/>
                <a:sym typeface="Corbel"/>
              </a:defRPr>
            </a:lvl1pPr>
            <a:lvl2pPr indent="-381000" lvl="1" marL="914400" algn="l">
              <a:lnSpc>
                <a:spcPct val="100000"/>
              </a:lnSpc>
              <a:spcBef>
                <a:spcPts val="1200"/>
              </a:spcBef>
              <a:spcAft>
                <a:spcPts val="0"/>
              </a:spcAft>
              <a:buClr>
                <a:srgbClr val="FF6600"/>
              </a:buClr>
              <a:buSzPts val="2400"/>
              <a:buFont typeface="Corbel"/>
              <a:buAutoNum type="romanLcPeriod"/>
              <a:defRPr sz="2400">
                <a:latin typeface="Corbel"/>
                <a:ea typeface="Corbel"/>
                <a:cs typeface="Corbel"/>
                <a:sym typeface="Corbel"/>
              </a:defRPr>
            </a:lvl2pPr>
            <a:lvl3pPr indent="-228600" lvl="2" marL="1371600" algn="l">
              <a:lnSpc>
                <a:spcPct val="100000"/>
              </a:lnSpc>
              <a:spcBef>
                <a:spcPts val="1200"/>
              </a:spcBef>
              <a:spcAft>
                <a:spcPts val="0"/>
              </a:spcAft>
              <a:buClr>
                <a:schemeClr val="dk1"/>
              </a:buClr>
              <a:buSzPts val="2000"/>
              <a:buFont typeface="Arial"/>
              <a:buNone/>
              <a:defRPr sz="2000">
                <a:latin typeface="Corbel"/>
                <a:ea typeface="Corbel"/>
                <a:cs typeface="Corbel"/>
                <a:sym typeface="Corbel"/>
              </a:defRPr>
            </a:lvl3pPr>
            <a:lvl4pPr indent="-228600" lvl="3" marL="1828800" algn="l">
              <a:lnSpc>
                <a:spcPct val="100000"/>
              </a:lnSpc>
              <a:spcBef>
                <a:spcPts val="1200"/>
              </a:spcBef>
              <a:spcAft>
                <a:spcPts val="0"/>
              </a:spcAft>
              <a:buClr>
                <a:schemeClr val="dk1"/>
              </a:buClr>
              <a:buSzPts val="1800"/>
              <a:buNone/>
              <a:defRPr/>
            </a:lvl4pPr>
            <a:lvl5pPr indent="-228600" lvl="4" marL="2286000" algn="l">
              <a:lnSpc>
                <a:spcPct val="100000"/>
              </a:lnSpc>
              <a:spcBef>
                <a:spcPts val="120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63"/>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End slide">
    <p:bg>
      <p:bgPr>
        <a:solidFill>
          <a:srgbClr val="424A4F"/>
        </a:solidFill>
      </p:bgPr>
    </p:bg>
    <p:spTree>
      <p:nvGrpSpPr>
        <p:cNvPr id="82" name="Shape 82"/>
        <p:cNvGrpSpPr/>
        <p:nvPr/>
      </p:nvGrpSpPr>
      <p:grpSpPr>
        <a:xfrm>
          <a:off x="0" y="0"/>
          <a:ext cx="0" cy="0"/>
          <a:chOff x="0" y="0"/>
          <a:chExt cx="0" cy="0"/>
        </a:xfrm>
      </p:grpSpPr>
      <p:sp>
        <p:nvSpPr>
          <p:cNvPr id="83" name="Google Shape;83;p64"/>
          <p:cNvSpPr/>
          <p:nvPr/>
        </p:nvSpPr>
        <p:spPr>
          <a:xfrm>
            <a:off x="0" y="3349900"/>
            <a:ext cx="9144000" cy="899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descr="RHUL_Master_logo_RGB.png" id="84" name="Google Shape;84;p64"/>
          <p:cNvPicPr preferRelativeResize="0"/>
          <p:nvPr/>
        </p:nvPicPr>
        <p:blipFill rotWithShape="1">
          <a:blip r:embed="rId2">
            <a:alphaModFix/>
          </a:blip>
          <a:srcRect b="0" l="0" r="0" t="0"/>
          <a:stretch/>
        </p:blipFill>
        <p:spPr>
          <a:xfrm>
            <a:off x="6753823" y="3349900"/>
            <a:ext cx="1791871" cy="899101"/>
          </a:xfrm>
          <a:prstGeom prst="rect">
            <a:avLst/>
          </a:prstGeom>
          <a:noFill/>
          <a:ln>
            <a:noFill/>
          </a:ln>
        </p:spPr>
      </p:pic>
      <p:pic>
        <p:nvPicPr>
          <p:cNvPr descr="Music_Hall_Diagonal_6_long_lines_white-optimized1.png" id="85" name="Google Shape;85;p64"/>
          <p:cNvPicPr preferRelativeResize="0"/>
          <p:nvPr/>
        </p:nvPicPr>
        <p:blipFill rotWithShape="1">
          <a:blip r:embed="rId3">
            <a:alphaModFix amt="40000"/>
          </a:blip>
          <a:srcRect b="51132" l="0" r="0" t="0"/>
          <a:stretch/>
        </p:blipFill>
        <p:spPr>
          <a:xfrm>
            <a:off x="1" y="3119027"/>
            <a:ext cx="9144000" cy="230874"/>
          </a:xfrm>
          <a:prstGeom prst="rect">
            <a:avLst/>
          </a:prstGeom>
          <a:noFill/>
          <a:ln>
            <a:noFill/>
          </a:ln>
        </p:spPr>
      </p:pic>
      <p:pic>
        <p:nvPicPr>
          <p:cNvPr descr="Music_Hall_Diagonal_6_long_lines_white-optimized1.png" id="86" name="Google Shape;86;p64"/>
          <p:cNvPicPr preferRelativeResize="0"/>
          <p:nvPr/>
        </p:nvPicPr>
        <p:blipFill rotWithShape="1">
          <a:blip r:embed="rId3">
            <a:alphaModFix amt="40000"/>
          </a:blip>
          <a:srcRect b="51132" l="0" r="0" t="0"/>
          <a:stretch/>
        </p:blipFill>
        <p:spPr>
          <a:xfrm>
            <a:off x="1" y="4252841"/>
            <a:ext cx="9144000" cy="230874"/>
          </a:xfrm>
          <a:prstGeom prst="rect">
            <a:avLst/>
          </a:prstGeom>
          <a:noFill/>
          <a:ln>
            <a:noFill/>
          </a:ln>
        </p:spPr>
      </p:pic>
      <p:sp>
        <p:nvSpPr>
          <p:cNvPr id="87" name="Google Shape;87;p64"/>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3 single column">
  <p:cSld name="Text page 3 single column">
    <p:spTree>
      <p:nvGrpSpPr>
        <p:cNvPr id="19" name="Shape 19"/>
        <p:cNvGrpSpPr/>
        <p:nvPr/>
      </p:nvGrpSpPr>
      <p:grpSpPr>
        <a:xfrm>
          <a:off x="0" y="0"/>
          <a:ext cx="0" cy="0"/>
          <a:chOff x="0" y="0"/>
          <a:chExt cx="0" cy="0"/>
        </a:xfrm>
      </p:grpSpPr>
      <p:sp>
        <p:nvSpPr>
          <p:cNvPr id="20" name="Google Shape;20;p52"/>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2"/>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
        <p:nvSpPr>
          <p:cNvPr id="22" name="Google Shape;22;p52"/>
          <p:cNvSpPr txBox="1"/>
          <p:nvPr>
            <p:ph idx="1" type="body"/>
          </p:nvPr>
        </p:nvSpPr>
        <p:spPr>
          <a:xfrm>
            <a:off x="457200" y="1222164"/>
            <a:ext cx="8229600" cy="3272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228600" lvl="1" marL="914400" algn="l">
              <a:lnSpc>
                <a:spcPct val="100000"/>
              </a:lnSpc>
              <a:spcBef>
                <a:spcPts val="1200"/>
              </a:spcBef>
              <a:spcAft>
                <a:spcPts val="0"/>
              </a:spcAft>
              <a:buClr>
                <a:schemeClr val="dk1"/>
              </a:buClr>
              <a:buSzPts val="1800"/>
              <a:buNone/>
              <a:defRPr/>
            </a:lvl2pPr>
            <a:lvl3pPr indent="-228600" lvl="2" marL="1371600" algn="l">
              <a:lnSpc>
                <a:spcPct val="100000"/>
              </a:lnSpc>
              <a:spcBef>
                <a:spcPts val="1200"/>
              </a:spcBef>
              <a:spcAft>
                <a:spcPts val="0"/>
              </a:spcAft>
              <a:buClr>
                <a:schemeClr val="dk1"/>
              </a:buClr>
              <a:buSzPts val="1800"/>
              <a:buNone/>
              <a:defRPr/>
            </a:lvl3pPr>
            <a:lvl4pPr indent="-228600" lvl="3" marL="1828800" algn="l">
              <a:lnSpc>
                <a:spcPct val="100000"/>
              </a:lnSpc>
              <a:spcBef>
                <a:spcPts val="1200"/>
              </a:spcBef>
              <a:spcAft>
                <a:spcPts val="0"/>
              </a:spcAft>
              <a:buClr>
                <a:schemeClr val="dk1"/>
              </a:buClr>
              <a:buSzPts val="1800"/>
              <a:buNone/>
              <a:defRPr/>
            </a:lvl4pPr>
            <a:lvl5pPr indent="-228600" lvl="4" marL="2286000" algn="l">
              <a:lnSpc>
                <a:spcPct val="100000"/>
              </a:lnSpc>
              <a:spcBef>
                <a:spcPts val="120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rgbClr val="424A4F"/>
        </a:solidFill>
      </p:bgPr>
    </p:bg>
    <p:spTree>
      <p:nvGrpSpPr>
        <p:cNvPr id="23" name="Shape 23"/>
        <p:cNvGrpSpPr/>
        <p:nvPr/>
      </p:nvGrpSpPr>
      <p:grpSpPr>
        <a:xfrm>
          <a:off x="0" y="0"/>
          <a:ext cx="0" cy="0"/>
          <a:chOff x="0" y="0"/>
          <a:chExt cx="0" cy="0"/>
        </a:xfrm>
      </p:grpSpPr>
      <p:sp>
        <p:nvSpPr>
          <p:cNvPr id="24" name="Google Shape;24;p53"/>
          <p:cNvSpPr/>
          <p:nvPr/>
        </p:nvSpPr>
        <p:spPr>
          <a:xfrm>
            <a:off x="-8141" y="3349900"/>
            <a:ext cx="9144000" cy="899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5" name="Google Shape;25;p53"/>
          <p:cNvSpPr txBox="1"/>
          <p:nvPr>
            <p:ph type="title"/>
          </p:nvPr>
        </p:nvSpPr>
        <p:spPr>
          <a:xfrm>
            <a:off x="436978" y="3561617"/>
            <a:ext cx="6197700" cy="6873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3600"/>
              <a:buFont typeface="Corbel"/>
              <a:buNone/>
              <a:defRPr b="0" sz="36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6" name="Google Shape;26;p53"/>
          <p:cNvPicPr preferRelativeResize="0"/>
          <p:nvPr/>
        </p:nvPicPr>
        <p:blipFill rotWithShape="1">
          <a:blip r:embed="rId2">
            <a:alphaModFix/>
          </a:blip>
          <a:srcRect b="0" l="0" r="0" t="0"/>
          <a:stretch/>
        </p:blipFill>
        <p:spPr>
          <a:xfrm>
            <a:off x="6743860" y="3349900"/>
            <a:ext cx="1800105" cy="899100"/>
          </a:xfrm>
          <a:prstGeom prst="rect">
            <a:avLst/>
          </a:prstGeom>
          <a:noFill/>
          <a:ln>
            <a:noFill/>
          </a:ln>
        </p:spPr>
      </p:pic>
      <p:sp>
        <p:nvSpPr>
          <p:cNvPr id="27" name="Google Shape;27;p53"/>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1 bullets">
  <p:cSld name="Text page 1 bullets">
    <p:spTree>
      <p:nvGrpSpPr>
        <p:cNvPr id="28" name="Shape 28"/>
        <p:cNvGrpSpPr/>
        <p:nvPr/>
      </p:nvGrpSpPr>
      <p:grpSpPr>
        <a:xfrm>
          <a:off x="0" y="0"/>
          <a:ext cx="0" cy="0"/>
          <a:chOff x="0" y="0"/>
          <a:chExt cx="0" cy="0"/>
        </a:xfrm>
      </p:grpSpPr>
      <p:sp>
        <p:nvSpPr>
          <p:cNvPr id="29" name="Google Shape;29;p54"/>
          <p:cNvSpPr txBox="1"/>
          <p:nvPr>
            <p:ph idx="1" type="body"/>
          </p:nvPr>
        </p:nvSpPr>
        <p:spPr>
          <a:xfrm>
            <a:off x="457200" y="1328531"/>
            <a:ext cx="3905100" cy="3272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228600" lvl="1" marL="914400" algn="l">
              <a:lnSpc>
                <a:spcPct val="100000"/>
              </a:lnSpc>
              <a:spcBef>
                <a:spcPts val="1200"/>
              </a:spcBef>
              <a:spcAft>
                <a:spcPts val="0"/>
              </a:spcAft>
              <a:buClr>
                <a:schemeClr val="dk1"/>
              </a:buClr>
              <a:buSzPts val="1800"/>
              <a:buNone/>
              <a:defRPr/>
            </a:lvl2pPr>
            <a:lvl3pPr indent="-228600" lvl="2" marL="1371600" algn="l">
              <a:lnSpc>
                <a:spcPct val="100000"/>
              </a:lnSpc>
              <a:spcBef>
                <a:spcPts val="1200"/>
              </a:spcBef>
              <a:spcAft>
                <a:spcPts val="0"/>
              </a:spcAft>
              <a:buClr>
                <a:schemeClr val="dk1"/>
              </a:buClr>
              <a:buSzPts val="1800"/>
              <a:buNone/>
              <a:defRPr/>
            </a:lvl3pPr>
            <a:lvl4pPr indent="-228600" lvl="3" marL="1828800" algn="l">
              <a:lnSpc>
                <a:spcPct val="100000"/>
              </a:lnSpc>
              <a:spcBef>
                <a:spcPts val="1200"/>
              </a:spcBef>
              <a:spcAft>
                <a:spcPts val="0"/>
              </a:spcAft>
              <a:buClr>
                <a:schemeClr val="dk1"/>
              </a:buClr>
              <a:buSzPts val="1800"/>
              <a:buNone/>
              <a:defRPr/>
            </a:lvl4pPr>
            <a:lvl5pPr indent="-228600" lvl="4" marL="2286000" algn="l">
              <a:lnSpc>
                <a:spcPct val="100000"/>
              </a:lnSpc>
              <a:spcBef>
                <a:spcPts val="120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 name="Google Shape;30;p54"/>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
        <p:nvSpPr>
          <p:cNvPr id="31" name="Google Shape;31;p54"/>
          <p:cNvSpPr txBox="1"/>
          <p:nvPr>
            <p:ph idx="2" type="body"/>
          </p:nvPr>
        </p:nvSpPr>
        <p:spPr>
          <a:xfrm>
            <a:off x="4660900" y="1328531"/>
            <a:ext cx="4026000" cy="3273000"/>
          </a:xfrm>
          <a:prstGeom prst="rect">
            <a:avLst/>
          </a:prstGeom>
          <a:noFill/>
          <a:ln>
            <a:noFill/>
          </a:ln>
        </p:spPr>
        <p:txBody>
          <a:bodyPr anchorCtr="0" anchor="t" bIns="0" lIns="0" spcFirstLastPara="1" rIns="0" wrap="square" tIns="0">
            <a:noAutofit/>
          </a:bodyPr>
          <a:lstStyle>
            <a:lvl1pPr indent="-365760" lvl="0" marL="457200" algn="l">
              <a:lnSpc>
                <a:spcPct val="100000"/>
              </a:lnSpc>
              <a:spcBef>
                <a:spcPts val="1200"/>
              </a:spcBef>
              <a:spcAft>
                <a:spcPts val="0"/>
              </a:spcAft>
              <a:buClr>
                <a:schemeClr val="dk1"/>
              </a:buClr>
              <a:buSzPts val="2160"/>
              <a:buFont typeface="Noto Sans Symbols"/>
              <a:buChar char="▪"/>
              <a:defRPr/>
            </a:lvl1pPr>
            <a:lvl2pPr indent="-335280" lvl="1" marL="914400" algn="l">
              <a:lnSpc>
                <a:spcPct val="100000"/>
              </a:lnSpc>
              <a:spcBef>
                <a:spcPts val="1200"/>
              </a:spcBef>
              <a:spcAft>
                <a:spcPts val="0"/>
              </a:spcAft>
              <a:buClr>
                <a:schemeClr val="dk1"/>
              </a:buClr>
              <a:buSzPts val="1680"/>
              <a:buFont typeface="Noto Sans Symbols"/>
              <a:buChar char="▪"/>
              <a:defRPr/>
            </a:lvl2pPr>
            <a:lvl3pPr indent="-320039" lvl="2" marL="1371600" algn="l">
              <a:lnSpc>
                <a:spcPct val="100000"/>
              </a:lnSpc>
              <a:spcBef>
                <a:spcPts val="1200"/>
              </a:spcBef>
              <a:spcAft>
                <a:spcPts val="0"/>
              </a:spcAft>
              <a:buClr>
                <a:schemeClr val="dk1"/>
              </a:buClr>
              <a:buSzPts val="1440"/>
              <a:buFont typeface="Noto Sans Symbols"/>
              <a:buChar char="▪"/>
              <a:defRPr/>
            </a:lvl3pPr>
            <a:lvl4pPr indent="-320039" lvl="3" marL="1828800" algn="l">
              <a:lnSpc>
                <a:spcPct val="100000"/>
              </a:lnSpc>
              <a:spcBef>
                <a:spcPts val="1200"/>
              </a:spcBef>
              <a:spcAft>
                <a:spcPts val="0"/>
              </a:spcAft>
              <a:buClr>
                <a:schemeClr val="dk1"/>
              </a:buClr>
              <a:buSzPts val="1440"/>
              <a:buFont typeface="Noto Sans Symbols"/>
              <a:buChar char="▪"/>
              <a:defRPr/>
            </a:lvl4pPr>
            <a:lvl5pPr indent="-320039" lvl="4" marL="2286000" algn="l">
              <a:lnSpc>
                <a:spcPct val="100000"/>
              </a:lnSpc>
              <a:spcBef>
                <a:spcPts val="1200"/>
              </a:spcBef>
              <a:spcAft>
                <a:spcPts val="0"/>
              </a:spcAft>
              <a:buClr>
                <a:schemeClr val="dk1"/>
              </a:buClr>
              <a:buSzPts val="1440"/>
              <a:buFont typeface="Noto Sans Symbols"/>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 name="Google Shape;32;p54"/>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3">
    <p:bg>
      <p:bgPr>
        <a:solidFill>
          <a:srgbClr val="171D23">
            <a:alpha val="9411"/>
          </a:srgbClr>
        </a:solidFill>
      </p:bgPr>
    </p:bg>
    <p:spTree>
      <p:nvGrpSpPr>
        <p:cNvPr id="33" name="Shape 33"/>
        <p:cNvGrpSpPr/>
        <p:nvPr/>
      </p:nvGrpSpPr>
      <p:grpSpPr>
        <a:xfrm>
          <a:off x="0" y="0"/>
          <a:ext cx="0" cy="0"/>
          <a:chOff x="0" y="0"/>
          <a:chExt cx="0" cy="0"/>
        </a:xfrm>
      </p:grpSpPr>
      <p:sp>
        <p:nvSpPr>
          <p:cNvPr id="34" name="Google Shape;34;p55"/>
          <p:cNvSpPr/>
          <p:nvPr>
            <p:ph idx="2" type="pic"/>
          </p:nvPr>
        </p:nvSpPr>
        <p:spPr>
          <a:xfrm>
            <a:off x="-794" y="0"/>
            <a:ext cx="9145500" cy="3545400"/>
          </a:xfrm>
          <a:prstGeom prst="rect">
            <a:avLst/>
          </a:prstGeom>
          <a:noFill/>
          <a:ln>
            <a:noFill/>
          </a:ln>
        </p:spPr>
      </p:sp>
      <p:sp>
        <p:nvSpPr>
          <p:cNvPr id="35" name="Google Shape;35;p55"/>
          <p:cNvSpPr/>
          <p:nvPr/>
        </p:nvSpPr>
        <p:spPr>
          <a:xfrm>
            <a:off x="0" y="3352790"/>
            <a:ext cx="9144000" cy="899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descr="RHUL_Master_logo_RGB.png" id="36" name="Google Shape;36;p55"/>
          <p:cNvPicPr preferRelativeResize="0"/>
          <p:nvPr/>
        </p:nvPicPr>
        <p:blipFill rotWithShape="1">
          <a:blip r:embed="rId2">
            <a:alphaModFix/>
          </a:blip>
          <a:srcRect b="0" l="0" r="0" t="0"/>
          <a:stretch/>
        </p:blipFill>
        <p:spPr>
          <a:xfrm>
            <a:off x="6755633" y="3352790"/>
            <a:ext cx="1791871" cy="899101"/>
          </a:xfrm>
          <a:prstGeom prst="rect">
            <a:avLst/>
          </a:prstGeom>
          <a:noFill/>
          <a:ln>
            <a:noFill/>
          </a:ln>
        </p:spPr>
      </p:pic>
      <p:pic>
        <p:nvPicPr>
          <p:cNvPr descr="Music_Hall_Diagonal_6_long_lines-40%-optimized1.png" id="37" name="Google Shape;37;p55"/>
          <p:cNvPicPr preferRelativeResize="0"/>
          <p:nvPr/>
        </p:nvPicPr>
        <p:blipFill rotWithShape="1">
          <a:blip r:embed="rId3">
            <a:alphaModFix/>
          </a:blip>
          <a:srcRect b="48546" l="0" r="0" t="0"/>
          <a:stretch/>
        </p:blipFill>
        <p:spPr>
          <a:xfrm>
            <a:off x="794" y="3114122"/>
            <a:ext cx="9144000" cy="243086"/>
          </a:xfrm>
          <a:prstGeom prst="rect">
            <a:avLst/>
          </a:prstGeom>
          <a:noFill/>
          <a:ln>
            <a:noFill/>
          </a:ln>
        </p:spPr>
      </p:pic>
      <p:pic>
        <p:nvPicPr>
          <p:cNvPr descr="Music_Hall_Diagonal_6_long_lines-40%-optimized1.png" id="38" name="Google Shape;38;p55"/>
          <p:cNvPicPr preferRelativeResize="0"/>
          <p:nvPr/>
        </p:nvPicPr>
        <p:blipFill rotWithShape="1">
          <a:blip r:embed="rId3">
            <a:alphaModFix/>
          </a:blip>
          <a:srcRect b="48546" l="0" r="0" t="0"/>
          <a:stretch/>
        </p:blipFill>
        <p:spPr>
          <a:xfrm>
            <a:off x="794" y="4244097"/>
            <a:ext cx="9144000" cy="243086"/>
          </a:xfrm>
          <a:prstGeom prst="rect">
            <a:avLst/>
          </a:prstGeom>
          <a:noFill/>
          <a:ln>
            <a:noFill/>
          </a:ln>
        </p:spPr>
      </p:pic>
      <p:sp>
        <p:nvSpPr>
          <p:cNvPr id="39" name="Google Shape;39;p55"/>
          <p:cNvSpPr txBox="1"/>
          <p:nvPr>
            <p:ph idx="1" type="subTitle"/>
          </p:nvPr>
        </p:nvSpPr>
        <p:spPr>
          <a:xfrm>
            <a:off x="470453" y="3541241"/>
            <a:ext cx="5487600" cy="583800"/>
          </a:xfrm>
          <a:prstGeom prst="rect">
            <a:avLst/>
          </a:prstGeom>
          <a:noFill/>
          <a:ln>
            <a:noFill/>
          </a:ln>
        </p:spPr>
        <p:txBody>
          <a:bodyPr anchorCtr="0" anchor="t" bIns="0" lIns="0" spcFirstLastPara="1" rIns="0" wrap="square" tIns="0">
            <a:noAutofit/>
          </a:bodyPr>
          <a:lstStyle>
            <a:lvl1pPr lvl="0" algn="l">
              <a:lnSpc>
                <a:spcPct val="100000"/>
              </a:lnSpc>
              <a:spcBef>
                <a:spcPts val="1200"/>
              </a:spcBef>
              <a:spcAft>
                <a:spcPts val="0"/>
              </a:spcAft>
              <a:buClr>
                <a:schemeClr val="lt1"/>
              </a:buClr>
              <a:buSzPts val="1800"/>
              <a:buNone/>
              <a:defRPr>
                <a:solidFill>
                  <a:schemeClr val="lt1"/>
                </a:solidFill>
              </a:defRPr>
            </a:lvl1pPr>
            <a:lvl2pPr lvl="1" algn="ctr">
              <a:lnSpc>
                <a:spcPct val="100000"/>
              </a:lnSpc>
              <a:spcBef>
                <a:spcPts val="1200"/>
              </a:spcBef>
              <a:spcAft>
                <a:spcPts val="0"/>
              </a:spcAft>
              <a:buClr>
                <a:srgbClr val="888888"/>
              </a:buClr>
              <a:buSzPts val="1400"/>
              <a:buNone/>
              <a:defRPr>
                <a:solidFill>
                  <a:srgbClr val="888888"/>
                </a:solidFill>
              </a:defRPr>
            </a:lvl2pPr>
            <a:lvl3pPr lvl="2" algn="ctr">
              <a:lnSpc>
                <a:spcPct val="100000"/>
              </a:lnSpc>
              <a:spcBef>
                <a:spcPts val="1200"/>
              </a:spcBef>
              <a:spcAft>
                <a:spcPts val="0"/>
              </a:spcAft>
              <a:buClr>
                <a:srgbClr val="888888"/>
              </a:buClr>
              <a:buSzPts val="1200"/>
              <a:buNone/>
              <a:defRPr>
                <a:solidFill>
                  <a:srgbClr val="888888"/>
                </a:solidFill>
              </a:defRPr>
            </a:lvl3pPr>
            <a:lvl4pPr lvl="3" algn="ctr">
              <a:lnSpc>
                <a:spcPct val="100000"/>
              </a:lnSpc>
              <a:spcBef>
                <a:spcPts val="1200"/>
              </a:spcBef>
              <a:spcAft>
                <a:spcPts val="0"/>
              </a:spcAft>
              <a:buClr>
                <a:srgbClr val="888888"/>
              </a:buClr>
              <a:buSzPts val="1200"/>
              <a:buNone/>
              <a:defRPr>
                <a:solidFill>
                  <a:srgbClr val="888888"/>
                </a:solidFill>
              </a:defRPr>
            </a:lvl4pPr>
            <a:lvl5pPr lvl="4" algn="ctr">
              <a:lnSpc>
                <a:spcPct val="100000"/>
              </a:lnSpc>
              <a:spcBef>
                <a:spcPts val="1200"/>
              </a:spcBef>
              <a:spcAft>
                <a:spcPts val="0"/>
              </a:spcAft>
              <a:buClr>
                <a:srgbClr val="888888"/>
              </a:buClr>
              <a:buSzPts val="12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0" name="Google Shape;40;p55"/>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rgbClr val="171D23">
            <a:alpha val="9411"/>
          </a:srgbClr>
        </a:solidFill>
      </p:bgPr>
    </p:bg>
    <p:spTree>
      <p:nvGrpSpPr>
        <p:cNvPr id="41" name="Shape 41"/>
        <p:cNvGrpSpPr/>
        <p:nvPr/>
      </p:nvGrpSpPr>
      <p:grpSpPr>
        <a:xfrm>
          <a:off x="0" y="0"/>
          <a:ext cx="0" cy="0"/>
          <a:chOff x="0" y="0"/>
          <a:chExt cx="0" cy="0"/>
        </a:xfrm>
      </p:grpSpPr>
      <p:sp>
        <p:nvSpPr>
          <p:cNvPr id="42" name="Google Shape;42;p56"/>
          <p:cNvSpPr/>
          <p:nvPr/>
        </p:nvSpPr>
        <p:spPr>
          <a:xfrm>
            <a:off x="0" y="3349900"/>
            <a:ext cx="9144000" cy="899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3" name="Google Shape;43;p56"/>
          <p:cNvSpPr txBox="1"/>
          <p:nvPr>
            <p:ph type="title"/>
          </p:nvPr>
        </p:nvSpPr>
        <p:spPr>
          <a:xfrm>
            <a:off x="436978" y="3561617"/>
            <a:ext cx="6108000" cy="6873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FFFFF"/>
              </a:buClr>
              <a:buSzPts val="3600"/>
              <a:buFont typeface="Corbel"/>
              <a:buNone/>
              <a:defRPr b="0" sz="36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RHUL_Master_logo_RGB.png" id="44" name="Google Shape;44;p56"/>
          <p:cNvPicPr preferRelativeResize="0"/>
          <p:nvPr/>
        </p:nvPicPr>
        <p:blipFill rotWithShape="1">
          <a:blip r:embed="rId2">
            <a:alphaModFix/>
          </a:blip>
          <a:srcRect b="0" l="0" r="0" t="0"/>
          <a:stretch/>
        </p:blipFill>
        <p:spPr>
          <a:xfrm>
            <a:off x="6753823" y="3349900"/>
            <a:ext cx="1791871" cy="899101"/>
          </a:xfrm>
          <a:prstGeom prst="rect">
            <a:avLst/>
          </a:prstGeom>
          <a:noFill/>
          <a:ln>
            <a:noFill/>
          </a:ln>
        </p:spPr>
      </p:pic>
      <p:sp>
        <p:nvSpPr>
          <p:cNvPr id="45" name="Google Shape;45;p56"/>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band at bottom" showMasterSp="0">
  <p:cSld name="Text page band at bottom">
    <p:bg>
      <p:bgPr>
        <a:solidFill>
          <a:srgbClr val="171D23">
            <a:alpha val="9411"/>
          </a:srgbClr>
        </a:solidFill>
      </p:bgPr>
    </p:bg>
    <p:spTree>
      <p:nvGrpSpPr>
        <p:cNvPr id="46" name="Shape 46"/>
        <p:cNvGrpSpPr/>
        <p:nvPr/>
      </p:nvGrpSpPr>
      <p:grpSpPr>
        <a:xfrm>
          <a:off x="0" y="0"/>
          <a:ext cx="0" cy="0"/>
          <a:chOff x="0" y="0"/>
          <a:chExt cx="0" cy="0"/>
        </a:xfrm>
      </p:grpSpPr>
      <p:sp>
        <p:nvSpPr>
          <p:cNvPr id="47" name="Google Shape;47;p57"/>
          <p:cNvSpPr txBox="1"/>
          <p:nvPr>
            <p:ph idx="12" type="sldNum"/>
          </p:nvPr>
        </p:nvSpPr>
        <p:spPr>
          <a:xfrm>
            <a:off x="434412"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
        <p:nvSpPr>
          <p:cNvPr id="48" name="Google Shape;48;p57"/>
          <p:cNvSpPr/>
          <p:nvPr/>
        </p:nvSpPr>
        <p:spPr>
          <a:xfrm>
            <a:off x="0" y="4106644"/>
            <a:ext cx="9144000" cy="684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E99A9"/>
              </a:solidFill>
              <a:latin typeface="Corbel"/>
              <a:ea typeface="Corbel"/>
              <a:cs typeface="Corbel"/>
              <a:sym typeface="Corbel"/>
            </a:endParaRPr>
          </a:p>
        </p:txBody>
      </p:sp>
      <p:pic>
        <p:nvPicPr>
          <p:cNvPr descr="RHUL_Master_logo_RGB.png" id="49" name="Google Shape;49;p57"/>
          <p:cNvPicPr preferRelativeResize="0"/>
          <p:nvPr/>
        </p:nvPicPr>
        <p:blipFill rotWithShape="1">
          <a:blip r:embed="rId2">
            <a:alphaModFix/>
          </a:blip>
          <a:srcRect b="0" l="0" r="0" t="0"/>
          <a:stretch/>
        </p:blipFill>
        <p:spPr>
          <a:xfrm>
            <a:off x="7333643" y="4106255"/>
            <a:ext cx="1366772" cy="685800"/>
          </a:xfrm>
          <a:prstGeom prst="rect">
            <a:avLst/>
          </a:prstGeom>
          <a:noFill/>
          <a:ln>
            <a:noFill/>
          </a:ln>
        </p:spPr>
      </p:pic>
      <p:sp>
        <p:nvSpPr>
          <p:cNvPr id="50" name="Google Shape;50;p57"/>
          <p:cNvSpPr txBox="1"/>
          <p:nvPr>
            <p:ph type="title"/>
          </p:nvPr>
        </p:nvSpPr>
        <p:spPr>
          <a:xfrm>
            <a:off x="457200" y="4069268"/>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7"/>
          <p:cNvSpPr txBox="1"/>
          <p:nvPr>
            <p:ph idx="1" type="body"/>
          </p:nvPr>
        </p:nvSpPr>
        <p:spPr>
          <a:xfrm>
            <a:off x="434412" y="444586"/>
            <a:ext cx="3905100" cy="3272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1800"/>
              <a:buNone/>
              <a:defRPr/>
            </a:lvl1pPr>
            <a:lvl2pPr indent="-228600" lvl="1" marL="914400" algn="l">
              <a:lnSpc>
                <a:spcPct val="100000"/>
              </a:lnSpc>
              <a:spcBef>
                <a:spcPts val="1200"/>
              </a:spcBef>
              <a:spcAft>
                <a:spcPts val="0"/>
              </a:spcAft>
              <a:buClr>
                <a:schemeClr val="dk1"/>
              </a:buClr>
              <a:buSzPts val="1800"/>
              <a:buNone/>
              <a:defRPr/>
            </a:lvl2pPr>
            <a:lvl3pPr indent="-228600" lvl="2" marL="1371600" algn="l">
              <a:lnSpc>
                <a:spcPct val="100000"/>
              </a:lnSpc>
              <a:spcBef>
                <a:spcPts val="1200"/>
              </a:spcBef>
              <a:spcAft>
                <a:spcPts val="0"/>
              </a:spcAft>
              <a:buClr>
                <a:schemeClr val="dk1"/>
              </a:buClr>
              <a:buSzPts val="1800"/>
              <a:buNone/>
              <a:defRPr/>
            </a:lvl3pPr>
            <a:lvl4pPr indent="-228600" lvl="3" marL="1828800" algn="l">
              <a:lnSpc>
                <a:spcPct val="100000"/>
              </a:lnSpc>
              <a:spcBef>
                <a:spcPts val="1200"/>
              </a:spcBef>
              <a:spcAft>
                <a:spcPts val="0"/>
              </a:spcAft>
              <a:buClr>
                <a:schemeClr val="dk1"/>
              </a:buClr>
              <a:buSzPts val="1800"/>
              <a:buNone/>
              <a:defRPr/>
            </a:lvl4pPr>
            <a:lvl5pPr indent="-228600" lvl="4" marL="2286000" algn="l">
              <a:lnSpc>
                <a:spcPct val="100000"/>
              </a:lnSpc>
              <a:spcBef>
                <a:spcPts val="1200"/>
              </a:spcBef>
              <a:spcAft>
                <a:spcPts val="0"/>
              </a:spcAft>
              <a:buClr>
                <a:schemeClr val="dk1"/>
              </a:buClr>
              <a:buSzPts val="18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2" name="Google Shape;52;p57"/>
          <p:cNvSpPr txBox="1"/>
          <p:nvPr>
            <p:ph idx="2" type="body"/>
          </p:nvPr>
        </p:nvSpPr>
        <p:spPr>
          <a:xfrm>
            <a:off x="4638112" y="444586"/>
            <a:ext cx="4026000" cy="3273000"/>
          </a:xfrm>
          <a:prstGeom prst="rect">
            <a:avLst/>
          </a:prstGeom>
          <a:noFill/>
          <a:ln>
            <a:noFill/>
          </a:ln>
        </p:spPr>
        <p:txBody>
          <a:bodyPr anchorCtr="0" anchor="t" bIns="0" lIns="0" spcFirstLastPara="1" rIns="0" wrap="square" tIns="0">
            <a:noAutofit/>
          </a:bodyPr>
          <a:lstStyle>
            <a:lvl1pPr indent="-365760" lvl="0" marL="457200" algn="l">
              <a:lnSpc>
                <a:spcPct val="100000"/>
              </a:lnSpc>
              <a:spcBef>
                <a:spcPts val="1200"/>
              </a:spcBef>
              <a:spcAft>
                <a:spcPts val="0"/>
              </a:spcAft>
              <a:buClr>
                <a:schemeClr val="dk1"/>
              </a:buClr>
              <a:buSzPts val="2160"/>
              <a:buFont typeface="Noto Sans Symbols"/>
              <a:buChar char="▪"/>
              <a:defRPr/>
            </a:lvl1pPr>
            <a:lvl2pPr indent="-335280" lvl="1" marL="914400" algn="l">
              <a:lnSpc>
                <a:spcPct val="100000"/>
              </a:lnSpc>
              <a:spcBef>
                <a:spcPts val="1200"/>
              </a:spcBef>
              <a:spcAft>
                <a:spcPts val="0"/>
              </a:spcAft>
              <a:buClr>
                <a:schemeClr val="dk1"/>
              </a:buClr>
              <a:buSzPts val="1680"/>
              <a:buFont typeface="Noto Sans Symbols"/>
              <a:buChar char="▪"/>
              <a:defRPr/>
            </a:lvl2pPr>
            <a:lvl3pPr indent="-320039" lvl="2" marL="1371600" algn="l">
              <a:lnSpc>
                <a:spcPct val="100000"/>
              </a:lnSpc>
              <a:spcBef>
                <a:spcPts val="1200"/>
              </a:spcBef>
              <a:spcAft>
                <a:spcPts val="0"/>
              </a:spcAft>
              <a:buClr>
                <a:schemeClr val="dk1"/>
              </a:buClr>
              <a:buSzPts val="1440"/>
              <a:buFont typeface="Noto Sans Symbols"/>
              <a:buChar char="▪"/>
              <a:defRPr/>
            </a:lvl3pPr>
            <a:lvl4pPr indent="-320039" lvl="3" marL="1828800" algn="l">
              <a:lnSpc>
                <a:spcPct val="100000"/>
              </a:lnSpc>
              <a:spcBef>
                <a:spcPts val="1200"/>
              </a:spcBef>
              <a:spcAft>
                <a:spcPts val="0"/>
              </a:spcAft>
              <a:buClr>
                <a:schemeClr val="dk1"/>
              </a:buClr>
              <a:buSzPts val="1440"/>
              <a:buFont typeface="Noto Sans Symbols"/>
              <a:buChar char="▪"/>
              <a:defRPr/>
            </a:lvl4pPr>
            <a:lvl5pPr indent="-320039" lvl="4" marL="2286000" algn="l">
              <a:lnSpc>
                <a:spcPct val="100000"/>
              </a:lnSpc>
              <a:spcBef>
                <a:spcPts val="1200"/>
              </a:spcBef>
              <a:spcAft>
                <a:spcPts val="0"/>
              </a:spcAft>
              <a:buClr>
                <a:schemeClr val="dk1"/>
              </a:buClr>
              <a:buSzPts val="1440"/>
              <a:buFont typeface="Noto Sans Symbols"/>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2 comparison" type="twoTxTwoObj">
  <p:cSld name="TWO_OBJECTS_WITH_TEXT">
    <p:spTree>
      <p:nvGrpSpPr>
        <p:cNvPr id="53" name="Shape 53"/>
        <p:cNvGrpSpPr/>
        <p:nvPr/>
      </p:nvGrpSpPr>
      <p:grpSpPr>
        <a:xfrm>
          <a:off x="0" y="0"/>
          <a:ext cx="0" cy="0"/>
          <a:chOff x="0" y="0"/>
          <a:chExt cx="0" cy="0"/>
        </a:xfrm>
      </p:grpSpPr>
      <p:sp>
        <p:nvSpPr>
          <p:cNvPr id="54" name="Google Shape;54;p58"/>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Clr>
                <a:srgbClr val="FFFFFF"/>
              </a:buClr>
              <a:buSzPts val="28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8"/>
          <p:cNvSpPr txBox="1"/>
          <p:nvPr>
            <p:ph idx="1" type="body"/>
          </p:nvPr>
        </p:nvSpPr>
        <p:spPr>
          <a:xfrm>
            <a:off x="457200" y="1151335"/>
            <a:ext cx="4040100" cy="479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200"/>
              </a:spcBef>
              <a:spcAft>
                <a:spcPts val="0"/>
              </a:spcAft>
              <a:buClr>
                <a:schemeClr val="dk1"/>
              </a:buClr>
              <a:buSzPts val="2400"/>
              <a:buNone/>
              <a:defRPr b="1" sz="2400"/>
            </a:lvl1pPr>
            <a:lvl2pPr indent="-228600" lvl="1" marL="914400" algn="l">
              <a:lnSpc>
                <a:spcPct val="100000"/>
              </a:lnSpc>
              <a:spcBef>
                <a:spcPts val="120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6" name="Google Shape;56;p58"/>
          <p:cNvSpPr txBox="1"/>
          <p:nvPr>
            <p:ph idx="2" type="body"/>
          </p:nvPr>
        </p:nvSpPr>
        <p:spPr>
          <a:xfrm>
            <a:off x="457200" y="1631156"/>
            <a:ext cx="4040100" cy="2963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400"/>
              <a:buNone/>
              <a:defRPr sz="2400"/>
            </a:lvl1pPr>
            <a:lvl2pPr indent="-228600" lvl="1" marL="914400" algn="l">
              <a:lnSpc>
                <a:spcPct val="100000"/>
              </a:lnSpc>
              <a:spcBef>
                <a:spcPts val="1200"/>
              </a:spcBef>
              <a:spcAft>
                <a:spcPts val="0"/>
              </a:spcAft>
              <a:buClr>
                <a:schemeClr val="dk1"/>
              </a:buClr>
              <a:buSzPts val="2000"/>
              <a:buNone/>
              <a:defRPr sz="2000"/>
            </a:lvl2pPr>
            <a:lvl3pPr indent="-228600" lvl="2" marL="1371600" algn="l">
              <a:lnSpc>
                <a:spcPct val="100000"/>
              </a:lnSpc>
              <a:spcBef>
                <a:spcPts val="1200"/>
              </a:spcBef>
              <a:spcAft>
                <a:spcPts val="0"/>
              </a:spcAft>
              <a:buClr>
                <a:schemeClr val="dk1"/>
              </a:buClr>
              <a:buSzPts val="1800"/>
              <a:buNone/>
              <a:defRPr sz="1800"/>
            </a:lvl3pPr>
            <a:lvl4pPr indent="-228600" lvl="3" marL="1828800" algn="l">
              <a:lnSpc>
                <a:spcPct val="100000"/>
              </a:lnSpc>
              <a:spcBef>
                <a:spcPts val="1200"/>
              </a:spcBef>
              <a:spcAft>
                <a:spcPts val="0"/>
              </a:spcAft>
              <a:buClr>
                <a:schemeClr val="dk1"/>
              </a:buClr>
              <a:buSzPts val="1600"/>
              <a:buNone/>
              <a:defRPr sz="1600"/>
            </a:lvl4pPr>
            <a:lvl5pPr indent="-228600" lvl="4" marL="2286000" algn="l">
              <a:lnSpc>
                <a:spcPct val="100000"/>
              </a:lnSpc>
              <a:spcBef>
                <a:spcPts val="1200"/>
              </a:spcBef>
              <a:spcAft>
                <a:spcPts val="0"/>
              </a:spcAft>
              <a:buClr>
                <a:schemeClr val="dk1"/>
              </a:buClr>
              <a:buSzPts val="1600"/>
              <a:buNone/>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7" name="Google Shape;57;p58"/>
          <p:cNvSpPr txBox="1"/>
          <p:nvPr>
            <p:ph idx="3" type="body"/>
          </p:nvPr>
        </p:nvSpPr>
        <p:spPr>
          <a:xfrm>
            <a:off x="4645025" y="1151335"/>
            <a:ext cx="4041900" cy="4797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1200"/>
              </a:spcBef>
              <a:spcAft>
                <a:spcPts val="0"/>
              </a:spcAft>
              <a:buClr>
                <a:schemeClr val="dk1"/>
              </a:buClr>
              <a:buSzPts val="2400"/>
              <a:buNone/>
              <a:defRPr b="1" sz="2400"/>
            </a:lvl1pPr>
            <a:lvl2pPr indent="-228600" lvl="1" marL="914400" algn="l">
              <a:lnSpc>
                <a:spcPct val="100000"/>
              </a:lnSpc>
              <a:spcBef>
                <a:spcPts val="1200"/>
              </a:spcBef>
              <a:spcAft>
                <a:spcPts val="0"/>
              </a:spcAft>
              <a:buClr>
                <a:schemeClr val="dk1"/>
              </a:buClr>
              <a:buSzPts val="2000"/>
              <a:buNone/>
              <a:defRPr b="1" sz="2000"/>
            </a:lvl2pPr>
            <a:lvl3pPr indent="-228600" lvl="2" marL="1371600" algn="l">
              <a:lnSpc>
                <a:spcPct val="100000"/>
              </a:lnSpc>
              <a:spcBef>
                <a:spcPts val="1200"/>
              </a:spcBef>
              <a:spcAft>
                <a:spcPts val="0"/>
              </a:spcAft>
              <a:buClr>
                <a:schemeClr val="dk1"/>
              </a:buClr>
              <a:buSzPts val="1800"/>
              <a:buNone/>
              <a:defRPr b="1" sz="1800"/>
            </a:lvl3pPr>
            <a:lvl4pPr indent="-228600" lvl="3" marL="1828800" algn="l">
              <a:lnSpc>
                <a:spcPct val="100000"/>
              </a:lnSpc>
              <a:spcBef>
                <a:spcPts val="1200"/>
              </a:spcBef>
              <a:spcAft>
                <a:spcPts val="0"/>
              </a:spcAft>
              <a:buClr>
                <a:schemeClr val="dk1"/>
              </a:buClr>
              <a:buSzPts val="1600"/>
              <a:buNone/>
              <a:defRPr b="1" sz="1600"/>
            </a:lvl4pPr>
            <a:lvl5pPr indent="-228600" lvl="4" marL="2286000" algn="l">
              <a:lnSpc>
                <a:spcPct val="100000"/>
              </a:lnSpc>
              <a:spcBef>
                <a:spcPts val="120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8" name="Google Shape;58;p58"/>
          <p:cNvSpPr txBox="1"/>
          <p:nvPr>
            <p:ph idx="4" type="body"/>
          </p:nvPr>
        </p:nvSpPr>
        <p:spPr>
          <a:xfrm>
            <a:off x="4645025" y="1631156"/>
            <a:ext cx="4041900" cy="2963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200"/>
              </a:spcBef>
              <a:spcAft>
                <a:spcPts val="0"/>
              </a:spcAft>
              <a:buClr>
                <a:schemeClr val="dk1"/>
              </a:buClr>
              <a:buSzPts val="2400"/>
              <a:buNone/>
              <a:defRPr sz="2400"/>
            </a:lvl1pPr>
            <a:lvl2pPr indent="-228600" lvl="1" marL="914400" algn="l">
              <a:lnSpc>
                <a:spcPct val="100000"/>
              </a:lnSpc>
              <a:spcBef>
                <a:spcPts val="1200"/>
              </a:spcBef>
              <a:spcAft>
                <a:spcPts val="0"/>
              </a:spcAft>
              <a:buClr>
                <a:schemeClr val="dk1"/>
              </a:buClr>
              <a:buSzPts val="2000"/>
              <a:buNone/>
              <a:defRPr sz="2000"/>
            </a:lvl2pPr>
            <a:lvl3pPr indent="-228600" lvl="2" marL="1371600" algn="l">
              <a:lnSpc>
                <a:spcPct val="100000"/>
              </a:lnSpc>
              <a:spcBef>
                <a:spcPts val="1200"/>
              </a:spcBef>
              <a:spcAft>
                <a:spcPts val="0"/>
              </a:spcAft>
              <a:buClr>
                <a:schemeClr val="dk1"/>
              </a:buClr>
              <a:buSzPts val="1800"/>
              <a:buNone/>
              <a:defRPr sz="1800"/>
            </a:lvl3pPr>
            <a:lvl4pPr indent="-228600" lvl="3" marL="1828800" algn="l">
              <a:lnSpc>
                <a:spcPct val="100000"/>
              </a:lnSpc>
              <a:spcBef>
                <a:spcPts val="1200"/>
              </a:spcBef>
              <a:spcAft>
                <a:spcPts val="0"/>
              </a:spcAft>
              <a:buClr>
                <a:schemeClr val="dk1"/>
              </a:buClr>
              <a:buSzPts val="1600"/>
              <a:buNone/>
              <a:defRPr sz="1600"/>
            </a:lvl4pPr>
            <a:lvl5pPr indent="-228600" lvl="4" marL="2286000" algn="l">
              <a:lnSpc>
                <a:spcPct val="100000"/>
              </a:lnSpc>
              <a:spcBef>
                <a:spcPts val="1200"/>
              </a:spcBef>
              <a:spcAft>
                <a:spcPts val="0"/>
              </a:spcAft>
              <a:buClr>
                <a:schemeClr val="dk1"/>
              </a:buClr>
              <a:buSzPts val="1600"/>
              <a:buNone/>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9" name="Google Shape;59;p5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page 1" showMasterSp="0">
  <p:cSld name="Picture page 1">
    <p:bg>
      <p:bgPr>
        <a:solidFill>
          <a:srgbClr val="171D23">
            <a:alpha val="9411"/>
          </a:srgbClr>
        </a:solidFill>
      </p:bgPr>
    </p:bg>
    <p:spTree>
      <p:nvGrpSpPr>
        <p:cNvPr id="60" name="Shape 60"/>
        <p:cNvGrpSpPr/>
        <p:nvPr/>
      </p:nvGrpSpPr>
      <p:grpSpPr>
        <a:xfrm>
          <a:off x="0" y="0"/>
          <a:ext cx="0" cy="0"/>
          <a:chOff x="0" y="0"/>
          <a:chExt cx="0" cy="0"/>
        </a:xfrm>
      </p:grpSpPr>
      <p:pic>
        <p:nvPicPr>
          <p:cNvPr descr="RHUL_Master_logo_RGB.png" id="61" name="Google Shape;61;p59"/>
          <p:cNvPicPr preferRelativeResize="0"/>
          <p:nvPr/>
        </p:nvPicPr>
        <p:blipFill rotWithShape="1">
          <a:blip r:embed="rId2">
            <a:alphaModFix/>
          </a:blip>
          <a:srcRect b="0" l="0" r="0" t="0"/>
          <a:stretch/>
        </p:blipFill>
        <p:spPr>
          <a:xfrm>
            <a:off x="7306238" y="323024"/>
            <a:ext cx="1837762" cy="649072"/>
          </a:xfrm>
          <a:prstGeom prst="rect">
            <a:avLst/>
          </a:prstGeom>
          <a:noFill/>
          <a:ln>
            <a:noFill/>
          </a:ln>
        </p:spPr>
      </p:pic>
      <p:sp>
        <p:nvSpPr>
          <p:cNvPr id="62" name="Google Shape;62;p59"/>
          <p:cNvSpPr/>
          <p:nvPr>
            <p:ph idx="2" type="pic"/>
          </p:nvPr>
        </p:nvSpPr>
        <p:spPr>
          <a:xfrm>
            <a:off x="-1588" y="0"/>
            <a:ext cx="9145500" cy="5143500"/>
          </a:xfrm>
          <a:prstGeom prst="rect">
            <a:avLst/>
          </a:prstGeom>
          <a:noFill/>
          <a:ln>
            <a:noFill/>
          </a:ln>
        </p:spPr>
      </p:sp>
      <p:sp>
        <p:nvSpPr>
          <p:cNvPr id="63" name="Google Shape;63;p59"/>
          <p:cNvSpPr txBox="1"/>
          <p:nvPr>
            <p:ph idx="12" type="sldNum"/>
          </p:nvPr>
        </p:nvSpPr>
        <p:spPr>
          <a:xfrm>
            <a:off x="434412"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D23">
            <a:alpha val="9411"/>
          </a:srgbClr>
        </a:solidFill>
      </p:bgPr>
    </p:bg>
    <p:spTree>
      <p:nvGrpSpPr>
        <p:cNvPr id="5" name="Shape 5"/>
        <p:cNvGrpSpPr/>
        <p:nvPr/>
      </p:nvGrpSpPr>
      <p:grpSpPr>
        <a:xfrm>
          <a:off x="0" y="0"/>
          <a:ext cx="0" cy="0"/>
          <a:chOff x="0" y="0"/>
          <a:chExt cx="0" cy="0"/>
        </a:xfrm>
      </p:grpSpPr>
      <p:sp>
        <p:nvSpPr>
          <p:cNvPr id="6" name="Google Shape;6;p50"/>
          <p:cNvSpPr/>
          <p:nvPr/>
        </p:nvSpPr>
        <p:spPr>
          <a:xfrm>
            <a:off x="0" y="323411"/>
            <a:ext cx="9144000" cy="684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E99A9"/>
              </a:solidFill>
              <a:latin typeface="Corbel"/>
              <a:ea typeface="Corbel"/>
              <a:cs typeface="Corbel"/>
              <a:sym typeface="Corbel"/>
            </a:endParaRPr>
          </a:p>
        </p:txBody>
      </p:sp>
      <p:sp>
        <p:nvSpPr>
          <p:cNvPr id="7" name="Google Shape;7;p5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lvl1pPr lvl="0" marR="0" rtl="0" algn="l">
              <a:lnSpc>
                <a:spcPct val="100000"/>
              </a:lnSpc>
              <a:spcBef>
                <a:spcPts val="0"/>
              </a:spcBef>
              <a:spcAft>
                <a:spcPts val="0"/>
              </a:spcAft>
              <a:buClr>
                <a:srgbClr val="FFFFFF"/>
              </a:buClr>
              <a:buSzPts val="2800"/>
              <a:buFont typeface="Corbel"/>
              <a:buNone/>
              <a:defRPr b="0" i="0" sz="2800" u="none" cap="none" strike="noStrike">
                <a:solidFill>
                  <a:srgbClr val="FFFFFF"/>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50"/>
          <p:cNvSpPr txBox="1"/>
          <p:nvPr>
            <p:ph idx="1" type="body"/>
          </p:nvPr>
        </p:nvSpPr>
        <p:spPr>
          <a:xfrm>
            <a:off x="457200" y="1200150"/>
            <a:ext cx="8229600" cy="3359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200"/>
              </a:spcBef>
              <a:spcAft>
                <a:spcPts val="0"/>
              </a:spcAft>
              <a:buClr>
                <a:schemeClr val="dk1"/>
              </a:buClr>
              <a:buSzPts val="1800"/>
              <a:buFont typeface="Arial"/>
              <a:buNone/>
              <a:defRPr b="0" i="0" sz="1800" u="none" cap="none" strike="noStrike">
                <a:solidFill>
                  <a:schemeClr val="dk1"/>
                </a:solidFill>
                <a:latin typeface="Corbel"/>
                <a:ea typeface="Corbel"/>
                <a:cs typeface="Corbel"/>
                <a:sym typeface="Corbel"/>
              </a:defRPr>
            </a:lvl1pPr>
            <a:lvl2pPr indent="-228600" lvl="1" marL="914400" marR="0" rtl="0" algn="l">
              <a:lnSpc>
                <a:spcPct val="100000"/>
              </a:lnSpc>
              <a:spcBef>
                <a:spcPts val="1200"/>
              </a:spcBef>
              <a:spcAft>
                <a:spcPts val="0"/>
              </a:spcAft>
              <a:buClr>
                <a:schemeClr val="dk1"/>
              </a:buClr>
              <a:buSzPts val="1400"/>
              <a:buFont typeface="Arial"/>
              <a:buNone/>
              <a:defRPr b="0" i="0" sz="1400" u="none" cap="none" strike="noStrike">
                <a:solidFill>
                  <a:schemeClr val="dk1"/>
                </a:solidFill>
                <a:latin typeface="Corbel"/>
                <a:ea typeface="Corbel"/>
                <a:cs typeface="Corbel"/>
                <a:sym typeface="Corbel"/>
              </a:defRPr>
            </a:lvl2pPr>
            <a:lvl3pPr indent="-228600" lvl="2" marL="1371600" marR="0" rtl="0" algn="l">
              <a:lnSpc>
                <a:spcPct val="100000"/>
              </a:lnSpc>
              <a:spcBef>
                <a:spcPts val="120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3pPr>
            <a:lvl4pPr indent="-228600" lvl="3" marL="1828800" marR="0" rtl="0" algn="l">
              <a:lnSpc>
                <a:spcPct val="100000"/>
              </a:lnSpc>
              <a:spcBef>
                <a:spcPts val="120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4pPr>
            <a:lvl5pPr indent="-228600" lvl="4" marL="2286000" marR="0" rtl="0" algn="l">
              <a:lnSpc>
                <a:spcPct val="100000"/>
              </a:lnSpc>
              <a:spcBef>
                <a:spcPts val="120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9" name="Google Shape;9;p50"/>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171D23"/>
                </a:solidFill>
                <a:latin typeface="Corbel"/>
                <a:ea typeface="Corbel"/>
                <a:cs typeface="Corbel"/>
                <a:sym typeface="Corbel"/>
              </a:defRPr>
            </a:lvl9pPr>
          </a:lstStyle>
          <a:p>
            <a:pPr indent="0" lvl="0" marL="0" rtl="0" algn="ctr">
              <a:spcBef>
                <a:spcPts val="0"/>
              </a:spcBef>
              <a:spcAft>
                <a:spcPts val="0"/>
              </a:spcAft>
              <a:buNone/>
            </a:pPr>
            <a:fld id="{00000000-1234-1234-1234-123412341234}" type="slidenum">
              <a:rPr lang="en-GB"/>
              <a:t>‹#›</a:t>
            </a:fld>
            <a:endParaRPr/>
          </a:p>
        </p:txBody>
      </p:sp>
      <p:pic>
        <p:nvPicPr>
          <p:cNvPr descr="RHUL_Master_logo_RGB.png" id="10" name="Google Shape;10;p50"/>
          <p:cNvPicPr preferRelativeResize="0"/>
          <p:nvPr/>
        </p:nvPicPr>
        <p:blipFill rotWithShape="1">
          <a:blip r:embed="rId1">
            <a:alphaModFix/>
          </a:blip>
          <a:srcRect b="0" l="0" r="0" t="0"/>
          <a:stretch/>
        </p:blipFill>
        <p:spPr>
          <a:xfrm>
            <a:off x="7306232" y="323022"/>
            <a:ext cx="1366772" cy="685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moodle.royalholloway.ac.uk/course/view.php?id=8175#section-10" TargetMode="External"/><Relationship Id="rId4" Type="http://schemas.openxmlformats.org/officeDocument/2006/relationships/hyperlink" Target="https://uk.westlaw.com/Document/I74A90670E42811DA8FC2A0F0355337E9/View/FullText.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moodle.royalholloway.ac.uk/course/view.php?id=8175#section-1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hyperlink" Target="https://doi.org/10.1017/lst.2018.4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moodle.royalholloway.ac.uk/course/view.php?id=8175#section-1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hyperlink" Target="https://doi.org/10.53300/001c.9019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moodle.royalholloway.ac.uk/course/view.php?id=8175#section-4" TargetMode="External"/><Relationship Id="rId4" Type="http://schemas.openxmlformats.org/officeDocument/2006/relationships/image" Target="../media/image26.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moodle.royalholloway.ac.uk/course/view.php?id=8175#section-12" TargetMode="External"/><Relationship Id="rId4" Type="http://schemas.openxmlformats.org/officeDocument/2006/relationships/hyperlink" Target="https://moodle.royalholloway.ac.uk/course/view.php?id=8175#section-12" TargetMode="External"/><Relationship Id="rId5" Type="http://schemas.openxmlformats.org/officeDocument/2006/relationships/hyperlink" Target="https://moodle.royalholloway.ac.uk/course/view.php?id=8175#section-12" TargetMode="External"/><Relationship Id="rId6"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prezi.com/view/D7MSXLKJBJX57SYBZhxp/"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caselaw.nationalarchives.gov.uk/"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txBox="1"/>
          <p:nvPr/>
        </p:nvSpPr>
        <p:spPr>
          <a:xfrm>
            <a:off x="243047" y="3463000"/>
            <a:ext cx="6417000" cy="687300"/>
          </a:xfrm>
          <a:prstGeom prst="rect">
            <a:avLst/>
          </a:prstGeom>
          <a:noFill/>
          <a:ln>
            <a:noFill/>
          </a:ln>
        </p:spPr>
        <p:txBody>
          <a:bodyPr anchorCtr="0" anchor="t" bIns="0" lIns="0" spcFirstLastPara="1" rIns="0" wrap="square" tIns="0">
            <a:normAutofit lnSpcReduction="10000"/>
          </a:bodyPr>
          <a:lstStyle/>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rgbClr val="FFFFFF"/>
                </a:solidFill>
                <a:latin typeface="Corbel"/>
                <a:ea typeface="Corbel"/>
                <a:cs typeface="Corbel"/>
                <a:sym typeface="Corbel"/>
              </a:rPr>
              <a:t>L</a:t>
            </a:r>
            <a:r>
              <a:rPr lang="en-GB" sz="2100">
                <a:solidFill>
                  <a:srgbClr val="FFFFFF"/>
                </a:solidFill>
                <a:latin typeface="Corbel"/>
                <a:ea typeface="Corbel"/>
                <a:cs typeface="Corbel"/>
                <a:sym typeface="Corbel"/>
              </a:rPr>
              <a:t>5</a:t>
            </a:r>
            <a:r>
              <a:rPr b="0" i="0" lang="en-GB" sz="2100" u="none" cap="none" strike="noStrike">
                <a:solidFill>
                  <a:srgbClr val="FFFFFF"/>
                </a:solidFill>
                <a:latin typeface="Corbel"/>
                <a:ea typeface="Corbel"/>
                <a:cs typeface="Corbel"/>
                <a:sym typeface="Corbel"/>
              </a:rPr>
              <a:t> - Legal reasoning</a:t>
            </a:r>
            <a:r>
              <a:rPr lang="en-GB" sz="2100">
                <a:solidFill>
                  <a:srgbClr val="FFFFFF"/>
                </a:solidFill>
                <a:latin typeface="Corbel"/>
                <a:ea typeface="Corbel"/>
                <a:cs typeface="Corbel"/>
                <a:sym typeface="Corbel"/>
              </a:rPr>
              <a:t>: P</a:t>
            </a:r>
            <a:r>
              <a:rPr b="0" i="0" lang="en-GB" sz="2100" u="none" cap="none" strike="noStrike">
                <a:solidFill>
                  <a:srgbClr val="FFFFFF"/>
                </a:solidFill>
                <a:latin typeface="Corbel"/>
                <a:ea typeface="Corbel"/>
                <a:cs typeface="Corbel"/>
                <a:sym typeface="Corbel"/>
              </a:rPr>
              <a:t>roblem questio</a:t>
            </a:r>
            <a:r>
              <a:rPr lang="en-GB" sz="2100">
                <a:solidFill>
                  <a:srgbClr val="FFFFFF"/>
                </a:solidFill>
                <a:latin typeface="Corbel"/>
                <a:ea typeface="Corbel"/>
                <a:cs typeface="Corbel"/>
                <a:sym typeface="Corbel"/>
              </a:rPr>
              <a:t>ns and essays</a:t>
            </a:r>
            <a:endParaRPr b="0" i="0" sz="2100" u="none" cap="none" strike="noStrike">
              <a:solidFill>
                <a:srgbClr val="FFFFFF"/>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orbel"/>
                <a:ea typeface="Corbel"/>
                <a:cs typeface="Corbel"/>
                <a:sym typeface="Corbel"/>
              </a:rPr>
              <a:t>LL1005 English Legal System, 202</a:t>
            </a:r>
            <a:r>
              <a:rPr lang="en-GB">
                <a:solidFill>
                  <a:srgbClr val="FFFFFF"/>
                </a:solidFill>
                <a:latin typeface="Corbel"/>
                <a:ea typeface="Corbel"/>
                <a:cs typeface="Corbel"/>
                <a:sym typeface="Corbel"/>
              </a:rPr>
              <a:t>4</a:t>
            </a:r>
            <a:r>
              <a:rPr b="0" i="0" lang="en-GB" sz="1400" u="none" cap="none" strike="noStrike">
                <a:solidFill>
                  <a:srgbClr val="FFFFFF"/>
                </a:solidFill>
                <a:latin typeface="Corbel"/>
                <a:ea typeface="Corbel"/>
                <a:cs typeface="Corbel"/>
                <a:sym typeface="Corbel"/>
              </a:rPr>
              <a:t>-2</a:t>
            </a:r>
            <a:r>
              <a:rPr lang="en-GB">
                <a:solidFill>
                  <a:srgbClr val="FFFFFF"/>
                </a:solidFill>
                <a:latin typeface="Corbel"/>
                <a:ea typeface="Corbel"/>
                <a:cs typeface="Corbel"/>
                <a:sym typeface="Corbel"/>
              </a:rPr>
              <a:t>5</a:t>
            </a:r>
            <a:endParaRPr b="0" i="0" sz="1400" u="none" cap="none" strike="noStrike">
              <a:solidFill>
                <a:srgbClr val="FFFFFF"/>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orbel"/>
                <a:ea typeface="Corbel"/>
                <a:cs typeface="Corbel"/>
                <a:sym typeface="Corbel"/>
              </a:rPr>
              <a:t>Dr Marton Ribary</a:t>
            </a:r>
            <a:endParaRPr b="0" i="0" sz="1400" u="none" cap="none" strike="noStrike">
              <a:solidFill>
                <a:srgbClr val="FFFFFF"/>
              </a:solidFill>
              <a:latin typeface="Corbel"/>
              <a:ea typeface="Corbel"/>
              <a:cs typeface="Corbel"/>
              <a:sym typeface="Corbel"/>
            </a:endParaRPr>
          </a:p>
        </p:txBody>
      </p:sp>
      <p:sp>
        <p:nvSpPr>
          <p:cNvPr id="93" name="Google Shape;93;p1"/>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l</a:t>
            </a:r>
            <a:r>
              <a:rPr lang="en-GB">
                <a:solidFill>
                  <a:schemeClr val="lt1"/>
                </a:solidFill>
              </a:rPr>
              <a:t>egislation</a:t>
            </a:r>
            <a:endParaRPr/>
          </a:p>
        </p:txBody>
      </p:sp>
      <p:sp>
        <p:nvSpPr>
          <p:cNvPr id="167" name="Google Shape;167;p19"/>
          <p:cNvSpPr txBox="1"/>
          <p:nvPr>
            <p:ph idx="1" type="body"/>
          </p:nvPr>
        </p:nvSpPr>
        <p:spPr>
          <a:xfrm>
            <a:off x="195200" y="1384450"/>
            <a:ext cx="37623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identify the section that supports your argument:</a:t>
            </a:r>
            <a:endParaRPr/>
          </a:p>
          <a:p>
            <a:pPr indent="-342900" lvl="0" marL="457200" rtl="0" algn="l">
              <a:lnSpc>
                <a:spcPct val="115000"/>
              </a:lnSpc>
              <a:spcBef>
                <a:spcPts val="0"/>
              </a:spcBef>
              <a:spcAft>
                <a:spcPts val="0"/>
              </a:spcAft>
              <a:buSzPts val="1800"/>
              <a:buChar char="●"/>
            </a:pPr>
            <a:r>
              <a:rPr lang="en-GB"/>
              <a:t>note the key concepts and reflect on how they constitute a network</a:t>
            </a:r>
            <a:endParaRPr/>
          </a:p>
          <a:p>
            <a:pPr indent="-342900" lvl="0" marL="457200" rtl="0" algn="l">
              <a:lnSpc>
                <a:spcPct val="115000"/>
              </a:lnSpc>
              <a:spcBef>
                <a:spcPts val="0"/>
              </a:spcBef>
              <a:spcAft>
                <a:spcPts val="0"/>
              </a:spcAft>
              <a:buSzPts val="1800"/>
              <a:buChar char="●"/>
            </a:pPr>
            <a:r>
              <a:rPr lang="en-GB"/>
              <a:t>analyse the logical structure of the section and how it fits in the context</a:t>
            </a:r>
            <a:endParaRPr/>
          </a:p>
          <a:p>
            <a:pPr indent="-342900" lvl="0" marL="457200" rtl="0" algn="l">
              <a:lnSpc>
                <a:spcPct val="115000"/>
              </a:lnSpc>
              <a:spcBef>
                <a:spcPts val="0"/>
              </a:spcBef>
              <a:spcAft>
                <a:spcPts val="0"/>
              </a:spcAft>
              <a:buSzPts val="1800"/>
              <a:buChar char="●"/>
            </a:pPr>
            <a:r>
              <a:rPr lang="en-GB"/>
              <a:t>reflect on the four rules of statutory interpretation when applied</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
        <p:nvSpPr>
          <p:cNvPr id="168" name="Google Shape;168;p19"/>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0"/>
          <p:cNvSpPr txBox="1"/>
          <p:nvPr>
            <p:ph idx="1" type="body"/>
          </p:nvPr>
        </p:nvSpPr>
        <p:spPr>
          <a:xfrm>
            <a:off x="195200" y="1384450"/>
            <a:ext cx="37623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identify the section that supports your argument:</a:t>
            </a:r>
            <a:endParaRPr/>
          </a:p>
          <a:p>
            <a:pPr indent="-342900" lvl="0" marL="457200" rtl="0" algn="l">
              <a:lnSpc>
                <a:spcPct val="115000"/>
              </a:lnSpc>
              <a:spcBef>
                <a:spcPts val="0"/>
              </a:spcBef>
              <a:spcAft>
                <a:spcPts val="0"/>
              </a:spcAft>
              <a:buSzPts val="1800"/>
              <a:buChar char="●"/>
            </a:pPr>
            <a:r>
              <a:rPr lang="en-GB"/>
              <a:t>note the key concepts and reflect on how they constitute a network</a:t>
            </a:r>
            <a:endParaRPr/>
          </a:p>
          <a:p>
            <a:pPr indent="-342900" lvl="0" marL="457200" rtl="0" algn="l">
              <a:lnSpc>
                <a:spcPct val="115000"/>
              </a:lnSpc>
              <a:spcBef>
                <a:spcPts val="0"/>
              </a:spcBef>
              <a:spcAft>
                <a:spcPts val="0"/>
              </a:spcAft>
              <a:buSzPts val="1800"/>
              <a:buChar char="●"/>
            </a:pPr>
            <a:r>
              <a:rPr lang="en-GB"/>
              <a:t>analyse the logical structure of the section and how it fits in the context</a:t>
            </a:r>
            <a:endParaRPr/>
          </a:p>
          <a:p>
            <a:pPr indent="-342900" lvl="0" marL="457200" rtl="0" algn="l">
              <a:lnSpc>
                <a:spcPct val="115000"/>
              </a:lnSpc>
              <a:spcBef>
                <a:spcPts val="0"/>
              </a:spcBef>
              <a:spcAft>
                <a:spcPts val="0"/>
              </a:spcAft>
              <a:buSzPts val="1800"/>
              <a:buChar char="●"/>
            </a:pPr>
            <a:r>
              <a:rPr lang="en-GB"/>
              <a:t>reflect on the four rules of statutory interpretation when applied</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
        <p:nvSpPr>
          <p:cNvPr id="174" name="Google Shape;174;p20"/>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175" name="Google Shape;175;p20"/>
          <p:cNvSpPr txBox="1"/>
          <p:nvPr>
            <p:ph idx="1" type="body"/>
          </p:nvPr>
        </p:nvSpPr>
        <p:spPr>
          <a:xfrm>
            <a:off x="4431500" y="1616500"/>
            <a:ext cx="4644000" cy="2808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1600"/>
              <a:t>For example</a:t>
            </a:r>
            <a:r>
              <a:rPr lang="en-GB" sz="1600"/>
              <a:t> (</a:t>
            </a:r>
            <a:r>
              <a:rPr lang="en-GB" sz="1600" u="sng">
                <a:solidFill>
                  <a:srgbClr val="4A86E8"/>
                </a:solidFill>
                <a:hlinkClick r:id="rId3">
                  <a:extLst>
                    <a:ext uri="{A12FA001-AC4F-418D-AE19-62706E023703}">
                      <ahyp:hlinkClr val="tx"/>
                    </a:ext>
                  </a:extLst>
                </a:hlinkClick>
              </a:rPr>
              <a:t>S5 - Spencer 1995</a:t>
            </a:r>
            <a:r>
              <a:rPr lang="en-GB" sz="1600"/>
              <a:t>)</a:t>
            </a:r>
            <a:endParaRPr sz="1600"/>
          </a:p>
          <a:p>
            <a:pPr indent="0" lvl="0" marL="0" rtl="0" algn="l">
              <a:lnSpc>
                <a:spcPct val="100000"/>
              </a:lnSpc>
              <a:spcBef>
                <a:spcPts val="0"/>
              </a:spcBef>
              <a:spcAft>
                <a:spcPts val="0"/>
              </a:spcAft>
              <a:buSzPts val="1800"/>
              <a:buNone/>
            </a:pPr>
            <a:r>
              <a:t/>
            </a:r>
            <a:endParaRPr sz="1600"/>
          </a:p>
          <a:p>
            <a:pPr indent="0" lvl="0" marL="0" rtl="0" algn="l">
              <a:lnSpc>
                <a:spcPct val="115000"/>
              </a:lnSpc>
              <a:spcBef>
                <a:spcPts val="0"/>
              </a:spcBef>
              <a:spcAft>
                <a:spcPts val="0"/>
              </a:spcAft>
              <a:buSzPts val="1800"/>
              <a:buNone/>
            </a:pPr>
            <a:r>
              <a:rPr lang="en-GB" sz="1600"/>
              <a:t>Section 8 (1) of the Contempt of Court Act 1981:</a:t>
            </a:r>
            <a:endParaRPr sz="1600"/>
          </a:p>
          <a:p>
            <a:pPr indent="-330200" lvl="0" marL="457200" rtl="0" algn="l">
              <a:lnSpc>
                <a:spcPct val="115000"/>
              </a:lnSpc>
              <a:spcBef>
                <a:spcPts val="0"/>
              </a:spcBef>
              <a:spcAft>
                <a:spcPts val="0"/>
              </a:spcAft>
              <a:buSzPts val="1600"/>
              <a:buChar char="●"/>
            </a:pPr>
            <a:r>
              <a:rPr lang="en-GB" sz="1600"/>
              <a:t>“contempt of court”, “in the course of their deliberations” etc.</a:t>
            </a:r>
            <a:endParaRPr sz="1600"/>
          </a:p>
          <a:p>
            <a:pPr indent="-330200" lvl="0" marL="457200" rtl="0" algn="l">
              <a:lnSpc>
                <a:spcPct val="115000"/>
              </a:lnSpc>
              <a:spcBef>
                <a:spcPts val="0"/>
              </a:spcBef>
              <a:spcAft>
                <a:spcPts val="0"/>
              </a:spcAft>
              <a:buSzPts val="1600"/>
              <a:buChar char="●"/>
            </a:pPr>
            <a:r>
              <a:rPr lang="en-GB" sz="1600"/>
              <a:t>if X gathers information from the jury “in the course of their deliberations” ⇒ X commits “contempt of court”</a:t>
            </a:r>
            <a:endParaRPr sz="1600"/>
          </a:p>
          <a:p>
            <a:pPr indent="-330200" lvl="0" marL="457200" rtl="0" algn="l">
              <a:lnSpc>
                <a:spcPct val="115000"/>
              </a:lnSpc>
              <a:spcBef>
                <a:spcPts val="0"/>
              </a:spcBef>
              <a:spcAft>
                <a:spcPts val="0"/>
              </a:spcAft>
              <a:buSzPts val="1600"/>
              <a:buChar char="●"/>
            </a:pPr>
            <a:r>
              <a:rPr lang="en-GB" sz="1600"/>
              <a:t>have we used a literal interpretation? are we meeting the law’s intention? is it true that “the court cannot be in contempt of itself” (</a:t>
            </a:r>
            <a:r>
              <a:rPr lang="en-GB" sz="1600" u="sng">
                <a:solidFill>
                  <a:srgbClr val="4A86E8"/>
                </a:solidFill>
                <a:hlinkClick r:id="rId4">
                  <a:extLst>
                    <a:ext uri="{A12FA001-AC4F-418D-AE19-62706E023703}">
                      <ahyp:hlinkClr val="tx"/>
                    </a:ext>
                  </a:extLst>
                </a:hlinkClick>
              </a:rPr>
              <a:t>R v Young [1995] 2 WLR 430</a:t>
            </a:r>
            <a:r>
              <a:rPr lang="en-GB" sz="1600"/>
              <a:t>, 434E)?</a:t>
            </a:r>
            <a:endParaRPr sz="1600"/>
          </a:p>
        </p:txBody>
      </p:sp>
      <p:cxnSp>
        <p:nvCxnSpPr>
          <p:cNvPr id="176" name="Google Shape;176;p20"/>
          <p:cNvCxnSpPr>
            <a:stCxn id="173" idx="3"/>
          </p:cNvCxnSpPr>
          <p:nvPr/>
        </p:nvCxnSpPr>
        <p:spPr>
          <a:xfrm>
            <a:off x="3957500" y="3020650"/>
            <a:ext cx="474000" cy="1500"/>
          </a:xfrm>
          <a:prstGeom prst="straightConnector1">
            <a:avLst/>
          </a:prstGeom>
          <a:noFill/>
          <a:ln cap="flat" cmpd="sng" w="38100">
            <a:solidFill>
              <a:schemeClr val="dk2"/>
            </a:solidFill>
            <a:prstDash val="solid"/>
            <a:round/>
            <a:headEnd len="sm" w="sm" type="none"/>
            <a:tailEnd len="med" w="med" type="triangle"/>
          </a:ln>
        </p:spPr>
      </p:cxnSp>
      <p:sp>
        <p:nvSpPr>
          <p:cNvPr id="177" name="Google Shape;177;p2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legislation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1"/>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183" name="Google Shape;183;p21"/>
          <p:cNvSpPr txBox="1"/>
          <p:nvPr>
            <p:ph idx="1" type="body"/>
          </p:nvPr>
        </p:nvSpPr>
        <p:spPr>
          <a:xfrm>
            <a:off x="5419300" y="1370650"/>
            <a:ext cx="35448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be aware of the threefold structure:</a:t>
            </a:r>
            <a:endParaRPr/>
          </a:p>
          <a:p>
            <a:pPr indent="-342900" lvl="0" marL="457200" rtl="0" algn="l">
              <a:lnSpc>
                <a:spcPct val="115000"/>
              </a:lnSpc>
              <a:spcBef>
                <a:spcPts val="0"/>
              </a:spcBef>
              <a:spcAft>
                <a:spcPts val="0"/>
              </a:spcAft>
              <a:buSzPts val="1800"/>
              <a:buChar char="●"/>
            </a:pPr>
            <a:r>
              <a:rPr lang="en-GB"/>
              <a:t>facts: specific and urgent </a:t>
            </a:r>
            <a:r>
              <a:rPr lang="en-GB">
                <a:solidFill>
                  <a:schemeClr val="accent1"/>
                </a:solidFill>
              </a:rPr>
              <a:t>(case)</a:t>
            </a:r>
            <a:endParaRPr>
              <a:solidFill>
                <a:schemeClr val="accent1"/>
              </a:solidFill>
            </a:endParaRPr>
          </a:p>
          <a:p>
            <a:pPr indent="-342900" lvl="0" marL="457200" rtl="0" algn="l">
              <a:lnSpc>
                <a:spcPct val="115000"/>
              </a:lnSpc>
              <a:spcBef>
                <a:spcPts val="0"/>
              </a:spcBef>
              <a:spcAft>
                <a:spcPts val="0"/>
              </a:spcAft>
              <a:buSzPts val="1800"/>
              <a:buChar char="●"/>
            </a:pPr>
            <a:r>
              <a:rPr lang="en-GB"/>
              <a:t>factors and dimensions: intermediate concepts abstracting away from facts </a:t>
            </a:r>
            <a:r>
              <a:rPr lang="en-GB">
                <a:solidFill>
                  <a:schemeClr val="accent1"/>
                </a:solidFill>
              </a:rPr>
              <a:t>(bridge)</a:t>
            </a:r>
            <a:endParaRPr>
              <a:solidFill>
                <a:schemeClr val="accent1"/>
              </a:solidFill>
            </a:endParaRPr>
          </a:p>
          <a:p>
            <a:pPr indent="-342900" lvl="0" marL="457200" rtl="0" algn="l">
              <a:lnSpc>
                <a:spcPct val="115000"/>
              </a:lnSpc>
              <a:spcBef>
                <a:spcPts val="0"/>
              </a:spcBef>
              <a:spcAft>
                <a:spcPts val="0"/>
              </a:spcAft>
              <a:buSzPts val="1800"/>
              <a:buChar char="●"/>
            </a:pPr>
            <a:r>
              <a:rPr lang="en-GB"/>
              <a:t>rules: abstract and general as expressed in legislation or in common law principles </a:t>
            </a:r>
            <a:r>
              <a:rPr lang="en-GB">
                <a:solidFill>
                  <a:schemeClr val="accent1"/>
                </a:solidFill>
              </a:rPr>
              <a:t>(law)</a:t>
            </a:r>
            <a:endParaRPr>
              <a:solidFill>
                <a:schemeClr val="accent1"/>
              </a:solidFill>
            </a:endParaRPr>
          </a:p>
          <a:p>
            <a:pPr indent="0" lvl="0" marL="0" rtl="0" algn="l">
              <a:lnSpc>
                <a:spcPct val="100000"/>
              </a:lnSpc>
              <a:spcBef>
                <a:spcPts val="0"/>
              </a:spcBef>
              <a:spcAft>
                <a:spcPts val="0"/>
              </a:spcAft>
              <a:buSzPts val="1800"/>
              <a:buNone/>
            </a:pPr>
            <a:r>
              <a:t/>
            </a:r>
            <a:endParaRPr/>
          </a:p>
        </p:txBody>
      </p:sp>
      <p:sp>
        <p:nvSpPr>
          <p:cNvPr id="184" name="Google Shape;184;p21"/>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case law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2"/>
          <p:cNvSpPr txBox="1"/>
          <p:nvPr>
            <p:ph idx="1" type="body"/>
          </p:nvPr>
        </p:nvSpPr>
        <p:spPr>
          <a:xfrm>
            <a:off x="346875" y="1370650"/>
            <a:ext cx="3486600" cy="266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1600"/>
              <a:t>For example</a:t>
            </a:r>
            <a:r>
              <a:rPr lang="en-GB" sz="1600"/>
              <a:t> (</a:t>
            </a:r>
            <a:r>
              <a:rPr lang="en-GB" sz="1600" u="sng">
                <a:solidFill>
                  <a:srgbClr val="4A86E8"/>
                </a:solidFill>
                <a:hlinkClick r:id="rId3">
                  <a:extLst>
                    <a:ext uri="{A12FA001-AC4F-418D-AE19-62706E023703}">
                      <ahyp:hlinkClr val="tx"/>
                    </a:ext>
                  </a:extLst>
                </a:hlinkClick>
              </a:rPr>
              <a:t>S5 - Spencer 1995</a:t>
            </a:r>
            <a:r>
              <a:rPr lang="en-GB" sz="1600"/>
              <a:t>)</a:t>
            </a:r>
            <a:endParaRPr sz="1600"/>
          </a:p>
          <a:p>
            <a:pPr indent="0" lvl="0" marL="0" rtl="0" algn="l">
              <a:lnSpc>
                <a:spcPct val="100000"/>
              </a:lnSpc>
              <a:spcBef>
                <a:spcPts val="0"/>
              </a:spcBef>
              <a:spcAft>
                <a:spcPts val="0"/>
              </a:spcAft>
              <a:buSzPts val="1800"/>
              <a:buNone/>
            </a:pPr>
            <a:r>
              <a:t/>
            </a:r>
            <a:endParaRPr b="1" sz="1600"/>
          </a:p>
          <a:p>
            <a:pPr indent="-330200" lvl="0" marL="457200" rtl="0" algn="l">
              <a:lnSpc>
                <a:spcPct val="100000"/>
              </a:lnSpc>
              <a:spcBef>
                <a:spcPts val="0"/>
              </a:spcBef>
              <a:spcAft>
                <a:spcPts val="0"/>
              </a:spcAft>
              <a:buSzPts val="1600"/>
              <a:buChar char="●"/>
            </a:pPr>
            <a:r>
              <a:rPr lang="en-GB" sz="1600"/>
              <a:t>solicitor is informed that drunken jurors used a ouija board in their hotel room to make contact with a murdered couple</a:t>
            </a:r>
            <a:endParaRPr sz="1600"/>
          </a:p>
          <a:p>
            <a:pPr indent="-330200" lvl="0" marL="457200" rtl="0" algn="l">
              <a:lnSpc>
                <a:spcPct val="100000"/>
              </a:lnSpc>
              <a:spcBef>
                <a:spcPts val="0"/>
              </a:spcBef>
              <a:spcAft>
                <a:spcPts val="0"/>
              </a:spcAft>
              <a:buSzPts val="1600"/>
              <a:buChar char="●"/>
            </a:pPr>
            <a:r>
              <a:rPr lang="en-GB" sz="1600"/>
              <a:t>jury-not-in-courtroom, irregularity-of-jury-deliberation etc.</a:t>
            </a:r>
            <a:endParaRPr sz="1600"/>
          </a:p>
          <a:p>
            <a:pPr indent="-330200" lvl="0" marL="457200" rtl="0" algn="l">
              <a:lnSpc>
                <a:spcPct val="115000"/>
              </a:lnSpc>
              <a:spcBef>
                <a:spcPts val="0"/>
              </a:spcBef>
              <a:spcAft>
                <a:spcPts val="0"/>
              </a:spcAft>
              <a:buSzPts val="1600"/>
              <a:buChar char="●"/>
            </a:pPr>
            <a:r>
              <a:rPr lang="en-GB" sz="1600"/>
              <a:t>jury-not-in-courtroom is NOT “in the course of their deliberations”</a:t>
            </a:r>
            <a:endParaRPr sz="1600"/>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
        <p:nvSpPr>
          <p:cNvPr id="190" name="Google Shape;190;p22"/>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191" name="Google Shape;191;p22"/>
          <p:cNvSpPr txBox="1"/>
          <p:nvPr>
            <p:ph idx="1" type="body"/>
          </p:nvPr>
        </p:nvSpPr>
        <p:spPr>
          <a:xfrm>
            <a:off x="5419300" y="1370650"/>
            <a:ext cx="35448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be aware of the threefold structure:</a:t>
            </a:r>
            <a:endParaRPr/>
          </a:p>
          <a:p>
            <a:pPr indent="-342900" lvl="0" marL="457200" rtl="0" algn="l">
              <a:lnSpc>
                <a:spcPct val="115000"/>
              </a:lnSpc>
              <a:spcBef>
                <a:spcPts val="0"/>
              </a:spcBef>
              <a:spcAft>
                <a:spcPts val="0"/>
              </a:spcAft>
              <a:buSzPts val="1800"/>
              <a:buChar char="●"/>
            </a:pPr>
            <a:r>
              <a:rPr lang="en-GB"/>
              <a:t>facts: specific and urgent (case)</a:t>
            </a:r>
            <a:endParaRPr/>
          </a:p>
          <a:p>
            <a:pPr indent="-342900" lvl="0" marL="457200" rtl="0" algn="l">
              <a:lnSpc>
                <a:spcPct val="115000"/>
              </a:lnSpc>
              <a:spcBef>
                <a:spcPts val="0"/>
              </a:spcBef>
              <a:spcAft>
                <a:spcPts val="0"/>
              </a:spcAft>
              <a:buSzPts val="1800"/>
              <a:buChar char="●"/>
            </a:pPr>
            <a:r>
              <a:rPr lang="en-GB"/>
              <a:t>factors and dimensions: intermediate concepts abstracting away from facts (bridge)</a:t>
            </a:r>
            <a:endParaRPr/>
          </a:p>
          <a:p>
            <a:pPr indent="-342900" lvl="0" marL="457200" rtl="0" algn="l">
              <a:lnSpc>
                <a:spcPct val="115000"/>
              </a:lnSpc>
              <a:spcBef>
                <a:spcPts val="0"/>
              </a:spcBef>
              <a:spcAft>
                <a:spcPts val="0"/>
              </a:spcAft>
              <a:buSzPts val="1800"/>
              <a:buChar char="●"/>
            </a:pPr>
            <a:r>
              <a:rPr lang="en-GB"/>
              <a:t>rules: abstract and general as expressed in legislation or in common law principles (law)</a:t>
            </a:r>
            <a:endParaRPr/>
          </a:p>
          <a:p>
            <a:pPr indent="0" lvl="0" marL="0" rtl="0" algn="l">
              <a:lnSpc>
                <a:spcPct val="100000"/>
              </a:lnSpc>
              <a:spcBef>
                <a:spcPts val="0"/>
              </a:spcBef>
              <a:spcAft>
                <a:spcPts val="0"/>
              </a:spcAft>
              <a:buSzPts val="1800"/>
              <a:buNone/>
            </a:pPr>
            <a:r>
              <a:t/>
            </a:r>
            <a:endParaRPr/>
          </a:p>
        </p:txBody>
      </p:sp>
      <p:cxnSp>
        <p:nvCxnSpPr>
          <p:cNvPr id="192" name="Google Shape;192;p22"/>
          <p:cNvCxnSpPr/>
          <p:nvPr/>
        </p:nvCxnSpPr>
        <p:spPr>
          <a:xfrm rot="10800000">
            <a:off x="4097488" y="2557200"/>
            <a:ext cx="1071600" cy="29100"/>
          </a:xfrm>
          <a:prstGeom prst="straightConnector1">
            <a:avLst/>
          </a:prstGeom>
          <a:noFill/>
          <a:ln cap="flat" cmpd="sng" w="38100">
            <a:solidFill>
              <a:schemeClr val="dk2"/>
            </a:solidFill>
            <a:prstDash val="solid"/>
            <a:round/>
            <a:headEnd len="sm" w="sm" type="none"/>
            <a:tailEnd len="med" w="med" type="triangle"/>
          </a:ln>
        </p:spPr>
      </p:cxnSp>
      <p:sp>
        <p:nvSpPr>
          <p:cNvPr id="193" name="Google Shape;193;p22"/>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case law</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3"/>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199" name="Google Shape;199;p23"/>
          <p:cNvPicPr preferRelativeResize="0"/>
          <p:nvPr/>
        </p:nvPicPr>
        <p:blipFill>
          <a:blip r:embed="rId3">
            <a:alphaModFix/>
          </a:blip>
          <a:stretch>
            <a:fillRect/>
          </a:stretch>
        </p:blipFill>
        <p:spPr>
          <a:xfrm>
            <a:off x="1539388" y="1168600"/>
            <a:ext cx="6065225" cy="3327550"/>
          </a:xfrm>
          <a:prstGeom prst="rect">
            <a:avLst/>
          </a:prstGeom>
          <a:noFill/>
          <a:ln>
            <a:noFill/>
          </a:ln>
        </p:spPr>
      </p:pic>
      <p:sp>
        <p:nvSpPr>
          <p:cNvPr id="200" name="Google Shape;200;p23"/>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secondary sources</a:t>
            </a:r>
            <a:endParaRPr/>
          </a:p>
        </p:txBody>
      </p:sp>
      <p:sp>
        <p:nvSpPr>
          <p:cNvPr id="201" name="Google Shape;201;p23"/>
          <p:cNvSpPr txBox="1"/>
          <p:nvPr/>
        </p:nvSpPr>
        <p:spPr>
          <a:xfrm>
            <a:off x="3519525" y="4496150"/>
            <a:ext cx="5517000" cy="69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a:solidFill>
                  <a:schemeClr val="dk1"/>
                </a:solidFill>
                <a:latin typeface="Corbel"/>
                <a:ea typeface="Corbel"/>
                <a:cs typeface="Corbel"/>
                <a:sym typeface="Corbel"/>
              </a:rPr>
              <a:t>An example: E Maes, ‘Legal implications of smoking (bans) in English prisons’ (2019) 39 Legal Studies 321, doi:</a:t>
            </a:r>
            <a:r>
              <a:rPr lang="en-GB" u="sng">
                <a:solidFill>
                  <a:srgbClr val="4A86E8"/>
                </a:solidFill>
                <a:latin typeface="Corbel"/>
                <a:ea typeface="Corbel"/>
                <a:cs typeface="Corbel"/>
                <a:sym typeface="Corbel"/>
                <a:hlinkClick r:id="rId4">
                  <a:extLst>
                    <a:ext uri="{A12FA001-AC4F-418D-AE19-62706E023703}">
                      <ahyp:hlinkClr val="tx"/>
                    </a:ext>
                  </a:extLst>
                </a:hlinkClick>
              </a:rPr>
              <a:t>10.1017/lst.2018.46</a:t>
            </a:r>
            <a:endParaRPr>
              <a:solidFill>
                <a:srgbClr val="4A86E8"/>
              </a:solidFill>
              <a:latin typeface="Corbel"/>
              <a:ea typeface="Corbel"/>
              <a:cs typeface="Corbel"/>
              <a:sym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30277e63042_0_6"/>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207" name="Google Shape;207;g30277e63042_0_6"/>
          <p:cNvPicPr preferRelativeResize="0"/>
          <p:nvPr/>
        </p:nvPicPr>
        <p:blipFill>
          <a:blip r:embed="rId3">
            <a:alphaModFix/>
          </a:blip>
          <a:stretch>
            <a:fillRect/>
          </a:stretch>
        </p:blipFill>
        <p:spPr>
          <a:xfrm>
            <a:off x="152400" y="1129935"/>
            <a:ext cx="8839198" cy="3393566"/>
          </a:xfrm>
          <a:prstGeom prst="rect">
            <a:avLst/>
          </a:prstGeom>
          <a:noFill/>
          <a:ln>
            <a:noFill/>
          </a:ln>
        </p:spPr>
      </p:pic>
      <p:sp>
        <p:nvSpPr>
          <p:cNvPr id="208" name="Google Shape;208;g30277e63042_0_6"/>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secondary sources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0277e63042_0_0"/>
          <p:cNvSpPr txBox="1"/>
          <p:nvPr>
            <p:ph idx="1" type="body"/>
          </p:nvPr>
        </p:nvSpPr>
        <p:spPr>
          <a:xfrm>
            <a:off x="131875" y="1384450"/>
            <a:ext cx="45207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identify the argument that supports yours:</a:t>
            </a:r>
            <a:endParaRPr/>
          </a:p>
          <a:p>
            <a:pPr indent="-342900" lvl="0" marL="457200" rtl="0" algn="l">
              <a:lnSpc>
                <a:spcPct val="115000"/>
              </a:lnSpc>
              <a:spcBef>
                <a:spcPts val="0"/>
              </a:spcBef>
              <a:spcAft>
                <a:spcPts val="0"/>
              </a:spcAft>
              <a:buSzPts val="1800"/>
              <a:buChar char="●"/>
            </a:pPr>
            <a:r>
              <a:rPr lang="en-GB"/>
              <a:t>be aware of the main argument of the piece which gives context (this may be implicit)</a:t>
            </a:r>
            <a:endParaRPr/>
          </a:p>
          <a:p>
            <a:pPr indent="-342900" lvl="0" marL="457200" rtl="0" algn="l">
              <a:lnSpc>
                <a:spcPct val="115000"/>
              </a:lnSpc>
              <a:spcBef>
                <a:spcPts val="0"/>
              </a:spcBef>
              <a:spcAft>
                <a:spcPts val="0"/>
              </a:spcAft>
              <a:buSzPts val="1800"/>
              <a:buChar char="●"/>
            </a:pPr>
            <a:r>
              <a:rPr lang="en-GB"/>
              <a:t>be aware of the modality of the argument that you want to use (e.g. sarcasm, caution)</a:t>
            </a:r>
            <a:endParaRPr/>
          </a:p>
          <a:p>
            <a:pPr indent="-342900" lvl="0" marL="457200" rtl="0" algn="l">
              <a:lnSpc>
                <a:spcPct val="115000"/>
              </a:lnSpc>
              <a:spcBef>
                <a:spcPts val="0"/>
              </a:spcBef>
              <a:spcAft>
                <a:spcPts val="0"/>
              </a:spcAft>
              <a:buSzPts val="1800"/>
              <a:buChar char="●"/>
            </a:pPr>
            <a:r>
              <a:rPr lang="en-GB"/>
              <a:t>analyse the argument for soundness and clarity</a:t>
            </a:r>
            <a:endParaRPr/>
          </a:p>
          <a:p>
            <a:pPr indent="-342900" lvl="0" marL="457200" rtl="0" algn="l">
              <a:lnSpc>
                <a:spcPct val="115000"/>
              </a:lnSpc>
              <a:spcBef>
                <a:spcPts val="0"/>
              </a:spcBef>
              <a:spcAft>
                <a:spcPts val="0"/>
              </a:spcAft>
              <a:buSzPts val="1800"/>
              <a:buChar char="●"/>
            </a:pPr>
            <a:r>
              <a:rPr lang="en-GB"/>
              <a:t>what support does the author provide?</a:t>
            </a:r>
            <a:endParaRPr/>
          </a:p>
        </p:txBody>
      </p:sp>
      <p:sp>
        <p:nvSpPr>
          <p:cNvPr id="214" name="Google Shape;214;g30277e63042_0_0"/>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215" name="Google Shape;215;g30277e63042_0_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secondary sources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ph idx="1" type="body"/>
          </p:nvPr>
        </p:nvSpPr>
        <p:spPr>
          <a:xfrm>
            <a:off x="131875" y="1384450"/>
            <a:ext cx="45207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identify the argument that supports yours:</a:t>
            </a:r>
            <a:endParaRPr/>
          </a:p>
          <a:p>
            <a:pPr indent="-342900" lvl="0" marL="457200" rtl="0" algn="l">
              <a:lnSpc>
                <a:spcPct val="115000"/>
              </a:lnSpc>
              <a:spcBef>
                <a:spcPts val="0"/>
              </a:spcBef>
              <a:spcAft>
                <a:spcPts val="0"/>
              </a:spcAft>
              <a:buSzPts val="1800"/>
              <a:buChar char="●"/>
            </a:pPr>
            <a:r>
              <a:rPr lang="en-GB"/>
              <a:t>be aware of the main argument of the piece which gives context (this may be implicit)</a:t>
            </a:r>
            <a:endParaRPr/>
          </a:p>
          <a:p>
            <a:pPr indent="-342900" lvl="0" marL="457200" rtl="0" algn="l">
              <a:lnSpc>
                <a:spcPct val="115000"/>
              </a:lnSpc>
              <a:spcBef>
                <a:spcPts val="0"/>
              </a:spcBef>
              <a:spcAft>
                <a:spcPts val="0"/>
              </a:spcAft>
              <a:buSzPts val="1800"/>
              <a:buChar char="●"/>
            </a:pPr>
            <a:r>
              <a:rPr lang="en-GB"/>
              <a:t>be aware of the modality of the argument that you want to use (e.g. sarcasm, caution)</a:t>
            </a:r>
            <a:endParaRPr/>
          </a:p>
          <a:p>
            <a:pPr indent="-342900" lvl="0" marL="457200" rtl="0" algn="l">
              <a:lnSpc>
                <a:spcPct val="115000"/>
              </a:lnSpc>
              <a:spcBef>
                <a:spcPts val="0"/>
              </a:spcBef>
              <a:spcAft>
                <a:spcPts val="0"/>
              </a:spcAft>
              <a:buSzPts val="1800"/>
              <a:buChar char="●"/>
            </a:pPr>
            <a:r>
              <a:rPr lang="en-GB"/>
              <a:t>analyse the argument for soundness and clarity</a:t>
            </a:r>
            <a:endParaRPr/>
          </a:p>
          <a:p>
            <a:pPr indent="-342900" lvl="0" marL="457200" rtl="0" algn="l">
              <a:lnSpc>
                <a:spcPct val="115000"/>
              </a:lnSpc>
              <a:spcBef>
                <a:spcPts val="0"/>
              </a:spcBef>
              <a:spcAft>
                <a:spcPts val="0"/>
              </a:spcAft>
              <a:buSzPts val="1800"/>
              <a:buChar char="●"/>
            </a:pPr>
            <a:r>
              <a:rPr lang="en-GB"/>
              <a:t>what support does the author provide?</a:t>
            </a:r>
            <a:endParaRPr/>
          </a:p>
        </p:txBody>
      </p:sp>
      <p:sp>
        <p:nvSpPr>
          <p:cNvPr id="221" name="Google Shape;221;p24"/>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222" name="Google Shape;222;p24"/>
          <p:cNvSpPr txBox="1"/>
          <p:nvPr>
            <p:ph idx="1" type="body"/>
          </p:nvPr>
        </p:nvSpPr>
        <p:spPr>
          <a:xfrm>
            <a:off x="5411225" y="1616500"/>
            <a:ext cx="3600900" cy="2808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1600"/>
              <a:t>For example</a:t>
            </a:r>
            <a:r>
              <a:rPr lang="en-GB" sz="1600"/>
              <a:t> (</a:t>
            </a:r>
            <a:r>
              <a:rPr lang="en-GB" sz="1600" u="sng">
                <a:solidFill>
                  <a:srgbClr val="4A86E8"/>
                </a:solidFill>
                <a:hlinkClick r:id="rId3">
                  <a:extLst>
                    <a:ext uri="{A12FA001-AC4F-418D-AE19-62706E023703}">
                      <ahyp:hlinkClr val="tx"/>
                    </a:ext>
                  </a:extLst>
                </a:hlinkClick>
              </a:rPr>
              <a:t>S5 - Spencer 1995</a:t>
            </a:r>
            <a:r>
              <a:rPr lang="en-GB" sz="1600"/>
              <a:t>)</a:t>
            </a:r>
            <a:endParaRPr sz="1600"/>
          </a:p>
          <a:p>
            <a:pPr indent="0" lvl="0" marL="0" rtl="0" algn="l">
              <a:lnSpc>
                <a:spcPct val="100000"/>
              </a:lnSpc>
              <a:spcBef>
                <a:spcPts val="0"/>
              </a:spcBef>
              <a:spcAft>
                <a:spcPts val="0"/>
              </a:spcAft>
              <a:buSzPts val="1800"/>
              <a:buNone/>
            </a:pPr>
            <a:r>
              <a:t/>
            </a:r>
            <a:endParaRPr sz="1600"/>
          </a:p>
          <a:p>
            <a:pPr indent="0" lvl="0" marL="0" rtl="0" algn="l">
              <a:lnSpc>
                <a:spcPct val="115000"/>
              </a:lnSpc>
              <a:spcBef>
                <a:spcPts val="0"/>
              </a:spcBef>
              <a:spcAft>
                <a:spcPts val="0"/>
              </a:spcAft>
              <a:buSzPts val="1800"/>
              <a:buNone/>
            </a:pPr>
            <a:r>
              <a:rPr lang="en-GB" sz="1600"/>
              <a:t>“the supposed need for social science research into how well juries do their job is surely of secondary importance” (p. 521):</a:t>
            </a:r>
            <a:endParaRPr sz="1600"/>
          </a:p>
          <a:p>
            <a:pPr indent="-330200" lvl="0" marL="457200" rtl="0" algn="l">
              <a:lnSpc>
                <a:spcPct val="115000"/>
              </a:lnSpc>
              <a:spcBef>
                <a:spcPts val="0"/>
              </a:spcBef>
              <a:spcAft>
                <a:spcPts val="0"/>
              </a:spcAft>
              <a:buSzPts val="1600"/>
              <a:buChar char="●"/>
            </a:pPr>
            <a:r>
              <a:rPr lang="en-GB" sz="1600"/>
              <a:t>the Contempt of Court Act 1981 should address “the jurors’ irresponsible behaviour”</a:t>
            </a:r>
            <a:endParaRPr sz="1600"/>
          </a:p>
          <a:p>
            <a:pPr indent="-330200" lvl="0" marL="457200" rtl="0" algn="l">
              <a:lnSpc>
                <a:spcPct val="115000"/>
              </a:lnSpc>
              <a:spcBef>
                <a:spcPts val="0"/>
              </a:spcBef>
              <a:spcAft>
                <a:spcPts val="0"/>
              </a:spcAft>
              <a:buSzPts val="1600"/>
              <a:buChar char="●"/>
            </a:pPr>
            <a:r>
              <a:rPr lang="en-GB" sz="1600"/>
              <a:t>sarcastic typology of jurors</a:t>
            </a:r>
            <a:endParaRPr sz="1600"/>
          </a:p>
          <a:p>
            <a:pPr indent="-330200" lvl="0" marL="457200" rtl="0" algn="l">
              <a:lnSpc>
                <a:spcPct val="115000"/>
              </a:lnSpc>
              <a:spcBef>
                <a:spcPts val="0"/>
              </a:spcBef>
              <a:spcAft>
                <a:spcPts val="0"/>
              </a:spcAft>
              <a:buSzPts val="1600"/>
              <a:buChar char="●"/>
            </a:pPr>
            <a:r>
              <a:rPr lang="en-GB" sz="1600"/>
              <a:t>support is a thought experiment and some logical analysis</a:t>
            </a:r>
            <a:endParaRPr sz="1600"/>
          </a:p>
        </p:txBody>
      </p:sp>
      <p:cxnSp>
        <p:nvCxnSpPr>
          <p:cNvPr id="223" name="Google Shape;223;p24"/>
          <p:cNvCxnSpPr>
            <a:stCxn id="220" idx="3"/>
          </p:cNvCxnSpPr>
          <p:nvPr/>
        </p:nvCxnSpPr>
        <p:spPr>
          <a:xfrm flipH="1" rot="10800000">
            <a:off x="4652575" y="3007750"/>
            <a:ext cx="578100" cy="12900"/>
          </a:xfrm>
          <a:prstGeom prst="straightConnector1">
            <a:avLst/>
          </a:prstGeom>
          <a:noFill/>
          <a:ln cap="flat" cmpd="sng" w="38100">
            <a:solidFill>
              <a:schemeClr val="dk2"/>
            </a:solidFill>
            <a:prstDash val="solid"/>
            <a:round/>
            <a:headEnd len="sm" w="sm" type="none"/>
            <a:tailEnd len="med" w="med" type="triangle"/>
          </a:ln>
        </p:spPr>
      </p:cxnSp>
      <p:sp>
        <p:nvSpPr>
          <p:cNvPr id="224" name="Google Shape;224;p24"/>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Working with secondary sources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Supporting “evidence” for an argument</a:t>
            </a:r>
            <a:endParaRPr/>
          </a:p>
        </p:txBody>
      </p:sp>
      <p:sp>
        <p:nvSpPr>
          <p:cNvPr id="230" name="Google Shape;230;p25"/>
          <p:cNvSpPr txBox="1"/>
          <p:nvPr>
            <p:ph idx="1" type="body"/>
          </p:nvPr>
        </p:nvSpPr>
        <p:spPr>
          <a:xfrm>
            <a:off x="195225" y="1108650"/>
            <a:ext cx="6865800" cy="3272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a:t>A strictly non-exhaustive list:</a:t>
            </a:r>
            <a:endParaRPr/>
          </a:p>
          <a:p>
            <a:pPr indent="-342900" lvl="0" marL="457200" rtl="0" algn="l">
              <a:lnSpc>
                <a:spcPct val="115000"/>
              </a:lnSpc>
              <a:spcBef>
                <a:spcPts val="1000"/>
              </a:spcBef>
              <a:spcAft>
                <a:spcPts val="0"/>
              </a:spcAft>
              <a:buSzPts val="1800"/>
              <a:buChar char="●"/>
            </a:pPr>
            <a:r>
              <a:rPr lang="en-GB"/>
              <a:t>data - “I have the numbers to back this up”</a:t>
            </a:r>
            <a:endParaRPr/>
          </a:p>
          <a:p>
            <a:pPr indent="-342900" lvl="1" marL="914400" rtl="0" algn="l">
              <a:lnSpc>
                <a:spcPct val="115000"/>
              </a:lnSpc>
              <a:spcBef>
                <a:spcPts val="0"/>
              </a:spcBef>
              <a:spcAft>
                <a:spcPts val="0"/>
              </a:spcAft>
              <a:buSzPts val="1800"/>
              <a:buChar char="○"/>
            </a:pPr>
            <a:r>
              <a:rPr lang="en-GB"/>
              <a:t>but beware the danger of fallacies of statistical reasoning and probability</a:t>
            </a:r>
            <a:endParaRPr/>
          </a:p>
          <a:p>
            <a:pPr indent="-342900" lvl="0" marL="457200" rtl="0" algn="l">
              <a:lnSpc>
                <a:spcPct val="115000"/>
              </a:lnSpc>
              <a:spcBef>
                <a:spcPts val="0"/>
              </a:spcBef>
              <a:spcAft>
                <a:spcPts val="0"/>
              </a:spcAft>
              <a:buSzPts val="1800"/>
              <a:buChar char="●"/>
            </a:pPr>
            <a:r>
              <a:rPr lang="en-GB"/>
              <a:t>logic - “I analysed the hell out of it, and it makes sense”</a:t>
            </a:r>
            <a:endParaRPr/>
          </a:p>
          <a:p>
            <a:pPr indent="-342900" lvl="1" marL="914400" rtl="0" algn="l">
              <a:lnSpc>
                <a:spcPct val="115000"/>
              </a:lnSpc>
              <a:spcBef>
                <a:spcPts val="0"/>
              </a:spcBef>
              <a:spcAft>
                <a:spcPts val="0"/>
              </a:spcAft>
              <a:buSzPts val="1800"/>
              <a:buChar char="○"/>
            </a:pPr>
            <a:r>
              <a:rPr lang="en-GB"/>
              <a:t>demonstrate the analysis, reflect on key concepts and alternative interpretations</a:t>
            </a:r>
            <a:endParaRPr/>
          </a:p>
          <a:p>
            <a:pPr indent="-342900" lvl="0" marL="457200" rtl="0" algn="l">
              <a:lnSpc>
                <a:spcPct val="115000"/>
              </a:lnSpc>
              <a:spcBef>
                <a:spcPts val="0"/>
              </a:spcBef>
              <a:spcAft>
                <a:spcPts val="0"/>
              </a:spcAft>
              <a:buSzPts val="1800"/>
              <a:buChar char="●"/>
            </a:pPr>
            <a:r>
              <a:rPr lang="en-GB"/>
              <a:t>authority - “someone smart and respected said so”</a:t>
            </a:r>
            <a:endParaRPr/>
          </a:p>
          <a:p>
            <a:pPr indent="-342900" lvl="1" marL="914400" rtl="0" algn="l">
              <a:lnSpc>
                <a:spcPct val="115000"/>
              </a:lnSpc>
              <a:spcBef>
                <a:spcPts val="0"/>
              </a:spcBef>
              <a:spcAft>
                <a:spcPts val="0"/>
              </a:spcAft>
              <a:buSzPts val="1800"/>
              <a:buChar char="○"/>
            </a:pPr>
            <a:r>
              <a:rPr lang="en-GB"/>
              <a:t>not necessarily a person, it could be an organisation, a document etc.</a:t>
            </a:r>
            <a:endParaRPr/>
          </a:p>
          <a:p>
            <a:pPr indent="-342900" lvl="1" marL="914400" rtl="0" algn="l">
              <a:lnSpc>
                <a:spcPct val="115000"/>
              </a:lnSpc>
              <a:spcBef>
                <a:spcPts val="0"/>
              </a:spcBef>
              <a:spcAft>
                <a:spcPts val="0"/>
              </a:spcAft>
              <a:buSzPts val="1800"/>
              <a:buChar char="○"/>
            </a:pPr>
            <a:r>
              <a:rPr lang="en-GB"/>
              <a:t>reflect on what makes X an authority and whether it is justified</a:t>
            </a:r>
            <a:endParaRPr/>
          </a:p>
          <a:p>
            <a:pPr indent="-342900" lvl="1" marL="914400" rtl="0" algn="l">
              <a:lnSpc>
                <a:spcPct val="115000"/>
              </a:lnSpc>
              <a:spcBef>
                <a:spcPts val="0"/>
              </a:spcBef>
              <a:spcAft>
                <a:spcPts val="0"/>
              </a:spcAft>
              <a:buSzPts val="1800"/>
              <a:buChar char="○"/>
            </a:pPr>
            <a:r>
              <a:rPr lang="en-GB"/>
              <a:t>reflect on the authority’s scope, e.g. an authority in maths may not be so in law</a:t>
            </a:r>
            <a:endParaRPr/>
          </a:p>
          <a:p>
            <a:pPr indent="-342900" lvl="0" marL="457200" rtl="0" algn="l">
              <a:lnSpc>
                <a:spcPct val="115000"/>
              </a:lnSpc>
              <a:spcBef>
                <a:spcPts val="0"/>
              </a:spcBef>
              <a:spcAft>
                <a:spcPts val="0"/>
              </a:spcAft>
              <a:buSzPts val="1800"/>
              <a:buChar char="●"/>
            </a:pPr>
            <a:r>
              <a:rPr lang="en-GB"/>
              <a:t>anecdote - “this story demonstrates that I am right”</a:t>
            </a:r>
            <a:endParaRPr/>
          </a:p>
          <a:p>
            <a:pPr indent="-342900" lvl="1" marL="914400" rtl="0" algn="l">
              <a:lnSpc>
                <a:spcPct val="115000"/>
              </a:lnSpc>
              <a:spcBef>
                <a:spcPts val="0"/>
              </a:spcBef>
              <a:spcAft>
                <a:spcPts val="0"/>
              </a:spcAft>
              <a:buSzPts val="1800"/>
              <a:buChar char="○"/>
            </a:pPr>
            <a:r>
              <a:rPr lang="en-GB"/>
              <a:t>don’t underestimate the persuasive value of a story, it’s illuminating and powerful</a:t>
            </a:r>
            <a:endParaRPr/>
          </a:p>
        </p:txBody>
      </p:sp>
      <p:sp>
        <p:nvSpPr>
          <p:cNvPr id="231" name="Google Shape;231;p25"/>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232" name="Google Shape;232;p25"/>
          <p:cNvPicPr preferRelativeResize="0"/>
          <p:nvPr/>
        </p:nvPicPr>
        <p:blipFill rotWithShape="1">
          <a:blip r:embed="rId3">
            <a:alphaModFix/>
          </a:blip>
          <a:srcRect b="0" l="0" r="0" t="0"/>
          <a:stretch/>
        </p:blipFill>
        <p:spPr>
          <a:xfrm>
            <a:off x="7161225" y="1993275"/>
            <a:ext cx="1982850" cy="1978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fe43661d90_0_31"/>
          <p:cNvSpPr txBox="1"/>
          <p:nvPr>
            <p:ph type="title"/>
          </p:nvPr>
        </p:nvSpPr>
        <p:spPr>
          <a:xfrm>
            <a:off x="436978" y="3561617"/>
            <a:ext cx="6197700" cy="687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990"/>
              <a:buNone/>
            </a:pPr>
            <a:r>
              <a:rPr lang="en-GB" sz="2540"/>
              <a:t>2</a:t>
            </a:r>
            <a:r>
              <a:rPr lang="en-GB" sz="2540"/>
              <a:t>. </a:t>
            </a:r>
            <a:r>
              <a:rPr lang="en-GB" sz="2540"/>
              <a:t>Answering problem questions</a:t>
            </a:r>
            <a:endParaRPr sz="2540"/>
          </a:p>
        </p:txBody>
      </p:sp>
      <p:sp>
        <p:nvSpPr>
          <p:cNvPr id="238" name="Google Shape;238;g2fe43661d90_0_31"/>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30277e63042_0_31"/>
          <p:cNvSpPr txBox="1"/>
          <p:nvPr>
            <p:ph type="title"/>
          </p:nvPr>
        </p:nvSpPr>
        <p:spPr>
          <a:xfrm>
            <a:off x="457200" y="286035"/>
            <a:ext cx="6546000" cy="6915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GB"/>
              <a:t>Structure of the lecture</a:t>
            </a:r>
            <a:endParaRPr/>
          </a:p>
        </p:txBody>
      </p:sp>
      <p:sp>
        <p:nvSpPr>
          <p:cNvPr id="99" name="Google Shape;99;g30277e63042_0_31"/>
          <p:cNvSpPr txBox="1"/>
          <p:nvPr>
            <p:ph idx="1" type="body"/>
          </p:nvPr>
        </p:nvSpPr>
        <p:spPr>
          <a:xfrm>
            <a:off x="434400" y="2114988"/>
            <a:ext cx="6270000" cy="1632300"/>
          </a:xfrm>
          <a:prstGeom prst="rect">
            <a:avLst/>
          </a:prstGeom>
        </p:spPr>
        <p:txBody>
          <a:bodyPr anchorCtr="0" anchor="t" bIns="0" lIns="0" spcFirstLastPara="1" rIns="0" wrap="square" tIns="0">
            <a:noAutofit/>
          </a:bodyPr>
          <a:lstStyle/>
          <a:p>
            <a:pPr indent="-381000" lvl="0" marL="457200" rtl="0" algn="l">
              <a:lnSpc>
                <a:spcPct val="115000"/>
              </a:lnSpc>
              <a:spcBef>
                <a:spcPts val="1200"/>
              </a:spcBef>
              <a:spcAft>
                <a:spcPts val="0"/>
              </a:spcAft>
              <a:buSzPts val="2400"/>
              <a:buFont typeface="Corbel"/>
              <a:buAutoNum type="arabicPeriod"/>
            </a:pPr>
            <a:r>
              <a:rPr lang="en-GB" sz="2400"/>
              <a:t>Building blocks of legal reasoning</a:t>
            </a:r>
            <a:endParaRPr sz="2400"/>
          </a:p>
          <a:p>
            <a:pPr indent="-381000" lvl="0" marL="457200" rtl="0" algn="l">
              <a:lnSpc>
                <a:spcPct val="115000"/>
              </a:lnSpc>
              <a:spcBef>
                <a:spcPts val="0"/>
              </a:spcBef>
              <a:spcAft>
                <a:spcPts val="0"/>
              </a:spcAft>
              <a:buSzPts val="2400"/>
              <a:buFont typeface="Corbel"/>
              <a:buAutoNum type="arabicPeriod"/>
            </a:pPr>
            <a:r>
              <a:rPr lang="en-GB" sz="2400"/>
              <a:t>Answering problem questions</a:t>
            </a:r>
            <a:endParaRPr sz="2400"/>
          </a:p>
          <a:p>
            <a:pPr indent="-381000" lvl="0" marL="457200" rtl="0" algn="l">
              <a:lnSpc>
                <a:spcPct val="115000"/>
              </a:lnSpc>
              <a:spcBef>
                <a:spcPts val="0"/>
              </a:spcBef>
              <a:spcAft>
                <a:spcPts val="0"/>
              </a:spcAft>
              <a:buSzPts val="2400"/>
              <a:buFont typeface="Corbel"/>
              <a:buAutoNum type="arabicPeriod"/>
            </a:pPr>
            <a:r>
              <a:rPr lang="en-GB" sz="2400"/>
              <a:t>Approaching an essay question</a:t>
            </a:r>
            <a:endParaRPr sz="2400"/>
          </a:p>
          <a:p>
            <a:pPr indent="-381000" lvl="0" marL="457200" rtl="0" algn="l">
              <a:lnSpc>
                <a:spcPct val="115000"/>
              </a:lnSpc>
              <a:spcBef>
                <a:spcPts val="0"/>
              </a:spcBef>
              <a:spcAft>
                <a:spcPts val="0"/>
              </a:spcAft>
              <a:buSzPts val="2400"/>
              <a:buFont typeface="Corbel"/>
              <a:buAutoNum type="arabicPeriod"/>
            </a:pPr>
            <a:r>
              <a:rPr lang="en-GB" sz="2400"/>
              <a:t>Vevox activity: Approaching an essay question</a:t>
            </a:r>
            <a:endParaRPr sz="2400"/>
          </a:p>
        </p:txBody>
      </p:sp>
      <p:sp>
        <p:nvSpPr>
          <p:cNvPr id="100" name="Google Shape;100;g30277e63042_0_31"/>
          <p:cNvSpPr txBox="1"/>
          <p:nvPr>
            <p:ph idx="12" type="sldNum"/>
          </p:nvPr>
        </p:nvSpPr>
        <p:spPr>
          <a:xfrm>
            <a:off x="434411" y="4884761"/>
            <a:ext cx="216000" cy="162000"/>
          </a:xfrm>
          <a:prstGeom prst="rect">
            <a:avLst/>
          </a:prstGeom>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eea41d00b8_0_15"/>
          <p:cNvSpPr txBox="1"/>
          <p:nvPr>
            <p:ph type="title"/>
          </p:nvPr>
        </p:nvSpPr>
        <p:spPr>
          <a:xfrm>
            <a:off x="4344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Essay and PQ - A comparison</a:t>
            </a:r>
            <a:endParaRPr sz="2400"/>
          </a:p>
        </p:txBody>
      </p:sp>
      <p:graphicFrame>
        <p:nvGraphicFramePr>
          <p:cNvPr id="244" name="Google Shape;244;g2eea41d00b8_0_15"/>
          <p:cNvGraphicFramePr/>
          <p:nvPr/>
        </p:nvGraphicFramePr>
        <p:xfrm>
          <a:off x="687325" y="1198950"/>
          <a:ext cx="3000000" cy="3000000"/>
        </p:xfrm>
        <a:graphic>
          <a:graphicData uri="http://schemas.openxmlformats.org/drawingml/2006/table">
            <a:tbl>
              <a:tblPr>
                <a:noFill/>
                <a:tableStyleId>{3BC0FE4B-2A87-4B30-B542-4ECB996E1209}</a:tableStyleId>
              </a:tblPr>
              <a:tblGrid>
                <a:gridCol w="3884675"/>
                <a:gridCol w="3884675"/>
              </a:tblGrid>
              <a:tr h="3667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Essay</a:t>
                      </a:r>
                      <a:endParaRPr b="1" sz="1400" u="none" cap="none" strike="noStrike"/>
                    </a:p>
                  </a:txBody>
                  <a:tcPr marT="91425" marB="91425" marR="91425" marL="91425">
                    <a:solidFill>
                      <a:srgbClr val="FFF2C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t>PQ</a:t>
                      </a:r>
                      <a:endParaRPr b="1" sz="1400" u="none" cap="none" strike="noStrike"/>
                    </a:p>
                  </a:txBody>
                  <a:tcPr marT="91425" marB="91425" marR="91425" marL="91425">
                    <a:solidFill>
                      <a:srgbClr val="FFF2CC"/>
                    </a:solidFill>
                  </a:tcPr>
                </a:tc>
              </a:tr>
              <a:tr h="366775">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responds to an essay question</a:t>
                      </a:r>
                      <a:endParaRPr sz="1400" u="none" cap="none" strike="noStrike"/>
                    </a:p>
                  </a:txBody>
                  <a:tcPr marT="91425" marB="91425" marR="91425" marL="91425">
                    <a:lnB cap="flat" cmpd="sng" w="9525">
                      <a:solidFill>
                        <a:srgbClr val="9E9E9E"/>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responds to a problem scenario</a:t>
                      </a:r>
                      <a:endParaRPr sz="1400" u="none" cap="none" strike="noStrike"/>
                    </a:p>
                  </a:txBody>
                  <a:tcPr marT="91425" marB="91425" marR="91425" marL="91425">
                    <a:lnB cap="flat" cmpd="sng" w="9525">
                      <a:solidFill>
                        <a:srgbClr val="9E9E9E"/>
                      </a:solidFill>
                      <a:prstDash val="solid"/>
                      <a:round/>
                      <a:headEnd len="sm" w="sm" type="none"/>
                      <a:tailEnd len="sm" w="sm" type="none"/>
                    </a:lnB>
                    <a:solidFill>
                      <a:srgbClr val="D9EAD3"/>
                    </a:solidFill>
                  </a:tcPr>
                </a:tc>
              </a:tr>
              <a:tr h="5643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imagine an audience of law colleagues interested in a contentious area of law</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imagine an audience of impatient judges and distressed clients</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r>
              <a:tr h="5643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builds an argument about a point in law (not merely describes)</a:t>
                      </a:r>
                      <a:endParaRPr sz="1400" u="none" cap="none" strike="noStrike"/>
                    </a:p>
                  </a:txBody>
                  <a:tcPr marT="91425" marB="91425" marR="91425" marL="91425">
                    <a:lnT cap="flat" cmpd="sng" w="9525">
                      <a:solidFill>
                        <a:srgbClr val="9E9E9E"/>
                      </a:solidFill>
                      <a:prstDash val="solid"/>
                      <a:round/>
                      <a:headEnd len="sm" w="sm" type="none"/>
                      <a:tailEnd len="sm" w="sm" type="none"/>
                    </a:lnT>
                    <a:solidFill>
                      <a:srgbClr val="D9EAD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applies the law (legislation and case law) to a fact pattern</a:t>
                      </a:r>
                      <a:endParaRPr sz="1400" u="none" cap="none" strike="noStrike"/>
                    </a:p>
                  </a:txBody>
                  <a:tcPr marT="91425" marB="91425" marR="91425" marL="91425">
                    <a:lnT cap="flat" cmpd="sng" w="9525">
                      <a:solidFill>
                        <a:srgbClr val="9E9E9E"/>
                      </a:solidFill>
                      <a:prstDash val="solid"/>
                      <a:round/>
                      <a:headEnd len="sm" w="sm" type="none"/>
                      <a:tailEnd len="sm" w="sm" type="none"/>
                    </a:lnT>
                    <a:solidFill>
                      <a:srgbClr val="D9EAD3"/>
                    </a:solidFill>
                  </a:tcPr>
                </a:tc>
              </a:tr>
              <a:tr h="5643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presents the context inasmuch as it is relevant to the question</a:t>
                      </a:r>
                      <a:endParaRPr sz="1400" u="none" cap="none" strike="noStrike"/>
                    </a:p>
                  </a:txBody>
                  <a:tcPr marT="91425" marB="91425"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only discusses the relevant issues and gives more weight to the contentious ones</a:t>
                      </a:r>
                      <a:endParaRPr sz="1400" u="none" cap="none" strike="noStrike"/>
                    </a:p>
                  </a:txBody>
                  <a:tcPr marT="91425" marB="91425" marR="91425" marL="91425">
                    <a:solidFill>
                      <a:srgbClr val="CFE2F3"/>
                    </a:solidFill>
                  </a:tcPr>
                </a:tc>
              </a:tr>
              <a:tr h="5643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no headings (but you could use them during the writing process)</a:t>
                      </a:r>
                      <a:endParaRPr sz="1400" u="none" cap="none" strike="noStrike"/>
                    </a:p>
                  </a:txBody>
                  <a:tcPr marT="91425" marB="91425" marR="91425" marL="91425">
                    <a:solidFill>
                      <a:srgbClr val="D9EAD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could use headings to mark disputes and main issues</a:t>
                      </a:r>
                      <a:endParaRPr sz="1400" u="none" cap="none" strike="noStrike"/>
                    </a:p>
                  </a:txBody>
                  <a:tcPr marT="91425" marB="91425" marR="91425" marL="91425">
                    <a:solidFill>
                      <a:srgbClr val="D9EAD3"/>
                    </a:solidFill>
                  </a:tcPr>
                </a:tc>
              </a:tr>
              <a:tr h="4405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immaculate OSCOLA referencing</a:t>
                      </a:r>
                      <a:endParaRPr sz="1400" u="none" cap="none" strike="noStrike"/>
                    </a:p>
                  </a:txBody>
                  <a:tcPr marT="91425" marB="91425" marR="91425" marL="91425">
                    <a:solidFill>
                      <a:srgbClr val="CFE2F3"/>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rPr>
                        <a:t>immaculate OSCOLA referencing</a:t>
                      </a:r>
                      <a:endParaRPr sz="1400" u="none" cap="none" strike="noStrike"/>
                    </a:p>
                  </a:txBody>
                  <a:tcPr marT="91425" marB="91425" marR="91425" marL="91425">
                    <a:solidFill>
                      <a:srgbClr val="CFE2F3"/>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eea41d00b8_0_21"/>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990"/>
              <a:buNone/>
            </a:pPr>
            <a:r>
              <a:rPr lang="en-GB" sz="2420"/>
              <a:t>The traditional IRAC method and its cognates</a:t>
            </a:r>
            <a:endParaRPr sz="2420"/>
          </a:p>
        </p:txBody>
      </p:sp>
      <p:sp>
        <p:nvSpPr>
          <p:cNvPr id="250" name="Google Shape;250;g2eea41d00b8_0_21"/>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pic>
        <p:nvPicPr>
          <p:cNvPr id="251" name="Google Shape;251;g2eea41d00b8_0_21"/>
          <p:cNvPicPr preferRelativeResize="0"/>
          <p:nvPr/>
        </p:nvPicPr>
        <p:blipFill rotWithShape="1">
          <a:blip r:embed="rId3">
            <a:alphaModFix/>
          </a:blip>
          <a:srcRect b="0" l="0" r="0" t="0"/>
          <a:stretch/>
        </p:blipFill>
        <p:spPr>
          <a:xfrm>
            <a:off x="1266825" y="1565835"/>
            <a:ext cx="6610350" cy="2247900"/>
          </a:xfrm>
          <a:prstGeom prst="rect">
            <a:avLst/>
          </a:prstGeom>
          <a:noFill/>
          <a:ln>
            <a:noFill/>
          </a:ln>
        </p:spPr>
      </p:pic>
      <p:sp>
        <p:nvSpPr>
          <p:cNvPr id="252" name="Google Shape;252;g2eea41d00b8_0_21"/>
          <p:cNvSpPr txBox="1"/>
          <p:nvPr/>
        </p:nvSpPr>
        <p:spPr>
          <a:xfrm>
            <a:off x="1898550" y="4010175"/>
            <a:ext cx="5346900" cy="55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orbel"/>
                <a:ea typeface="Corbel"/>
                <a:cs typeface="Corbel"/>
                <a:sym typeface="Corbel"/>
              </a:rPr>
              <a:t>E Finch and S Fafinski, </a:t>
            </a:r>
            <a:r>
              <a:rPr b="0" i="1" lang="en-GB" sz="1400" u="none" cap="none" strike="noStrike">
                <a:solidFill>
                  <a:srgbClr val="000000"/>
                </a:solidFill>
                <a:latin typeface="Corbel"/>
                <a:ea typeface="Corbel"/>
                <a:cs typeface="Corbel"/>
                <a:sym typeface="Corbel"/>
              </a:rPr>
              <a:t>Legal Skills</a:t>
            </a:r>
            <a:r>
              <a:rPr b="0" i="0" lang="en-GB" sz="1400" u="none" cap="none" strike="noStrike">
                <a:solidFill>
                  <a:srgbClr val="000000"/>
                </a:solidFill>
                <a:latin typeface="Corbel"/>
                <a:ea typeface="Corbel"/>
                <a:cs typeface="Corbel"/>
                <a:sym typeface="Corbel"/>
              </a:rPr>
              <a:t> (9th edn, OUP 2023), 359</a:t>
            </a:r>
            <a:endParaRPr b="0" i="0" sz="1400" u="none" cap="none" strike="noStrike">
              <a:solidFill>
                <a:srgbClr val="000000"/>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eea41d00b8_0_28"/>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A fictional IRAC (from S2)</a:t>
            </a:r>
            <a:endParaRPr sz="2400"/>
          </a:p>
        </p:txBody>
      </p:sp>
      <p:sp>
        <p:nvSpPr>
          <p:cNvPr id="258" name="Google Shape;258;g2eea41d00b8_0_28"/>
          <p:cNvSpPr txBox="1"/>
          <p:nvPr/>
        </p:nvSpPr>
        <p:spPr>
          <a:xfrm>
            <a:off x="314850" y="1057225"/>
            <a:ext cx="8514300" cy="313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000000"/>
                </a:solidFill>
                <a:latin typeface="Corbel"/>
                <a:ea typeface="Corbel"/>
                <a:cs typeface="Corbel"/>
                <a:sym typeface="Corbel"/>
              </a:rPr>
              <a:t>“A father of three sons killed two of them in madness. Cured by the third, he disowns him.”</a:t>
            </a:r>
            <a:endParaRPr b="0" i="0" sz="17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orbel"/>
              <a:ea typeface="Corbel"/>
              <a:cs typeface="Corbel"/>
              <a:sym typeface="Corbel"/>
            </a:endParaRPr>
          </a:p>
          <a:p>
            <a:pPr indent="0" lvl="0" marL="0" marR="0" rtl="0" algn="l">
              <a:lnSpc>
                <a:spcPct val="150000"/>
              </a:lnSpc>
              <a:spcBef>
                <a:spcPts val="0"/>
              </a:spcBef>
              <a:spcAft>
                <a:spcPts val="0"/>
              </a:spcAft>
              <a:buClr>
                <a:srgbClr val="000000"/>
              </a:buClr>
              <a:buSzPts val="1700"/>
              <a:buFont typeface="Arial"/>
              <a:buNone/>
            </a:pPr>
            <a:r>
              <a:rPr b="0" i="0" lang="en-GB" sz="1700" u="sng" cap="none" strike="noStrike">
                <a:solidFill>
                  <a:srgbClr val="000000"/>
                </a:solidFill>
                <a:latin typeface="Corbel"/>
                <a:ea typeface="Corbel"/>
                <a:cs typeface="Corbel"/>
                <a:sym typeface="Corbel"/>
              </a:rPr>
              <a:t>Issue</a:t>
            </a:r>
            <a:r>
              <a:rPr b="0" i="0" lang="en-GB" sz="1700" u="none" cap="none" strike="noStrike">
                <a:solidFill>
                  <a:srgbClr val="000000"/>
                </a:solidFill>
                <a:latin typeface="Corbel"/>
                <a:ea typeface="Corbel"/>
                <a:cs typeface="Corbel"/>
                <a:sym typeface="Corbel"/>
              </a:rPr>
              <a:t>: Is the father right to disown his son?</a:t>
            </a:r>
            <a:endParaRPr b="0" i="0" sz="1700" u="none" cap="none" strike="noStrike">
              <a:solidFill>
                <a:srgbClr val="000000"/>
              </a:solidFill>
              <a:latin typeface="Corbel"/>
              <a:ea typeface="Corbel"/>
              <a:cs typeface="Corbel"/>
              <a:sym typeface="Corbel"/>
            </a:endParaRPr>
          </a:p>
          <a:p>
            <a:pPr indent="0" lvl="0" marL="0" marR="0" rtl="0" algn="l">
              <a:lnSpc>
                <a:spcPct val="150000"/>
              </a:lnSpc>
              <a:spcBef>
                <a:spcPts val="1000"/>
              </a:spcBef>
              <a:spcAft>
                <a:spcPts val="0"/>
              </a:spcAft>
              <a:buClr>
                <a:srgbClr val="000000"/>
              </a:buClr>
              <a:buSzPts val="1700"/>
              <a:buFont typeface="Arial"/>
              <a:buNone/>
            </a:pPr>
            <a:r>
              <a:rPr b="0" i="0" lang="en-GB" sz="1700" u="sng" cap="none" strike="noStrike">
                <a:solidFill>
                  <a:srgbClr val="000000"/>
                </a:solidFill>
                <a:latin typeface="Corbel"/>
                <a:ea typeface="Corbel"/>
                <a:cs typeface="Corbel"/>
                <a:sym typeface="Corbel"/>
              </a:rPr>
              <a:t>Rule</a:t>
            </a:r>
            <a:r>
              <a:rPr b="0" i="0" lang="en-GB" sz="1700" u="none" cap="none" strike="noStrike">
                <a:solidFill>
                  <a:srgbClr val="000000"/>
                </a:solidFill>
                <a:latin typeface="Corbel"/>
                <a:ea typeface="Corbel"/>
                <a:cs typeface="Corbel"/>
                <a:sym typeface="Corbel"/>
              </a:rPr>
              <a:t> (fictional!): Inheritance Act s.8: “One cannot disown a child who did nothing wrong.”</a:t>
            </a:r>
            <a:endParaRPr b="0" i="0" sz="1700" u="none" cap="none" strike="noStrike">
              <a:solidFill>
                <a:srgbClr val="000000"/>
              </a:solidFill>
              <a:latin typeface="Corbel"/>
              <a:ea typeface="Corbel"/>
              <a:cs typeface="Corbel"/>
              <a:sym typeface="Corbel"/>
            </a:endParaRPr>
          </a:p>
          <a:p>
            <a:pPr indent="0" lvl="0" marL="0" marR="0" rtl="0" algn="l">
              <a:lnSpc>
                <a:spcPct val="115000"/>
              </a:lnSpc>
              <a:spcBef>
                <a:spcPts val="1000"/>
              </a:spcBef>
              <a:spcAft>
                <a:spcPts val="0"/>
              </a:spcAft>
              <a:buClr>
                <a:srgbClr val="000000"/>
              </a:buClr>
              <a:buSzPts val="1700"/>
              <a:buFont typeface="Arial"/>
              <a:buNone/>
            </a:pPr>
            <a:r>
              <a:rPr b="0" i="0" lang="en-GB" sz="1700" u="sng" cap="none" strike="noStrike">
                <a:solidFill>
                  <a:srgbClr val="000000"/>
                </a:solidFill>
                <a:latin typeface="Corbel"/>
                <a:ea typeface="Corbel"/>
                <a:cs typeface="Corbel"/>
                <a:sym typeface="Corbel"/>
              </a:rPr>
              <a:t>Application</a:t>
            </a:r>
            <a:r>
              <a:rPr b="0" i="0" lang="en-GB" sz="1700" u="none" cap="none" strike="noStrike">
                <a:solidFill>
                  <a:srgbClr val="000000"/>
                </a:solidFill>
                <a:latin typeface="Corbel"/>
                <a:ea typeface="Corbel"/>
                <a:cs typeface="Corbel"/>
                <a:sym typeface="Corbel"/>
              </a:rPr>
              <a:t>: In the father’s view, his son wrongfully cured him of madness in order to be the sole heir giving the father right to disown him.</a:t>
            </a:r>
            <a:endParaRPr b="0" i="0" sz="1700" u="none" cap="none" strike="noStrike">
              <a:solidFill>
                <a:srgbClr val="000000"/>
              </a:solidFill>
              <a:latin typeface="Corbel"/>
              <a:ea typeface="Corbel"/>
              <a:cs typeface="Corbel"/>
              <a:sym typeface="Corbel"/>
            </a:endParaRPr>
          </a:p>
          <a:p>
            <a:pPr indent="0" lvl="0" marL="0" marR="0" rtl="0" algn="l">
              <a:lnSpc>
                <a:spcPct val="115000"/>
              </a:lnSpc>
              <a:spcBef>
                <a:spcPts val="1000"/>
              </a:spcBef>
              <a:spcAft>
                <a:spcPts val="0"/>
              </a:spcAft>
              <a:buClr>
                <a:srgbClr val="000000"/>
              </a:buClr>
              <a:buSzPts val="1700"/>
              <a:buFont typeface="Arial"/>
              <a:buNone/>
            </a:pPr>
            <a:r>
              <a:rPr b="0" i="0" lang="en-GB" sz="1700" u="sng" cap="none" strike="noStrike">
                <a:solidFill>
                  <a:srgbClr val="000000"/>
                </a:solidFill>
                <a:latin typeface="Corbel"/>
                <a:ea typeface="Corbel"/>
                <a:cs typeface="Corbel"/>
                <a:sym typeface="Corbel"/>
              </a:rPr>
              <a:t>Conclusion</a:t>
            </a:r>
            <a:r>
              <a:rPr b="0" i="0" lang="en-GB" sz="1700" u="none" cap="none" strike="noStrike">
                <a:solidFill>
                  <a:srgbClr val="000000"/>
                </a:solidFill>
                <a:latin typeface="Corbel"/>
                <a:ea typeface="Corbel"/>
                <a:cs typeface="Corbel"/>
                <a:sym typeface="Corbel"/>
              </a:rPr>
              <a:t>: If the father’s interpretation of the facts is correct, he lawfully disowned his son after the son had cured him of madness.</a:t>
            </a:r>
            <a:endParaRPr b="0" i="0" sz="1700" u="none" cap="none" strike="noStrike">
              <a:solidFill>
                <a:srgbClr val="000000"/>
              </a:solidFill>
              <a:latin typeface="Corbel"/>
              <a:ea typeface="Corbel"/>
              <a:cs typeface="Corbel"/>
              <a:sym typeface="Corbel"/>
            </a:endParaRPr>
          </a:p>
          <a:p>
            <a:pPr indent="0" lvl="0" marL="0" marR="0" rtl="0" algn="l">
              <a:lnSpc>
                <a:spcPct val="100000"/>
              </a:lnSpc>
              <a:spcBef>
                <a:spcPts val="1000"/>
              </a:spcBef>
              <a:spcAft>
                <a:spcPts val="0"/>
              </a:spcAft>
              <a:buClr>
                <a:srgbClr val="000000"/>
              </a:buClr>
              <a:buSzPts val="1700"/>
              <a:buFont typeface="Arial"/>
              <a:buNone/>
            </a:pPr>
            <a:r>
              <a:t/>
            </a:r>
            <a:endParaRPr b="0" i="0" sz="1700" u="none" cap="none" strike="noStrike">
              <a:solidFill>
                <a:srgbClr val="000000"/>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1700"/>
              <a:buFont typeface="Arial"/>
              <a:buNone/>
            </a:pPr>
            <a:r>
              <a:rPr b="0" i="0" lang="en-GB" sz="1700" u="sng" cap="none" strike="noStrike">
                <a:solidFill>
                  <a:srgbClr val="000000"/>
                </a:solidFill>
                <a:latin typeface="Corbel"/>
                <a:ea typeface="Corbel"/>
                <a:cs typeface="Corbel"/>
                <a:sym typeface="Corbel"/>
              </a:rPr>
              <a:t>“Super-IRAC”</a:t>
            </a:r>
            <a:r>
              <a:rPr b="0" i="0" lang="en-GB" sz="1700" u="none" cap="none" strike="noStrike">
                <a:solidFill>
                  <a:srgbClr val="000000"/>
                </a:solidFill>
                <a:latin typeface="Corbel"/>
                <a:ea typeface="Corbel"/>
                <a:cs typeface="Corbel"/>
                <a:sym typeface="Corbel"/>
              </a:rPr>
              <a:t>: The father rightfully disowned his son as he thought he had been wrongfully cured by him to become the sole heir (</a:t>
            </a:r>
            <a:r>
              <a:rPr b="0" i="0" lang="en-GB" sz="1700" u="none" cap="none" strike="noStrike">
                <a:solidFill>
                  <a:schemeClr val="dk1"/>
                </a:solidFill>
                <a:latin typeface="Corbel"/>
                <a:ea typeface="Corbel"/>
                <a:cs typeface="Corbel"/>
                <a:sym typeface="Corbel"/>
              </a:rPr>
              <a:t>Inheritance Act s.8</a:t>
            </a:r>
            <a:r>
              <a:rPr b="0" i="0" lang="en-GB" sz="1700" u="none" cap="none" strike="noStrike">
                <a:solidFill>
                  <a:srgbClr val="000000"/>
                </a:solidFill>
                <a:latin typeface="Corbel"/>
                <a:ea typeface="Corbel"/>
                <a:cs typeface="Corbel"/>
                <a:sym typeface="Corbel"/>
              </a:rPr>
              <a:t>).</a:t>
            </a:r>
            <a:endParaRPr b="0" i="0" sz="1700" u="none" cap="none" strike="noStrike">
              <a:solidFill>
                <a:srgbClr val="000000"/>
              </a:solidFill>
              <a:latin typeface="Corbel"/>
              <a:ea typeface="Corbel"/>
              <a:cs typeface="Corbel"/>
              <a:sym typeface="Corbel"/>
            </a:endParaRPr>
          </a:p>
        </p:txBody>
      </p:sp>
      <p:sp>
        <p:nvSpPr>
          <p:cNvPr id="259" name="Google Shape;259;g2eea41d00b8_0_2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2eea41d00b8_0_34"/>
          <p:cNvSpPr txBox="1"/>
          <p:nvPr>
            <p:ph idx="1" type="body"/>
          </p:nvPr>
        </p:nvSpPr>
        <p:spPr>
          <a:xfrm>
            <a:off x="4028025" y="1494500"/>
            <a:ext cx="4771800" cy="3042900"/>
          </a:xfrm>
          <a:prstGeom prst="rect">
            <a:avLst/>
          </a:prstGeom>
          <a:noFill/>
          <a:ln>
            <a:noFill/>
          </a:ln>
        </p:spPr>
        <p:txBody>
          <a:bodyPr anchorCtr="0" anchor="t" bIns="0" lIns="0" spcFirstLastPara="1" rIns="0" wrap="square" tIns="0">
            <a:normAutofit/>
          </a:bodyPr>
          <a:lstStyle/>
          <a:p>
            <a:pPr indent="0" lvl="0" marL="0" rtl="0" algn="just">
              <a:lnSpc>
                <a:spcPct val="100000"/>
              </a:lnSpc>
              <a:spcBef>
                <a:spcPts val="0"/>
              </a:spcBef>
              <a:spcAft>
                <a:spcPts val="0"/>
              </a:spcAft>
              <a:buClr>
                <a:schemeClr val="dk1"/>
              </a:buClr>
              <a:buSzPts val="1800"/>
              <a:buNone/>
            </a:pPr>
            <a:r>
              <a:rPr lang="en-GB"/>
              <a:t>No matter what acronym you follow, all methods require you to:</a:t>
            </a:r>
            <a:endParaRPr/>
          </a:p>
          <a:p>
            <a:pPr indent="-257175" lvl="0" marL="257175" rtl="0" algn="just">
              <a:lnSpc>
                <a:spcPct val="100000"/>
              </a:lnSpc>
              <a:spcBef>
                <a:spcPts val="600"/>
              </a:spcBef>
              <a:spcAft>
                <a:spcPts val="0"/>
              </a:spcAft>
              <a:buClr>
                <a:schemeClr val="dk1"/>
              </a:buClr>
              <a:buSzPts val="1800"/>
              <a:buFont typeface="Arial"/>
              <a:buChar char="•"/>
            </a:pPr>
            <a:r>
              <a:rPr lang="en-GB"/>
              <a:t>Be able to identify what the question is asking</a:t>
            </a:r>
            <a:endParaRPr/>
          </a:p>
          <a:p>
            <a:pPr indent="-257175" lvl="0" marL="257175" rtl="0" algn="just">
              <a:lnSpc>
                <a:spcPct val="100000"/>
              </a:lnSpc>
              <a:spcBef>
                <a:spcPts val="600"/>
              </a:spcBef>
              <a:spcAft>
                <a:spcPts val="0"/>
              </a:spcAft>
              <a:buClr>
                <a:schemeClr val="dk1"/>
              </a:buClr>
              <a:buSzPts val="1800"/>
              <a:buFont typeface="Arial"/>
              <a:buChar char="•"/>
            </a:pPr>
            <a:r>
              <a:rPr lang="en-GB"/>
              <a:t>Understand what part of law is relevant to answer the question</a:t>
            </a:r>
            <a:endParaRPr/>
          </a:p>
          <a:p>
            <a:pPr indent="-257175" lvl="0" marL="257175" rtl="0" algn="just">
              <a:lnSpc>
                <a:spcPct val="100000"/>
              </a:lnSpc>
              <a:spcBef>
                <a:spcPts val="600"/>
              </a:spcBef>
              <a:spcAft>
                <a:spcPts val="0"/>
              </a:spcAft>
              <a:buClr>
                <a:schemeClr val="dk1"/>
              </a:buClr>
              <a:buSzPts val="1800"/>
              <a:buFont typeface="Arial"/>
              <a:buChar char="•"/>
            </a:pPr>
            <a:r>
              <a:rPr lang="en-GB"/>
              <a:t>Employ the law to the facts of the problem question</a:t>
            </a:r>
            <a:endParaRPr/>
          </a:p>
          <a:p>
            <a:pPr indent="-257175" lvl="0" marL="257175" rtl="0" algn="just">
              <a:lnSpc>
                <a:spcPct val="100000"/>
              </a:lnSpc>
              <a:spcBef>
                <a:spcPts val="600"/>
              </a:spcBef>
              <a:spcAft>
                <a:spcPts val="0"/>
              </a:spcAft>
              <a:buClr>
                <a:schemeClr val="dk1"/>
              </a:buClr>
              <a:buSzPts val="1800"/>
              <a:buFont typeface="Arial"/>
              <a:buChar char="•"/>
            </a:pPr>
            <a:r>
              <a:rPr lang="en-GB"/>
              <a:t>Conclude by showing what is likely and what is unlikely to happen</a:t>
            </a:r>
            <a:endParaRPr/>
          </a:p>
        </p:txBody>
      </p:sp>
      <p:sp>
        <p:nvSpPr>
          <p:cNvPr id="266" name="Google Shape;266;g2eea41d00b8_0_34"/>
          <p:cNvSpPr txBox="1"/>
          <p:nvPr>
            <p:ph idx="12" type="sldNum"/>
          </p:nvPr>
        </p:nvSpPr>
        <p:spPr>
          <a:xfrm>
            <a:off x="112086" y="4899070"/>
            <a:ext cx="216000" cy="121500"/>
          </a:xfrm>
          <a:prstGeom prst="rect">
            <a:avLst/>
          </a:prstGeom>
          <a:solidFill>
            <a:schemeClr val="accent1"/>
          </a:solidFill>
          <a:ln>
            <a:noFill/>
          </a:ln>
        </p:spPr>
        <p:txBody>
          <a:bodyPr anchorCtr="0" anchor="ctr" bIns="0" lIns="0" spcFirstLastPara="1" rIns="0" wrap="square" tIns="0">
            <a:normAutofit lnSpcReduction="10000"/>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pic>
        <p:nvPicPr>
          <p:cNvPr id="267" name="Google Shape;267;g2eea41d00b8_0_34"/>
          <p:cNvPicPr preferRelativeResize="0"/>
          <p:nvPr/>
        </p:nvPicPr>
        <p:blipFill rotWithShape="1">
          <a:blip r:embed="rId3">
            <a:alphaModFix/>
          </a:blip>
          <a:srcRect b="0" l="0" r="0" t="0"/>
          <a:stretch/>
        </p:blipFill>
        <p:spPr>
          <a:xfrm>
            <a:off x="112075" y="1601227"/>
            <a:ext cx="3410499" cy="2936175"/>
          </a:xfrm>
          <a:prstGeom prst="rect">
            <a:avLst/>
          </a:prstGeom>
          <a:noFill/>
          <a:ln>
            <a:noFill/>
          </a:ln>
        </p:spPr>
      </p:pic>
      <p:sp>
        <p:nvSpPr>
          <p:cNvPr id="268" name="Google Shape;268;g2eea41d00b8_0_34"/>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990"/>
              <a:buNone/>
            </a:pPr>
            <a:r>
              <a:rPr lang="en-GB" sz="2420"/>
              <a:t>The traditional IRAC method and its cognates</a:t>
            </a:r>
            <a:endParaRPr sz="242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eea41d00b8_0_78"/>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A five-stage guided approach to problem solving</a:t>
            </a:r>
            <a:endParaRPr sz="2400"/>
          </a:p>
        </p:txBody>
      </p:sp>
      <p:sp>
        <p:nvSpPr>
          <p:cNvPr id="274" name="Google Shape;274;g2eea41d00b8_0_78"/>
          <p:cNvSpPr txBox="1"/>
          <p:nvPr/>
        </p:nvSpPr>
        <p:spPr>
          <a:xfrm>
            <a:off x="2749825" y="1275000"/>
            <a:ext cx="6085200" cy="25935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(1) Reading case law</a:t>
            </a:r>
            <a:endParaRPr b="0" i="0" sz="1795" u="none" cap="none" strike="noStrike">
              <a:solidFill>
                <a:schemeClr val="dk1"/>
              </a:solidFill>
              <a:latin typeface="Corbel"/>
              <a:ea typeface="Corbel"/>
              <a:cs typeface="Corbel"/>
              <a:sym typeface="Corbel"/>
            </a:endParaRPr>
          </a:p>
          <a:p>
            <a:pPr indent="45720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extracting doctrinal content from legal sources</a:t>
            </a:r>
            <a:endParaRPr b="0" i="0" sz="1795" u="none" cap="none" strike="noStrike">
              <a:solidFill>
                <a:schemeClr val="dk1"/>
              </a:solidFill>
              <a:latin typeface="Corbel"/>
              <a:ea typeface="Corbel"/>
              <a:cs typeface="Corbel"/>
              <a:sym typeface="Corbel"/>
            </a:endParaRPr>
          </a:p>
          <a:p>
            <a:pPr indent="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(2) Mapping legal doctrine</a:t>
            </a:r>
            <a:endParaRPr b="0" i="0" sz="1795" u="none" cap="none" strike="noStrike">
              <a:solidFill>
                <a:schemeClr val="dk1"/>
              </a:solidFill>
              <a:latin typeface="Corbel"/>
              <a:ea typeface="Corbel"/>
              <a:cs typeface="Corbel"/>
              <a:sym typeface="Corbel"/>
            </a:endParaRPr>
          </a:p>
          <a:p>
            <a:pPr indent="45720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organising doctrinal content into a coherent framework</a:t>
            </a:r>
            <a:endParaRPr b="0" i="0" sz="1795" u="none" cap="none" strike="noStrike">
              <a:solidFill>
                <a:schemeClr val="dk1"/>
              </a:solidFill>
              <a:latin typeface="Corbel"/>
              <a:ea typeface="Corbel"/>
              <a:cs typeface="Corbel"/>
              <a:sym typeface="Corbel"/>
            </a:endParaRPr>
          </a:p>
          <a:p>
            <a:pPr indent="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(3) Approaching a PQ </a:t>
            </a:r>
            <a:endParaRPr b="0" i="0" sz="1795" u="none" cap="none" strike="noStrike">
              <a:solidFill>
                <a:schemeClr val="dk1"/>
              </a:solidFill>
              <a:latin typeface="Corbel"/>
              <a:ea typeface="Corbel"/>
              <a:cs typeface="Corbel"/>
              <a:sym typeface="Corbel"/>
            </a:endParaRPr>
          </a:p>
          <a:p>
            <a:pPr indent="45720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applying the framework to problem scenarios</a:t>
            </a:r>
            <a:endParaRPr b="0" i="0" sz="1795" u="none" cap="none" strike="noStrike">
              <a:solidFill>
                <a:schemeClr val="dk1"/>
              </a:solidFill>
              <a:latin typeface="Corbel"/>
              <a:ea typeface="Corbel"/>
              <a:cs typeface="Corbel"/>
              <a:sym typeface="Corbel"/>
            </a:endParaRPr>
          </a:p>
          <a:p>
            <a:pPr indent="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(4) Constructing legal advice</a:t>
            </a:r>
            <a:endParaRPr b="0" i="0" sz="1795" u="none" cap="none" strike="noStrike">
              <a:solidFill>
                <a:schemeClr val="dk1"/>
              </a:solidFill>
              <a:latin typeface="Corbel"/>
              <a:ea typeface="Corbel"/>
              <a:cs typeface="Corbel"/>
              <a:sym typeface="Corbel"/>
            </a:endParaRPr>
          </a:p>
          <a:p>
            <a:pPr indent="45720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detailed, authoritative, and persuasive</a:t>
            </a:r>
            <a:endParaRPr b="0" i="0" sz="1795" u="none" cap="none" strike="noStrike">
              <a:solidFill>
                <a:schemeClr val="dk1"/>
              </a:solidFill>
              <a:latin typeface="Corbel"/>
              <a:ea typeface="Corbel"/>
              <a:cs typeface="Corbel"/>
              <a:sym typeface="Corbel"/>
            </a:endParaRPr>
          </a:p>
          <a:p>
            <a:pPr indent="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(5) Finalising legal advice</a:t>
            </a:r>
            <a:endParaRPr b="0" i="0" sz="1795" u="none" cap="none" strike="noStrike">
              <a:solidFill>
                <a:schemeClr val="dk1"/>
              </a:solidFill>
              <a:latin typeface="Corbel"/>
              <a:ea typeface="Corbel"/>
              <a:cs typeface="Corbel"/>
              <a:sym typeface="Corbel"/>
            </a:endParaRPr>
          </a:p>
          <a:p>
            <a:pPr indent="457200" lvl="0" marL="0" marR="0" rtl="0" algn="l">
              <a:lnSpc>
                <a:spcPct val="80000"/>
              </a:lnSpc>
              <a:spcBef>
                <a:spcPts val="600"/>
              </a:spcBef>
              <a:spcAft>
                <a:spcPts val="0"/>
              </a:spcAft>
              <a:buClr>
                <a:srgbClr val="000000"/>
              </a:buClr>
              <a:buSzPts val="852"/>
              <a:buFont typeface="Arial"/>
              <a:buNone/>
            </a:pPr>
            <a:r>
              <a:rPr b="0" i="0" lang="en-GB" sz="1795" u="none" cap="none" strike="noStrike">
                <a:solidFill>
                  <a:schemeClr val="dk1"/>
                </a:solidFill>
                <a:latin typeface="Corbel"/>
                <a:ea typeface="Corbel"/>
                <a:cs typeface="Corbel"/>
                <a:sym typeface="Corbel"/>
              </a:rPr>
              <a:t>writing up the advice in an economical and elegant manner</a:t>
            </a:r>
            <a:endParaRPr b="0" i="0" sz="1795" u="none" cap="none" strike="noStrike">
              <a:solidFill>
                <a:schemeClr val="dk1"/>
              </a:solidFill>
              <a:latin typeface="Corbel"/>
              <a:ea typeface="Corbel"/>
              <a:cs typeface="Corbel"/>
              <a:sym typeface="Corbel"/>
            </a:endParaRPr>
          </a:p>
        </p:txBody>
      </p:sp>
      <p:pic>
        <p:nvPicPr>
          <p:cNvPr id="275" name="Google Shape;275;g2eea41d00b8_0_78"/>
          <p:cNvPicPr preferRelativeResize="0"/>
          <p:nvPr/>
        </p:nvPicPr>
        <p:blipFill rotWithShape="1">
          <a:blip r:embed="rId3">
            <a:alphaModFix/>
          </a:blip>
          <a:srcRect b="0" l="0" r="0" t="0"/>
          <a:stretch/>
        </p:blipFill>
        <p:spPr>
          <a:xfrm>
            <a:off x="349275" y="1611362"/>
            <a:ext cx="2244100" cy="2064050"/>
          </a:xfrm>
          <a:prstGeom prst="rect">
            <a:avLst/>
          </a:prstGeom>
          <a:noFill/>
          <a:ln>
            <a:noFill/>
          </a:ln>
        </p:spPr>
      </p:pic>
      <p:sp>
        <p:nvSpPr>
          <p:cNvPr id="276" name="Google Shape;276;g2eea41d00b8_0_7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
        <p:nvSpPr>
          <p:cNvPr id="277" name="Google Shape;277;g2eea41d00b8_0_78"/>
          <p:cNvSpPr txBox="1"/>
          <p:nvPr/>
        </p:nvSpPr>
        <p:spPr>
          <a:xfrm>
            <a:off x="2593375" y="4443750"/>
            <a:ext cx="6399900" cy="54090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600"/>
              </a:spcBef>
              <a:spcAft>
                <a:spcPts val="0"/>
              </a:spcAft>
              <a:buClr>
                <a:srgbClr val="000000"/>
              </a:buClr>
              <a:buSzPts val="1800"/>
              <a:buFont typeface="Arial"/>
              <a:buNone/>
            </a:pPr>
            <a:r>
              <a:rPr b="0" i="0" lang="en-GB" u="none" cap="none" strike="noStrike">
                <a:solidFill>
                  <a:schemeClr val="dk1"/>
                </a:solidFill>
                <a:latin typeface="Corbel"/>
                <a:ea typeface="Corbel"/>
                <a:cs typeface="Corbel"/>
                <a:sym typeface="Corbel"/>
              </a:rPr>
              <a:t>Marton Ribary and Antony Starza-Allen, ‘</a:t>
            </a:r>
            <a:r>
              <a:rPr b="0" i="0" lang="en-GB" u="none" cap="none" strike="noStrike">
                <a:solidFill>
                  <a:srgbClr val="000000"/>
                </a:solidFill>
                <a:latin typeface="Corbel"/>
                <a:ea typeface="Corbel"/>
                <a:cs typeface="Corbel"/>
                <a:sym typeface="Corbel"/>
              </a:rPr>
              <a:t>Computing legal analysis: A guided approach to problem solving in contract law’ (2023) 33 </a:t>
            </a:r>
            <a:r>
              <a:rPr b="0" i="0" lang="en-GB" cap="none" strike="noStrike">
                <a:latin typeface="Corbel"/>
                <a:ea typeface="Corbel"/>
                <a:cs typeface="Corbel"/>
                <a:sym typeface="Corbel"/>
              </a:rPr>
              <a:t>Legal Education Review</a:t>
            </a:r>
            <a:r>
              <a:rPr b="0" i="0" lang="en-GB" u="none" cap="none" strike="noStrike">
                <a:solidFill>
                  <a:srgbClr val="000000"/>
                </a:solidFill>
                <a:latin typeface="Corbel"/>
                <a:ea typeface="Corbel"/>
                <a:cs typeface="Corbel"/>
                <a:sym typeface="Corbel"/>
              </a:rPr>
              <a:t> </a:t>
            </a:r>
            <a:r>
              <a:rPr lang="en-GB">
                <a:latin typeface="Corbel"/>
                <a:ea typeface="Corbel"/>
                <a:cs typeface="Corbel"/>
                <a:sym typeface="Corbel"/>
              </a:rPr>
              <a:t>143 [</a:t>
            </a:r>
            <a:r>
              <a:rPr lang="en-GB" u="sng">
                <a:solidFill>
                  <a:srgbClr val="0000FF"/>
                </a:solidFill>
                <a:latin typeface="Corbel"/>
                <a:ea typeface="Corbel"/>
                <a:cs typeface="Corbel"/>
                <a:sym typeface="Corbel"/>
                <a:hlinkClick r:id="rId4">
                  <a:extLst>
                    <a:ext uri="{A12FA001-AC4F-418D-AE19-62706E023703}">
                      <ahyp:hlinkClr val="tx"/>
                    </a:ext>
                  </a:extLst>
                </a:hlinkClick>
              </a:rPr>
              <a:t>link</a:t>
            </a:r>
            <a:r>
              <a:rPr lang="en-GB">
                <a:latin typeface="Corbel"/>
                <a:ea typeface="Corbel"/>
                <a:cs typeface="Corbel"/>
                <a:sym typeface="Corbel"/>
              </a:rPr>
              <a:t>]</a:t>
            </a:r>
            <a:endParaRPr b="0" i="0" u="none" cap="none" strike="noStrike">
              <a:solidFill>
                <a:srgbClr val="000000"/>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eea41d00b8_0_62"/>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The starting point - practical thinking</a:t>
            </a:r>
            <a:endParaRPr sz="2400"/>
          </a:p>
        </p:txBody>
      </p:sp>
      <p:sp>
        <p:nvSpPr>
          <p:cNvPr id="283" name="Google Shape;283;g2eea41d00b8_0_62"/>
          <p:cNvSpPr txBox="1"/>
          <p:nvPr/>
        </p:nvSpPr>
        <p:spPr>
          <a:xfrm>
            <a:off x="271300" y="1130850"/>
            <a:ext cx="6334800" cy="1440900"/>
          </a:xfrm>
          <a:prstGeom prst="rect">
            <a:avLst/>
          </a:prstGeom>
          <a:noFill/>
          <a:ln>
            <a:noFill/>
          </a:ln>
        </p:spPr>
        <p:txBody>
          <a:bodyPr anchorCtr="0" anchor="t" bIns="0" lIns="0" spcFirstLastPara="1" rIns="0" wrap="square" tIns="0">
            <a:normAutofit/>
          </a:bodyPr>
          <a:lstStyle/>
          <a:p>
            <a:pPr indent="0" lvl="0" marL="0" marR="0" rtl="0" algn="just">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Following the ancient ideal of legal education (see </a:t>
            </a:r>
            <a:r>
              <a:rPr b="0" i="0" lang="en-GB" sz="1800" u="none" cap="none" strike="noStrike">
                <a:solidFill>
                  <a:srgbClr val="0000FF"/>
                </a:solidFill>
                <a:uFill>
                  <a:noFill/>
                </a:uFill>
                <a:latin typeface="Corbel"/>
                <a:ea typeface="Corbel"/>
                <a:cs typeface="Corbel"/>
                <a:sym typeface="Corbel"/>
                <a:hlinkClick r:id="rId3">
                  <a:extLst>
                    <a:ext uri="{A12FA001-AC4F-418D-AE19-62706E023703}">
                      <ahyp:hlinkClr val="tx"/>
                    </a:ext>
                  </a:extLst>
                </a:hlinkClick>
              </a:rPr>
              <a:t>Quintilian in S2</a:t>
            </a:r>
            <a:r>
              <a:rPr b="0" i="0" lang="en-GB" sz="1800" u="none" cap="none" strike="noStrike">
                <a:solidFill>
                  <a:schemeClr val="dk1"/>
                </a:solidFill>
                <a:latin typeface="Corbel"/>
                <a:ea typeface="Corbel"/>
                <a:cs typeface="Corbel"/>
                <a:sym typeface="Corbel"/>
              </a:rPr>
              <a:t>):</a:t>
            </a:r>
            <a:endParaRPr b="0" i="0" sz="1800" u="none" cap="none" strike="noStrike">
              <a:solidFill>
                <a:schemeClr val="dk1"/>
              </a:solidFill>
              <a:latin typeface="Corbel"/>
              <a:ea typeface="Corbel"/>
              <a:cs typeface="Corbel"/>
              <a:sym typeface="Corbel"/>
            </a:endParaRPr>
          </a:p>
          <a:p>
            <a:pPr indent="-342900" lvl="0" marL="457200" marR="0" rtl="0" algn="just">
              <a:lnSpc>
                <a:spcPct val="100000"/>
              </a:lnSpc>
              <a:spcBef>
                <a:spcPts val="60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structured knowledge</a:t>
            </a:r>
            <a:endParaRPr b="0" i="0" sz="1800" u="none" cap="none" strike="noStrike">
              <a:solidFill>
                <a:schemeClr val="dk1"/>
              </a:solidFill>
              <a:latin typeface="Corbel"/>
              <a:ea typeface="Corbel"/>
              <a:cs typeface="Corbel"/>
              <a:sym typeface="Corbel"/>
            </a:endParaRPr>
          </a:p>
          <a:p>
            <a:pPr indent="-342900" lvl="0" marL="457200" marR="0" rtl="0" algn="just">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rules of reasoning</a:t>
            </a:r>
            <a:endParaRPr b="0" i="0" sz="1800" u="none" cap="none" strike="noStrike">
              <a:solidFill>
                <a:schemeClr val="dk1"/>
              </a:solidFill>
              <a:latin typeface="Corbel"/>
              <a:ea typeface="Corbel"/>
              <a:cs typeface="Corbel"/>
              <a:sym typeface="Corbel"/>
            </a:endParaRPr>
          </a:p>
          <a:p>
            <a:pPr indent="-342900" lvl="0" marL="457200" marR="0" rtl="0" algn="just">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rhetorical eloquence</a:t>
            </a:r>
            <a:endParaRPr b="0" i="0" sz="1800" u="none" cap="none" strike="noStrike">
              <a:solidFill>
                <a:schemeClr val="dk1"/>
              </a:solidFill>
              <a:latin typeface="Corbel"/>
              <a:ea typeface="Corbel"/>
              <a:cs typeface="Corbel"/>
              <a:sym typeface="Corbel"/>
            </a:endParaRPr>
          </a:p>
        </p:txBody>
      </p:sp>
      <p:sp>
        <p:nvSpPr>
          <p:cNvPr id="284" name="Google Shape;284;g2eea41d00b8_0_62"/>
          <p:cNvSpPr txBox="1"/>
          <p:nvPr/>
        </p:nvSpPr>
        <p:spPr>
          <a:xfrm>
            <a:off x="2243300" y="3358738"/>
            <a:ext cx="5850000" cy="805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600"/>
              </a:spcBef>
              <a:spcAft>
                <a:spcPts val="0"/>
              </a:spcAft>
              <a:buClr>
                <a:schemeClr val="dk1"/>
              </a:buClr>
              <a:buSzPts val="1100"/>
              <a:buFont typeface="Arial"/>
              <a:buNone/>
            </a:pPr>
            <a:r>
              <a:rPr b="0" i="0" lang="en-GB" sz="1800" u="none" cap="none" strike="noStrike">
                <a:solidFill>
                  <a:srgbClr val="CCCCCC"/>
                </a:solidFill>
                <a:latin typeface="Corbel"/>
                <a:ea typeface="Corbel"/>
                <a:cs typeface="Corbel"/>
                <a:sym typeface="Corbel"/>
              </a:rPr>
              <a:t>Mirrored in Robert Kowalski’s ideal of “practical thinking”</a:t>
            </a:r>
            <a:endParaRPr b="0" i="0" sz="1800" u="none" cap="none" strike="noStrike">
              <a:solidFill>
                <a:srgbClr val="CCCCCC"/>
              </a:solidFill>
              <a:latin typeface="Corbel"/>
              <a:ea typeface="Corbel"/>
              <a:cs typeface="Corbel"/>
              <a:sym typeface="Corbel"/>
            </a:endParaRPr>
          </a:p>
          <a:p>
            <a:pPr indent="0" lvl="0" marL="0" marR="0" rtl="0" algn="just">
              <a:lnSpc>
                <a:spcPct val="100000"/>
              </a:lnSpc>
              <a:spcBef>
                <a:spcPts val="600"/>
              </a:spcBef>
              <a:spcAft>
                <a:spcPts val="0"/>
              </a:spcAft>
              <a:buClr>
                <a:srgbClr val="000000"/>
              </a:buClr>
              <a:buSzPts val="1800"/>
              <a:buFont typeface="Arial"/>
              <a:buNone/>
            </a:pPr>
            <a:r>
              <a:rPr b="0" i="0" lang="en-GB" sz="1800" u="none" cap="none" strike="noStrike">
                <a:solidFill>
                  <a:srgbClr val="CCCCCC"/>
                </a:solidFill>
                <a:latin typeface="Corbel"/>
                <a:ea typeface="Corbel"/>
                <a:cs typeface="Corbel"/>
                <a:sym typeface="Corbel"/>
              </a:rPr>
              <a:t>computational logic applies the laws of logic and the principles of structured problem solving</a:t>
            </a:r>
            <a:endParaRPr b="0" i="0" sz="1800" u="none" cap="none" strike="noStrike">
              <a:solidFill>
                <a:srgbClr val="CCCCCC"/>
              </a:solidFill>
              <a:latin typeface="Corbel"/>
              <a:ea typeface="Corbel"/>
              <a:cs typeface="Corbel"/>
              <a:sym typeface="Corbel"/>
            </a:endParaRPr>
          </a:p>
          <a:p>
            <a:pPr indent="0" lvl="0" marL="0" marR="0" rtl="0" algn="just">
              <a:lnSpc>
                <a:spcPct val="100000"/>
              </a:lnSpc>
              <a:spcBef>
                <a:spcPts val="600"/>
              </a:spcBef>
              <a:spcAft>
                <a:spcPts val="0"/>
              </a:spcAft>
              <a:buClr>
                <a:schemeClr val="dk1"/>
              </a:buClr>
              <a:buSzPts val="1100"/>
              <a:buFont typeface="Arial"/>
              <a:buNone/>
            </a:pPr>
            <a:r>
              <a:rPr b="0" i="0" lang="en-GB" sz="1800" u="none" cap="none" strike="noStrike">
                <a:solidFill>
                  <a:srgbClr val="CCCCCC"/>
                </a:solidFill>
                <a:latin typeface="Corbel"/>
                <a:ea typeface="Corbel"/>
                <a:cs typeface="Corbel"/>
                <a:sym typeface="Corbel"/>
              </a:rPr>
              <a:t>⇒ key components of computer coding as well as the precursor to legal reasoning.</a:t>
            </a:r>
            <a:endParaRPr b="0" i="0" sz="1400" u="none" cap="none" strike="noStrike">
              <a:solidFill>
                <a:srgbClr val="CCCCCC"/>
              </a:solidFill>
              <a:latin typeface="Corbel"/>
              <a:ea typeface="Corbel"/>
              <a:cs typeface="Corbel"/>
              <a:sym typeface="Corbel"/>
            </a:endParaRPr>
          </a:p>
        </p:txBody>
      </p:sp>
      <p:pic>
        <p:nvPicPr>
          <p:cNvPr id="285" name="Google Shape;285;g2eea41d00b8_0_62"/>
          <p:cNvPicPr preferRelativeResize="0"/>
          <p:nvPr/>
        </p:nvPicPr>
        <p:blipFill rotWithShape="1">
          <a:blip r:embed="rId4">
            <a:alphaModFix amt="26000"/>
          </a:blip>
          <a:srcRect b="0" l="0" r="0" t="0"/>
          <a:stretch/>
        </p:blipFill>
        <p:spPr>
          <a:xfrm>
            <a:off x="271300" y="2518587"/>
            <a:ext cx="1718600" cy="2485824"/>
          </a:xfrm>
          <a:prstGeom prst="rect">
            <a:avLst/>
          </a:prstGeom>
          <a:noFill/>
          <a:ln>
            <a:noFill/>
          </a:ln>
        </p:spPr>
      </p:pic>
      <p:pic>
        <p:nvPicPr>
          <p:cNvPr id="286" name="Google Shape;286;g2eea41d00b8_0_62"/>
          <p:cNvPicPr preferRelativeResize="0"/>
          <p:nvPr/>
        </p:nvPicPr>
        <p:blipFill rotWithShape="1">
          <a:blip r:embed="rId5">
            <a:alphaModFix/>
          </a:blip>
          <a:srcRect b="0" l="0" r="0" t="0"/>
          <a:stretch/>
        </p:blipFill>
        <p:spPr>
          <a:xfrm>
            <a:off x="6815025" y="1130850"/>
            <a:ext cx="1836000" cy="21741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eea41d00b8_0_7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The starting point - practical thinking</a:t>
            </a:r>
            <a:endParaRPr sz="2400"/>
          </a:p>
        </p:txBody>
      </p:sp>
      <p:sp>
        <p:nvSpPr>
          <p:cNvPr id="292" name="Google Shape;292;g2eea41d00b8_0_70"/>
          <p:cNvSpPr txBox="1"/>
          <p:nvPr/>
        </p:nvSpPr>
        <p:spPr>
          <a:xfrm>
            <a:off x="271300" y="1130850"/>
            <a:ext cx="6334800" cy="1440900"/>
          </a:xfrm>
          <a:prstGeom prst="rect">
            <a:avLst/>
          </a:prstGeom>
          <a:noFill/>
          <a:ln>
            <a:noFill/>
          </a:ln>
        </p:spPr>
        <p:txBody>
          <a:bodyPr anchorCtr="0" anchor="t" bIns="0" lIns="0" spcFirstLastPara="1" rIns="0" wrap="square" tIns="0">
            <a:normAutofit/>
          </a:bodyPr>
          <a:lstStyle/>
          <a:p>
            <a:pPr indent="0" lvl="0" marL="0" marR="0" rtl="0" algn="just">
              <a:lnSpc>
                <a:spcPct val="100000"/>
              </a:lnSpc>
              <a:spcBef>
                <a:spcPts val="600"/>
              </a:spcBef>
              <a:spcAft>
                <a:spcPts val="0"/>
              </a:spcAft>
              <a:buClr>
                <a:srgbClr val="000000"/>
              </a:buClr>
              <a:buSzPts val="1800"/>
              <a:buFont typeface="Arial"/>
              <a:buNone/>
            </a:pPr>
            <a:r>
              <a:rPr b="0" i="0" lang="en-GB" sz="1800" u="none" cap="none" strike="noStrike">
                <a:solidFill>
                  <a:srgbClr val="CCCCCC"/>
                </a:solidFill>
                <a:latin typeface="Corbel"/>
                <a:ea typeface="Corbel"/>
                <a:cs typeface="Corbel"/>
                <a:sym typeface="Corbel"/>
              </a:rPr>
              <a:t>Following the ancient ideal of legal education (see Quintilian in S2):</a:t>
            </a:r>
            <a:endParaRPr b="0" i="0" sz="1800" u="none" cap="none" strike="noStrike">
              <a:solidFill>
                <a:srgbClr val="CCCCCC"/>
              </a:solidFill>
              <a:latin typeface="Corbel"/>
              <a:ea typeface="Corbel"/>
              <a:cs typeface="Corbel"/>
              <a:sym typeface="Corbel"/>
            </a:endParaRPr>
          </a:p>
          <a:p>
            <a:pPr indent="-342900" lvl="0" marL="457200" marR="0" rtl="0" algn="just">
              <a:lnSpc>
                <a:spcPct val="100000"/>
              </a:lnSpc>
              <a:spcBef>
                <a:spcPts val="600"/>
              </a:spcBef>
              <a:spcAft>
                <a:spcPts val="0"/>
              </a:spcAft>
              <a:buClr>
                <a:srgbClr val="CCCCCC"/>
              </a:buClr>
              <a:buSzPts val="1800"/>
              <a:buFont typeface="Corbel"/>
              <a:buChar char="●"/>
            </a:pPr>
            <a:r>
              <a:rPr b="0" i="0" lang="en-GB" sz="1800" u="none" cap="none" strike="noStrike">
                <a:solidFill>
                  <a:srgbClr val="CCCCCC"/>
                </a:solidFill>
                <a:latin typeface="Corbel"/>
                <a:ea typeface="Corbel"/>
                <a:cs typeface="Corbel"/>
                <a:sym typeface="Corbel"/>
              </a:rPr>
              <a:t>structured knowledge</a:t>
            </a:r>
            <a:endParaRPr b="0" i="0" sz="1800" u="none" cap="none" strike="noStrike">
              <a:solidFill>
                <a:srgbClr val="CCCCCC"/>
              </a:solidFill>
              <a:latin typeface="Corbel"/>
              <a:ea typeface="Corbel"/>
              <a:cs typeface="Corbel"/>
              <a:sym typeface="Corbel"/>
            </a:endParaRPr>
          </a:p>
          <a:p>
            <a:pPr indent="-342900" lvl="0" marL="457200" marR="0" rtl="0" algn="just">
              <a:lnSpc>
                <a:spcPct val="100000"/>
              </a:lnSpc>
              <a:spcBef>
                <a:spcPts val="0"/>
              </a:spcBef>
              <a:spcAft>
                <a:spcPts val="0"/>
              </a:spcAft>
              <a:buClr>
                <a:srgbClr val="CCCCCC"/>
              </a:buClr>
              <a:buSzPts val="1800"/>
              <a:buFont typeface="Corbel"/>
              <a:buChar char="●"/>
            </a:pPr>
            <a:r>
              <a:rPr b="0" i="0" lang="en-GB" sz="1800" u="none" cap="none" strike="noStrike">
                <a:solidFill>
                  <a:srgbClr val="CCCCCC"/>
                </a:solidFill>
                <a:latin typeface="Corbel"/>
                <a:ea typeface="Corbel"/>
                <a:cs typeface="Corbel"/>
                <a:sym typeface="Corbel"/>
              </a:rPr>
              <a:t>rules of reasoning</a:t>
            </a:r>
            <a:endParaRPr b="0" i="0" sz="1800" u="none" cap="none" strike="noStrike">
              <a:solidFill>
                <a:srgbClr val="CCCCCC"/>
              </a:solidFill>
              <a:latin typeface="Corbel"/>
              <a:ea typeface="Corbel"/>
              <a:cs typeface="Corbel"/>
              <a:sym typeface="Corbel"/>
            </a:endParaRPr>
          </a:p>
          <a:p>
            <a:pPr indent="-342900" lvl="0" marL="457200" marR="0" rtl="0" algn="just">
              <a:lnSpc>
                <a:spcPct val="100000"/>
              </a:lnSpc>
              <a:spcBef>
                <a:spcPts val="0"/>
              </a:spcBef>
              <a:spcAft>
                <a:spcPts val="0"/>
              </a:spcAft>
              <a:buClr>
                <a:srgbClr val="CCCCCC"/>
              </a:buClr>
              <a:buSzPts val="1800"/>
              <a:buFont typeface="Corbel"/>
              <a:buChar char="●"/>
            </a:pPr>
            <a:r>
              <a:rPr b="0" i="0" lang="en-GB" sz="1800" u="none" cap="none" strike="noStrike">
                <a:solidFill>
                  <a:srgbClr val="CCCCCC"/>
                </a:solidFill>
                <a:latin typeface="Corbel"/>
                <a:ea typeface="Corbel"/>
                <a:cs typeface="Corbel"/>
                <a:sym typeface="Corbel"/>
              </a:rPr>
              <a:t>rhetorical eloquence</a:t>
            </a:r>
            <a:endParaRPr b="0" i="0" sz="1800" u="none" cap="none" strike="noStrike">
              <a:solidFill>
                <a:srgbClr val="CCCCCC"/>
              </a:solidFill>
              <a:latin typeface="Corbel"/>
              <a:ea typeface="Corbel"/>
              <a:cs typeface="Corbel"/>
              <a:sym typeface="Corbel"/>
            </a:endParaRPr>
          </a:p>
        </p:txBody>
      </p:sp>
      <p:sp>
        <p:nvSpPr>
          <p:cNvPr id="293" name="Google Shape;293;g2eea41d00b8_0_70"/>
          <p:cNvSpPr txBox="1"/>
          <p:nvPr/>
        </p:nvSpPr>
        <p:spPr>
          <a:xfrm>
            <a:off x="2243300" y="3358738"/>
            <a:ext cx="5850000" cy="805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Mirrored in Robert Kowalski’s ideal of “practical thinking”</a:t>
            </a:r>
            <a:endParaRPr b="0" i="0" sz="1800" u="none" cap="none" strike="noStrike">
              <a:solidFill>
                <a:schemeClr val="dk1"/>
              </a:solidFill>
              <a:latin typeface="Corbel"/>
              <a:ea typeface="Corbel"/>
              <a:cs typeface="Corbel"/>
              <a:sym typeface="Corbel"/>
            </a:endParaRPr>
          </a:p>
          <a:p>
            <a:pPr indent="0" lvl="0" marL="0" marR="0" rtl="0" algn="just">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computational logic applies the laws of logic and the principles of structured problem solving</a:t>
            </a:r>
            <a:endParaRPr b="0" i="0" sz="1800" u="none" cap="none" strike="noStrike">
              <a:solidFill>
                <a:schemeClr val="dk1"/>
              </a:solidFill>
              <a:latin typeface="Corbel"/>
              <a:ea typeface="Corbel"/>
              <a:cs typeface="Corbel"/>
              <a:sym typeface="Corbel"/>
            </a:endParaRPr>
          </a:p>
          <a:p>
            <a:pPr indent="0" lvl="0" marL="0" marR="0" rtl="0" algn="just">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 key components of computer coding as well as the precursor to legal reasoning.</a:t>
            </a:r>
            <a:endParaRPr b="0" i="0" sz="1400" u="none" cap="none" strike="noStrike">
              <a:solidFill>
                <a:srgbClr val="000000"/>
              </a:solidFill>
              <a:latin typeface="Corbel"/>
              <a:ea typeface="Corbel"/>
              <a:cs typeface="Corbel"/>
              <a:sym typeface="Corbel"/>
            </a:endParaRPr>
          </a:p>
        </p:txBody>
      </p:sp>
      <p:pic>
        <p:nvPicPr>
          <p:cNvPr id="294" name="Google Shape;294;g2eea41d00b8_0_70"/>
          <p:cNvPicPr preferRelativeResize="0"/>
          <p:nvPr/>
        </p:nvPicPr>
        <p:blipFill rotWithShape="1">
          <a:blip r:embed="rId3">
            <a:alphaModFix/>
          </a:blip>
          <a:srcRect b="0" l="0" r="0" t="0"/>
          <a:stretch/>
        </p:blipFill>
        <p:spPr>
          <a:xfrm>
            <a:off x="271300" y="2518587"/>
            <a:ext cx="1718600" cy="2485824"/>
          </a:xfrm>
          <a:prstGeom prst="rect">
            <a:avLst/>
          </a:prstGeom>
          <a:noFill/>
          <a:ln>
            <a:noFill/>
          </a:ln>
        </p:spPr>
      </p:pic>
      <p:pic>
        <p:nvPicPr>
          <p:cNvPr id="295" name="Google Shape;295;g2eea41d00b8_0_70"/>
          <p:cNvPicPr preferRelativeResize="0"/>
          <p:nvPr/>
        </p:nvPicPr>
        <p:blipFill rotWithShape="1">
          <a:blip r:embed="rId4">
            <a:alphaModFix amt="24000"/>
          </a:blip>
          <a:srcRect b="0" l="0" r="0" t="0"/>
          <a:stretch/>
        </p:blipFill>
        <p:spPr>
          <a:xfrm>
            <a:off x="6815025" y="1130850"/>
            <a:ext cx="1836000" cy="21741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eea41d00b8_0_89"/>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1. Reading case law</a:t>
            </a:r>
            <a:endParaRPr sz="2400"/>
          </a:p>
        </p:txBody>
      </p:sp>
      <p:sp>
        <p:nvSpPr>
          <p:cNvPr id="301" name="Google Shape;301;g2eea41d00b8_0_89"/>
          <p:cNvSpPr txBox="1"/>
          <p:nvPr/>
        </p:nvSpPr>
        <p:spPr>
          <a:xfrm>
            <a:off x="457200" y="1398925"/>
            <a:ext cx="5628300" cy="3583500"/>
          </a:xfrm>
          <a:prstGeom prst="rect">
            <a:avLst/>
          </a:prstGeom>
          <a:noFill/>
          <a:ln>
            <a:noFill/>
          </a:ln>
        </p:spPr>
        <p:txBody>
          <a:bodyPr anchorCtr="0" anchor="t" bIns="0" lIns="0" spcFirstLastPara="1" rIns="0" wrap="square" tIns="0">
            <a:normAutofit/>
          </a:bodyPr>
          <a:lstStyle/>
          <a:p>
            <a:pPr indent="-342900" lvl="0" marL="457200" marR="0" rtl="0" algn="l">
              <a:lnSpc>
                <a:spcPct val="100000"/>
              </a:lnSpc>
              <a:spcBef>
                <a:spcPts val="60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legal English</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challenging in both vocabulary and syntax</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extra layer of difficulty in deciphering the personal style of judges in case law</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read cases in a smart way</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focus on passages revolving around key phrases emphasised in lecture slides and the textbook</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take structured notes</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focus on concepts in the judgment mediating between facts and rules</a:t>
            </a:r>
            <a:endParaRPr b="0" i="0" sz="1800" u="none" cap="none" strike="noStrike">
              <a:solidFill>
                <a:schemeClr val="dk1"/>
              </a:solidFill>
              <a:latin typeface="Corbel"/>
              <a:ea typeface="Corbel"/>
              <a:cs typeface="Corbel"/>
              <a:sym typeface="Corbel"/>
            </a:endParaRPr>
          </a:p>
        </p:txBody>
      </p:sp>
      <p:pic>
        <p:nvPicPr>
          <p:cNvPr id="302" name="Google Shape;302;g2eea41d00b8_0_89"/>
          <p:cNvPicPr preferRelativeResize="0"/>
          <p:nvPr/>
        </p:nvPicPr>
        <p:blipFill rotWithShape="1">
          <a:blip r:embed="rId3">
            <a:alphaModFix/>
          </a:blip>
          <a:srcRect b="0" l="0" r="0" t="0"/>
          <a:stretch/>
        </p:blipFill>
        <p:spPr>
          <a:xfrm>
            <a:off x="6448400" y="1250226"/>
            <a:ext cx="1997809" cy="3583500"/>
          </a:xfrm>
          <a:prstGeom prst="rect">
            <a:avLst/>
          </a:prstGeom>
          <a:noFill/>
          <a:ln>
            <a:noFill/>
          </a:ln>
        </p:spPr>
      </p:pic>
      <p:sp>
        <p:nvSpPr>
          <p:cNvPr id="303" name="Google Shape;303;g2eea41d00b8_0_89"/>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eea41d00b8_0_96"/>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1. Reading case law</a:t>
            </a:r>
            <a:endParaRPr sz="2400"/>
          </a:p>
        </p:txBody>
      </p:sp>
      <p:sp>
        <p:nvSpPr>
          <p:cNvPr id="309" name="Google Shape;309;g2eea41d00b8_0_96"/>
          <p:cNvSpPr txBox="1"/>
          <p:nvPr/>
        </p:nvSpPr>
        <p:spPr>
          <a:xfrm>
            <a:off x="1014925" y="1250213"/>
            <a:ext cx="3632700" cy="3583500"/>
          </a:xfrm>
          <a:prstGeom prst="rect">
            <a:avLst/>
          </a:prstGeom>
          <a:noFill/>
          <a:ln>
            <a:noFill/>
          </a:ln>
        </p:spPr>
        <p:txBody>
          <a:bodyPr anchorCtr="0" anchor="t" bIns="0" lIns="0" spcFirstLastPara="1" rIns="0" wrap="square" tIns="0">
            <a:normAutofit lnSpcReduction="10000"/>
          </a:bodyPr>
          <a:lstStyle/>
          <a:p>
            <a:pPr indent="0" lvl="0" marL="0" marR="0" rtl="0" algn="l">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Case briefing (see </a:t>
            </a:r>
            <a:r>
              <a:rPr b="0" i="0" lang="en-GB" sz="1800" u="sng" cap="none" strike="noStrike">
                <a:solidFill>
                  <a:srgbClr val="4A86E8"/>
                </a:solidFill>
                <a:latin typeface="Corbel"/>
                <a:ea typeface="Corbel"/>
                <a:cs typeface="Corbel"/>
                <a:sym typeface="Corbel"/>
                <a:hlinkClick r:id="rId3">
                  <a:extLst>
                    <a:ext uri="{A12FA001-AC4F-418D-AE19-62706E023703}">
                      <ahyp:hlinkClr val="tx"/>
                    </a:ext>
                  </a:extLst>
                </a:hlinkClick>
              </a:rPr>
              <a:t>S</a:t>
            </a:r>
            <a:r>
              <a:rPr lang="en-GB" sz="1800" u="sng">
                <a:solidFill>
                  <a:srgbClr val="4A86E8"/>
                </a:solidFill>
                <a:latin typeface="Corbel"/>
                <a:ea typeface="Corbel"/>
                <a:cs typeface="Corbel"/>
                <a:sym typeface="Corbel"/>
                <a:hlinkClick r:id="rId4">
                  <a:extLst>
                    <a:ext uri="{A12FA001-AC4F-418D-AE19-62706E023703}">
                      <ahyp:hlinkClr val="tx"/>
                    </a:ext>
                  </a:extLst>
                </a:hlinkClick>
              </a:rPr>
              <a:t>6</a:t>
            </a:r>
            <a:r>
              <a:rPr b="0" i="0" lang="en-GB" sz="1800" u="sng" cap="none" strike="noStrike">
                <a:solidFill>
                  <a:srgbClr val="4A86E8"/>
                </a:solidFill>
                <a:latin typeface="Corbel"/>
                <a:ea typeface="Corbel"/>
                <a:cs typeface="Corbel"/>
                <a:sym typeface="Corbel"/>
                <a:hlinkClick r:id="rId5">
                  <a:extLst>
                    <a:ext uri="{A12FA001-AC4F-418D-AE19-62706E023703}">
                      <ahyp:hlinkClr val="tx"/>
                    </a:ext>
                  </a:extLst>
                </a:hlinkClick>
              </a:rPr>
              <a:t> “Profiling a case”</a:t>
            </a:r>
            <a:r>
              <a:rPr b="0" i="0" lang="en-GB" sz="1800" u="none" cap="none" strike="noStrike">
                <a:solidFill>
                  <a:srgbClr val="0000FF"/>
                </a:solidFill>
                <a:latin typeface="Corbel"/>
                <a:ea typeface="Corbel"/>
                <a:cs typeface="Corbel"/>
                <a:sym typeface="Corbel"/>
              </a:rPr>
              <a:t> </a:t>
            </a:r>
            <a:r>
              <a:rPr b="0" i="0" lang="en-GB" sz="1800" u="none" cap="none" strike="noStrike">
                <a:solidFill>
                  <a:schemeClr val="dk1"/>
                </a:solidFill>
                <a:latin typeface="Corbel"/>
                <a:ea typeface="Corbel"/>
                <a:cs typeface="Corbel"/>
                <a:sym typeface="Corbel"/>
              </a:rPr>
              <a:t>on R v Bentham)</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60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short title</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full citation </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keywords</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case memo</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facts</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issue</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held</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ratio</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obiter (optional)</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quotes (optional)</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notes (optional)</a:t>
            </a:r>
            <a:endParaRPr b="0" i="0" sz="1800" u="none" cap="none" strike="noStrike">
              <a:solidFill>
                <a:schemeClr val="dk1"/>
              </a:solidFill>
              <a:latin typeface="Corbel"/>
              <a:ea typeface="Corbel"/>
              <a:cs typeface="Corbel"/>
              <a:sym typeface="Corbel"/>
            </a:endParaRPr>
          </a:p>
        </p:txBody>
      </p:sp>
      <p:pic>
        <p:nvPicPr>
          <p:cNvPr id="310" name="Google Shape;310;g2eea41d00b8_0_96"/>
          <p:cNvPicPr preferRelativeResize="0"/>
          <p:nvPr/>
        </p:nvPicPr>
        <p:blipFill rotWithShape="1">
          <a:blip r:embed="rId6">
            <a:alphaModFix/>
          </a:blip>
          <a:srcRect b="0" l="0" r="0" t="0"/>
          <a:stretch/>
        </p:blipFill>
        <p:spPr>
          <a:xfrm>
            <a:off x="5064225" y="1175847"/>
            <a:ext cx="3349888" cy="3861165"/>
          </a:xfrm>
          <a:prstGeom prst="rect">
            <a:avLst/>
          </a:prstGeom>
          <a:noFill/>
          <a:ln>
            <a:noFill/>
          </a:ln>
        </p:spPr>
      </p:pic>
      <p:sp>
        <p:nvSpPr>
          <p:cNvPr id="311" name="Google Shape;311;g2eea41d00b8_0_96"/>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2eea41d00b8_0_123"/>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2. Mapping legal doctrine</a:t>
            </a:r>
            <a:endParaRPr sz="2400"/>
          </a:p>
        </p:txBody>
      </p:sp>
      <p:sp>
        <p:nvSpPr>
          <p:cNvPr id="317" name="Google Shape;317;g2eea41d00b8_0_123"/>
          <p:cNvSpPr txBox="1"/>
          <p:nvPr/>
        </p:nvSpPr>
        <p:spPr>
          <a:xfrm>
            <a:off x="457200" y="1237813"/>
            <a:ext cx="3632700" cy="3583500"/>
          </a:xfrm>
          <a:prstGeom prst="rect">
            <a:avLst/>
          </a:prstGeom>
          <a:noFill/>
          <a:ln>
            <a:noFill/>
          </a:ln>
        </p:spPr>
        <p:txBody>
          <a:bodyPr anchorCtr="0" anchor="t" bIns="0" lIns="0" spcFirstLastPara="1" rIns="0" wrap="square" tIns="0">
            <a:normAutofit lnSpcReduction="20000"/>
          </a:bodyPr>
          <a:lstStyle/>
          <a:p>
            <a:pPr indent="0" lvl="0" marL="0" marR="0" rtl="0" algn="l">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Visual representation of the structure of legal content by arranging concepts and cases on</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60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concept trees</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dynamic mind maps</a:t>
            </a:r>
            <a:endParaRPr b="0" i="0" sz="1800" u="none" cap="none" strike="noStrike">
              <a:solidFill>
                <a:schemeClr val="dk1"/>
              </a:solidFill>
              <a:latin typeface="Corbel"/>
              <a:ea typeface="Corbel"/>
              <a:cs typeface="Corbel"/>
              <a:sym typeface="Corbel"/>
            </a:endParaRPr>
          </a:p>
          <a:p>
            <a:pPr indent="0" lvl="0" marL="0" marR="0" rtl="0" algn="l">
              <a:lnSpc>
                <a:spcPct val="100000"/>
              </a:lnSpc>
              <a:spcBef>
                <a:spcPts val="60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a:p>
            <a:pPr indent="0" lvl="0" marL="0" marR="0" rtl="0" algn="l">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Such visual frameworks</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60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capture the whole and impose a structure on a messy doctrine</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admittedly simplified</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anomalous rules do exist and one needs to treat these frameworks with a pinch of salt</a:t>
            </a:r>
            <a:endParaRPr b="0" i="0" sz="1800" u="none" cap="none" strike="noStrike">
              <a:solidFill>
                <a:schemeClr val="dk1"/>
              </a:solidFill>
              <a:latin typeface="Corbel"/>
              <a:ea typeface="Corbel"/>
              <a:cs typeface="Corbel"/>
              <a:sym typeface="Corbel"/>
            </a:endParaRPr>
          </a:p>
          <a:p>
            <a:pPr indent="0" lvl="0" marL="0" marR="0" rtl="0" algn="l">
              <a:lnSpc>
                <a:spcPct val="100000"/>
              </a:lnSpc>
              <a:spcBef>
                <a:spcPts val="60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pic>
        <p:nvPicPr>
          <p:cNvPr id="318" name="Google Shape;318;g2eea41d00b8_0_123">
            <a:hlinkClick r:id="rId3"/>
          </p:cNvPr>
          <p:cNvPicPr preferRelativeResize="0"/>
          <p:nvPr/>
        </p:nvPicPr>
        <p:blipFill rotWithShape="1">
          <a:blip r:embed="rId4">
            <a:alphaModFix/>
          </a:blip>
          <a:srcRect b="30569" l="6191" r="11808" t="7082"/>
          <a:stretch/>
        </p:blipFill>
        <p:spPr>
          <a:xfrm>
            <a:off x="4621600" y="1492450"/>
            <a:ext cx="4114801" cy="2418365"/>
          </a:xfrm>
          <a:prstGeom prst="rect">
            <a:avLst/>
          </a:prstGeom>
          <a:noFill/>
          <a:ln>
            <a:noFill/>
          </a:ln>
        </p:spPr>
      </p:pic>
      <p:sp>
        <p:nvSpPr>
          <p:cNvPr id="319" name="Google Shape;319;g2eea41d00b8_0_123"/>
          <p:cNvSpPr txBox="1"/>
          <p:nvPr/>
        </p:nvSpPr>
        <p:spPr>
          <a:xfrm>
            <a:off x="5478150" y="4033900"/>
            <a:ext cx="2925000" cy="53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rbel"/>
                <a:ea typeface="Corbel"/>
                <a:cs typeface="Corbel"/>
                <a:sym typeface="Corbel"/>
              </a:rPr>
              <a:t>Click the image for a draft mind map of the doctrine of contract formation in Prezi</a:t>
            </a:r>
            <a:endParaRPr b="0" i="0" sz="1200" u="none" cap="none" strike="noStrike">
              <a:solidFill>
                <a:srgbClr val="000000"/>
              </a:solidFill>
              <a:latin typeface="Corbel"/>
              <a:ea typeface="Corbel"/>
              <a:cs typeface="Corbel"/>
              <a:sym typeface="Corbel"/>
            </a:endParaRPr>
          </a:p>
        </p:txBody>
      </p:sp>
      <p:sp>
        <p:nvSpPr>
          <p:cNvPr id="320" name="Google Shape;320;g2eea41d00b8_0_123"/>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txBox="1"/>
          <p:nvPr>
            <p:ph type="title"/>
          </p:nvPr>
        </p:nvSpPr>
        <p:spPr>
          <a:xfrm>
            <a:off x="436978" y="3561617"/>
            <a:ext cx="6197700" cy="687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90"/>
              <a:buNone/>
            </a:pPr>
            <a:r>
              <a:rPr lang="en-GB" sz="2540"/>
              <a:t>1. Building blocks of legal reasoning</a:t>
            </a:r>
            <a:endParaRPr sz="2540"/>
          </a:p>
        </p:txBody>
      </p:sp>
      <p:sp>
        <p:nvSpPr>
          <p:cNvPr id="106" name="Google Shape;106;p4"/>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eea41d00b8_0_143"/>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3. Approaching a PQ - A spin on IRAC</a:t>
            </a:r>
            <a:endParaRPr sz="2400"/>
          </a:p>
        </p:txBody>
      </p:sp>
      <p:sp>
        <p:nvSpPr>
          <p:cNvPr id="326" name="Google Shape;326;g2eea41d00b8_0_143"/>
          <p:cNvSpPr txBox="1"/>
          <p:nvPr/>
        </p:nvSpPr>
        <p:spPr>
          <a:xfrm>
            <a:off x="952500" y="1216850"/>
            <a:ext cx="7239000" cy="9522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60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Ingrid emails Jules offering to sell a consignment of woolly jumpers for £1,000. Jules posts her acceptance to Ingrid but her letter does not arrive for a week because it has been misaddressed.</a:t>
            </a:r>
            <a:endParaRPr b="0" i="0" sz="1800" u="none" cap="none" strike="noStrike">
              <a:solidFill>
                <a:schemeClr val="dk1"/>
              </a:solidFill>
              <a:latin typeface="Corbel"/>
              <a:ea typeface="Corbel"/>
              <a:cs typeface="Corbel"/>
              <a:sym typeface="Corbel"/>
            </a:endParaRPr>
          </a:p>
        </p:txBody>
      </p:sp>
      <p:sp>
        <p:nvSpPr>
          <p:cNvPr id="327" name="Google Shape;327;g2eea41d00b8_0_143"/>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eea41d00b8_0_149"/>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3. Approaching a PQ - A spin on IRAC</a:t>
            </a:r>
            <a:endParaRPr sz="2400"/>
          </a:p>
        </p:txBody>
      </p:sp>
      <p:sp>
        <p:nvSpPr>
          <p:cNvPr id="333" name="Google Shape;333;g2eea41d00b8_0_149"/>
          <p:cNvSpPr txBox="1"/>
          <p:nvPr/>
        </p:nvSpPr>
        <p:spPr>
          <a:xfrm>
            <a:off x="952500" y="1216850"/>
            <a:ext cx="7239000" cy="9522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600"/>
              </a:spcBef>
              <a:spcAft>
                <a:spcPts val="0"/>
              </a:spcAft>
              <a:buClr>
                <a:srgbClr val="000000"/>
              </a:buClr>
              <a:buSzPts val="1800"/>
              <a:buFont typeface="Arial"/>
              <a:buNone/>
            </a:pPr>
            <a:r>
              <a:rPr b="0" i="0" lang="en-GB" sz="1800" u="none" cap="none" strike="noStrike">
                <a:solidFill>
                  <a:schemeClr val="dk1"/>
                </a:solidFill>
                <a:highlight>
                  <a:srgbClr val="D9EAD3"/>
                </a:highlight>
                <a:latin typeface="Corbel"/>
                <a:ea typeface="Corbel"/>
                <a:cs typeface="Corbel"/>
                <a:sym typeface="Corbel"/>
              </a:rPr>
              <a:t>Ingrid emails Jules</a:t>
            </a:r>
            <a:r>
              <a:rPr b="0" i="0" lang="en-GB" sz="1800" u="none" cap="none" strike="noStrike">
                <a:solidFill>
                  <a:schemeClr val="dk1"/>
                </a:solidFill>
                <a:latin typeface="Corbel"/>
                <a:ea typeface="Corbel"/>
                <a:cs typeface="Corbel"/>
                <a:sym typeface="Corbel"/>
              </a:rPr>
              <a:t> offering to sell a consignment of woolly jumpers for £1,000. </a:t>
            </a:r>
            <a:r>
              <a:rPr b="0" i="0" lang="en-GB" sz="1800" u="none" cap="none" strike="noStrike">
                <a:solidFill>
                  <a:schemeClr val="dk1"/>
                </a:solidFill>
                <a:highlight>
                  <a:srgbClr val="D9EAD3"/>
                </a:highlight>
                <a:latin typeface="Corbel"/>
                <a:ea typeface="Corbel"/>
                <a:cs typeface="Corbel"/>
                <a:sym typeface="Corbel"/>
              </a:rPr>
              <a:t>Jules posts her acceptance</a:t>
            </a:r>
            <a:r>
              <a:rPr b="0" i="0" lang="en-GB" sz="1800" u="none" cap="none" strike="noStrike">
                <a:solidFill>
                  <a:schemeClr val="dk1"/>
                </a:solidFill>
                <a:latin typeface="Corbel"/>
                <a:ea typeface="Corbel"/>
                <a:cs typeface="Corbel"/>
                <a:sym typeface="Corbel"/>
              </a:rPr>
              <a:t> to Ingrid but </a:t>
            </a:r>
            <a:r>
              <a:rPr b="0" i="0" lang="en-GB" sz="1800" u="none" cap="none" strike="noStrike">
                <a:solidFill>
                  <a:schemeClr val="dk1"/>
                </a:solidFill>
                <a:highlight>
                  <a:srgbClr val="D9EAD3"/>
                </a:highlight>
                <a:latin typeface="Corbel"/>
                <a:ea typeface="Corbel"/>
                <a:cs typeface="Corbel"/>
                <a:sym typeface="Corbel"/>
              </a:rPr>
              <a:t>her letter does not arrive</a:t>
            </a:r>
            <a:r>
              <a:rPr b="0" i="0" lang="en-GB" sz="1800" u="none" cap="none" strike="noStrike">
                <a:solidFill>
                  <a:schemeClr val="dk1"/>
                </a:solidFill>
                <a:latin typeface="Corbel"/>
                <a:ea typeface="Corbel"/>
                <a:cs typeface="Corbel"/>
                <a:sym typeface="Corbel"/>
              </a:rPr>
              <a:t> for a week because it has been </a:t>
            </a:r>
            <a:r>
              <a:rPr b="0" i="0" lang="en-GB" sz="1800" u="none" cap="none" strike="noStrike">
                <a:solidFill>
                  <a:schemeClr val="dk1"/>
                </a:solidFill>
                <a:highlight>
                  <a:srgbClr val="D9EAD3"/>
                </a:highlight>
                <a:latin typeface="Corbel"/>
                <a:ea typeface="Corbel"/>
                <a:cs typeface="Corbel"/>
                <a:sym typeface="Corbel"/>
              </a:rPr>
              <a:t>misaddressed</a:t>
            </a:r>
            <a:r>
              <a:rPr b="0" i="0" lang="en-GB" sz="1800" u="none" cap="none" strike="noStrike">
                <a:solidFill>
                  <a:schemeClr val="dk1"/>
                </a:solidFill>
                <a:latin typeface="Corbel"/>
                <a:ea typeface="Corbel"/>
                <a:cs typeface="Corbel"/>
                <a:sym typeface="Corbel"/>
              </a:rPr>
              <a:t>.</a:t>
            </a:r>
            <a:endParaRPr b="0" i="0" sz="1800" u="none" cap="none" strike="noStrike">
              <a:solidFill>
                <a:schemeClr val="dk1"/>
              </a:solidFill>
              <a:latin typeface="Corbel"/>
              <a:ea typeface="Corbel"/>
              <a:cs typeface="Corbel"/>
              <a:sym typeface="Corbel"/>
            </a:endParaRPr>
          </a:p>
        </p:txBody>
      </p:sp>
      <p:graphicFrame>
        <p:nvGraphicFramePr>
          <p:cNvPr id="334" name="Google Shape;334;g2eea41d00b8_0_149"/>
          <p:cNvGraphicFramePr/>
          <p:nvPr/>
        </p:nvGraphicFramePr>
        <p:xfrm>
          <a:off x="952500" y="2408375"/>
          <a:ext cx="3000000" cy="3000000"/>
        </p:xfrm>
        <a:graphic>
          <a:graphicData uri="http://schemas.openxmlformats.org/drawingml/2006/table">
            <a:tbl>
              <a:tblPr>
                <a:noFill/>
                <a:tableStyleId>{3BC0FE4B-2A87-4B30-B542-4ECB996E1209}</a:tableStyleId>
              </a:tblPr>
              <a:tblGrid>
                <a:gridCol w="1809750"/>
                <a:gridCol w="1809750"/>
                <a:gridCol w="1809750"/>
                <a:gridCol w="180975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Fact</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Legal issue</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Case law</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Rule</a:t>
                      </a:r>
                      <a:endParaRPr sz="1400" u="none" cap="none" strike="noStrike"/>
                    </a:p>
                  </a:txBody>
                  <a:tcPr marT="91425" marB="91425" marR="91425" marL="91425"/>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to the fact</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t>apply rule</a:t>
                      </a:r>
                      <a:endParaRPr sz="1400" u="none" cap="none" strike="noStrike"/>
                    </a:p>
                  </a:txBody>
                  <a:tcPr marT="91425" marB="91425" marR="91425" marL="91425"/>
                </a:tc>
              </a:tr>
            </a:tbl>
          </a:graphicData>
        </a:graphic>
      </p:graphicFrame>
      <p:sp>
        <p:nvSpPr>
          <p:cNvPr id="335" name="Google Shape;335;g2eea41d00b8_0_149"/>
          <p:cNvSpPr/>
          <p:nvPr/>
        </p:nvSpPr>
        <p:spPr>
          <a:xfrm>
            <a:off x="2905050" y="2919500"/>
            <a:ext cx="3333900" cy="123900"/>
          </a:xfrm>
          <a:prstGeom prst="leftArrow">
            <a:avLst>
              <a:gd fmla="val 50000" name="adj1"/>
              <a:gd fmla="val 500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336" name="Google Shape;336;g2eea41d00b8_0_149"/>
          <p:cNvSpPr txBox="1"/>
          <p:nvPr/>
        </p:nvSpPr>
        <p:spPr>
          <a:xfrm>
            <a:off x="706450" y="3495100"/>
            <a:ext cx="7485000" cy="1202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orbel"/>
              <a:buAutoNum type="arabicPeriod"/>
            </a:pPr>
            <a:r>
              <a:rPr b="0" i="0" lang="en-GB" sz="1400" u="none" cap="none" strike="noStrike">
                <a:solidFill>
                  <a:srgbClr val="000000"/>
                </a:solidFill>
                <a:latin typeface="Corbel"/>
                <a:ea typeface="Corbel"/>
                <a:cs typeface="Corbel"/>
                <a:sym typeface="Corbel"/>
              </a:rPr>
              <a:t>highlighting pieces of text in the PQ (as brief as possible)</a:t>
            </a:r>
            <a:endParaRPr b="0" i="0" sz="1400" u="none" cap="none" strike="noStrike">
              <a:solidFill>
                <a:srgbClr val="000000"/>
              </a:solidFill>
              <a:latin typeface="Corbel"/>
              <a:ea typeface="Corbel"/>
              <a:cs typeface="Corbel"/>
              <a:sym typeface="Corbel"/>
            </a:endParaRPr>
          </a:p>
          <a:p>
            <a:pPr indent="-317500" lvl="0" marL="457200" marR="0" rtl="0" algn="l">
              <a:lnSpc>
                <a:spcPct val="100000"/>
              </a:lnSpc>
              <a:spcBef>
                <a:spcPts val="0"/>
              </a:spcBef>
              <a:spcAft>
                <a:spcPts val="0"/>
              </a:spcAft>
              <a:buClr>
                <a:srgbClr val="000000"/>
              </a:buClr>
              <a:buSzPts val="1400"/>
              <a:buFont typeface="Corbel"/>
              <a:buAutoNum type="arabicPeriod"/>
            </a:pPr>
            <a:r>
              <a:rPr b="0" i="0" lang="en-GB" sz="1400" u="none" cap="none" strike="noStrike">
                <a:solidFill>
                  <a:srgbClr val="000000"/>
                </a:solidFill>
                <a:latin typeface="Corbel"/>
                <a:ea typeface="Corbel"/>
                <a:cs typeface="Corbel"/>
                <a:sym typeface="Corbel"/>
              </a:rPr>
              <a:t>identifying the legal issue triggered by the text</a:t>
            </a:r>
            <a:endParaRPr b="0" i="0" sz="1400" u="none" cap="none" strike="noStrike">
              <a:solidFill>
                <a:srgbClr val="000000"/>
              </a:solidFill>
              <a:latin typeface="Corbel"/>
              <a:ea typeface="Corbel"/>
              <a:cs typeface="Corbel"/>
              <a:sym typeface="Corbel"/>
            </a:endParaRPr>
          </a:p>
          <a:p>
            <a:pPr indent="-317500" lvl="0" marL="457200" marR="0" rtl="0" algn="l">
              <a:lnSpc>
                <a:spcPct val="100000"/>
              </a:lnSpc>
              <a:spcBef>
                <a:spcPts val="0"/>
              </a:spcBef>
              <a:spcAft>
                <a:spcPts val="0"/>
              </a:spcAft>
              <a:buClr>
                <a:srgbClr val="000000"/>
              </a:buClr>
              <a:buSzPts val="1400"/>
              <a:buFont typeface="Corbel"/>
              <a:buAutoNum type="arabicPeriod"/>
            </a:pPr>
            <a:r>
              <a:rPr b="0" i="0" lang="en-GB" sz="1400" u="none" cap="none" strike="noStrike">
                <a:solidFill>
                  <a:srgbClr val="000000"/>
                </a:solidFill>
                <a:latin typeface="Corbel"/>
                <a:ea typeface="Corbel"/>
                <a:cs typeface="Corbel"/>
                <a:sym typeface="Corbel"/>
              </a:rPr>
              <a:t>matching it with the relevant case law(s)</a:t>
            </a:r>
            <a:endParaRPr b="0" i="0" sz="1400" u="none" cap="none" strike="noStrike">
              <a:solidFill>
                <a:srgbClr val="000000"/>
              </a:solidFill>
              <a:latin typeface="Corbel"/>
              <a:ea typeface="Corbel"/>
              <a:cs typeface="Corbel"/>
              <a:sym typeface="Corbel"/>
            </a:endParaRPr>
          </a:p>
          <a:p>
            <a:pPr indent="-317500" lvl="0" marL="457200" marR="0" rtl="0" algn="l">
              <a:lnSpc>
                <a:spcPct val="100000"/>
              </a:lnSpc>
              <a:spcBef>
                <a:spcPts val="0"/>
              </a:spcBef>
              <a:spcAft>
                <a:spcPts val="0"/>
              </a:spcAft>
              <a:buClr>
                <a:srgbClr val="000000"/>
              </a:buClr>
              <a:buSzPts val="1400"/>
              <a:buFont typeface="Corbel"/>
              <a:buAutoNum type="arabicPeriod"/>
            </a:pPr>
            <a:r>
              <a:rPr b="0" i="0" lang="en-GB" sz="1400" u="none" cap="none" strike="noStrike">
                <a:solidFill>
                  <a:srgbClr val="000000"/>
                </a:solidFill>
                <a:latin typeface="Corbel"/>
                <a:ea typeface="Corbel"/>
                <a:cs typeface="Corbel"/>
                <a:sym typeface="Corbel"/>
              </a:rPr>
              <a:t>spelling out the applicable rule</a:t>
            </a:r>
            <a:endParaRPr b="0" i="0" sz="1400" u="none" cap="none" strike="noStrike">
              <a:solidFill>
                <a:srgbClr val="000000"/>
              </a:solidFill>
              <a:latin typeface="Corbel"/>
              <a:ea typeface="Corbel"/>
              <a:cs typeface="Corbel"/>
              <a:sym typeface="Corbel"/>
            </a:endParaRPr>
          </a:p>
          <a:p>
            <a:pPr indent="-317500" lvl="0" marL="457200" marR="0" rtl="0" algn="l">
              <a:lnSpc>
                <a:spcPct val="100000"/>
              </a:lnSpc>
              <a:spcBef>
                <a:spcPts val="0"/>
              </a:spcBef>
              <a:spcAft>
                <a:spcPts val="0"/>
              </a:spcAft>
              <a:buClr>
                <a:srgbClr val="000000"/>
              </a:buClr>
              <a:buSzPts val="1400"/>
              <a:buFont typeface="Corbel"/>
              <a:buAutoNum type="arabicPeriod"/>
            </a:pPr>
            <a:r>
              <a:rPr b="0" i="0" lang="en-GB" sz="1400" u="none" cap="none" strike="noStrike">
                <a:solidFill>
                  <a:srgbClr val="000000"/>
                </a:solidFill>
                <a:latin typeface="Corbel"/>
                <a:ea typeface="Corbel"/>
                <a:cs typeface="Corbel"/>
                <a:sym typeface="Corbel"/>
              </a:rPr>
              <a:t>circling back from rules to fact with application</a:t>
            </a:r>
            <a:endParaRPr b="0" i="0" sz="1400" u="none" cap="none" strike="noStrike">
              <a:solidFill>
                <a:srgbClr val="000000"/>
              </a:solidFill>
              <a:latin typeface="Corbel"/>
              <a:ea typeface="Corbel"/>
              <a:cs typeface="Corbel"/>
              <a:sym typeface="Corbel"/>
            </a:endParaRPr>
          </a:p>
        </p:txBody>
      </p:sp>
      <p:sp>
        <p:nvSpPr>
          <p:cNvPr id="337" name="Google Shape;337;g2eea41d00b8_0_149"/>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eea41d00b8_0_158"/>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3. Approaching a PQ - A spin on IRAC</a:t>
            </a:r>
            <a:endParaRPr sz="2400"/>
          </a:p>
        </p:txBody>
      </p:sp>
      <p:sp>
        <p:nvSpPr>
          <p:cNvPr id="343" name="Google Shape;343;g2eea41d00b8_0_158"/>
          <p:cNvSpPr txBox="1"/>
          <p:nvPr/>
        </p:nvSpPr>
        <p:spPr>
          <a:xfrm>
            <a:off x="952500" y="1216850"/>
            <a:ext cx="7239000" cy="952200"/>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600"/>
              </a:spcBef>
              <a:spcAft>
                <a:spcPts val="0"/>
              </a:spcAft>
              <a:buClr>
                <a:srgbClr val="000000"/>
              </a:buClr>
              <a:buSzPts val="1800"/>
              <a:buFont typeface="Arial"/>
              <a:buNone/>
            </a:pPr>
            <a:r>
              <a:rPr b="0" i="0" lang="en-GB" sz="1800" u="none" cap="none" strike="noStrike">
                <a:solidFill>
                  <a:schemeClr val="dk1"/>
                </a:solidFill>
                <a:highlight>
                  <a:srgbClr val="D9EAD3"/>
                </a:highlight>
                <a:latin typeface="Corbel"/>
                <a:ea typeface="Corbel"/>
                <a:cs typeface="Corbel"/>
                <a:sym typeface="Corbel"/>
              </a:rPr>
              <a:t>Ingrid emails Jules</a:t>
            </a:r>
            <a:r>
              <a:rPr b="0" i="0" lang="en-GB" sz="1800" u="none" cap="none" strike="noStrike">
                <a:solidFill>
                  <a:schemeClr val="dk1"/>
                </a:solidFill>
                <a:latin typeface="Corbel"/>
                <a:ea typeface="Corbel"/>
                <a:cs typeface="Corbel"/>
                <a:sym typeface="Corbel"/>
              </a:rPr>
              <a:t> offering to sell a consignment of woolly jumpers for £1,000. Jules posts her acceptance to Ingrid but her letter does not arrive for a week because it has been misaddressed.</a:t>
            </a:r>
            <a:endParaRPr b="0" i="0" sz="1800" u="none" cap="none" strike="noStrike">
              <a:solidFill>
                <a:schemeClr val="dk1"/>
              </a:solidFill>
              <a:latin typeface="Corbel"/>
              <a:ea typeface="Corbel"/>
              <a:cs typeface="Corbel"/>
              <a:sym typeface="Corbel"/>
            </a:endParaRPr>
          </a:p>
        </p:txBody>
      </p:sp>
      <p:pic>
        <p:nvPicPr>
          <p:cNvPr id="344" name="Google Shape;344;g2eea41d00b8_0_158"/>
          <p:cNvPicPr preferRelativeResize="0"/>
          <p:nvPr/>
        </p:nvPicPr>
        <p:blipFill rotWithShape="1">
          <a:blip r:embed="rId3">
            <a:alphaModFix/>
          </a:blip>
          <a:srcRect b="0" l="0" r="0" t="0"/>
          <a:stretch/>
        </p:blipFill>
        <p:spPr>
          <a:xfrm>
            <a:off x="625988" y="2169050"/>
            <a:ext cx="7892029" cy="2669649"/>
          </a:xfrm>
          <a:prstGeom prst="rect">
            <a:avLst/>
          </a:prstGeom>
          <a:noFill/>
          <a:ln>
            <a:noFill/>
          </a:ln>
        </p:spPr>
      </p:pic>
      <p:sp>
        <p:nvSpPr>
          <p:cNvPr id="345" name="Google Shape;345;g2eea41d00b8_0_15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eea41d00b8_0_219"/>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4. Constructing legal advice</a:t>
            </a:r>
            <a:endParaRPr sz="2400"/>
          </a:p>
        </p:txBody>
      </p:sp>
      <p:sp>
        <p:nvSpPr>
          <p:cNvPr id="351" name="Google Shape;351;g2eea41d00b8_0_219"/>
          <p:cNvSpPr txBox="1"/>
          <p:nvPr/>
        </p:nvSpPr>
        <p:spPr>
          <a:xfrm>
            <a:off x="276275" y="2853175"/>
            <a:ext cx="2157900" cy="69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rbel"/>
                <a:ea typeface="Corbel"/>
                <a:cs typeface="Corbel"/>
                <a:sym typeface="Corbel"/>
              </a:rPr>
              <a:t>An example of a “simple” IRAC-based advice</a:t>
            </a:r>
            <a:endParaRPr b="0" i="0" sz="1200" u="none" cap="none" strike="noStrike">
              <a:solidFill>
                <a:srgbClr val="000000"/>
              </a:solidFill>
              <a:latin typeface="Corbel"/>
              <a:ea typeface="Corbel"/>
              <a:cs typeface="Corbel"/>
              <a:sym typeface="Corbel"/>
            </a:endParaRPr>
          </a:p>
        </p:txBody>
      </p:sp>
      <p:pic>
        <p:nvPicPr>
          <p:cNvPr id="352" name="Google Shape;352;g2eea41d00b8_0_219"/>
          <p:cNvPicPr preferRelativeResize="0"/>
          <p:nvPr/>
        </p:nvPicPr>
        <p:blipFill rotWithShape="1">
          <a:blip r:embed="rId3">
            <a:alphaModFix/>
          </a:blip>
          <a:srcRect b="24859" l="22037" r="27864" t="25441"/>
          <a:stretch/>
        </p:blipFill>
        <p:spPr>
          <a:xfrm>
            <a:off x="276275" y="1229085"/>
            <a:ext cx="2819400" cy="1543049"/>
          </a:xfrm>
          <a:prstGeom prst="rect">
            <a:avLst/>
          </a:prstGeom>
          <a:noFill/>
          <a:ln>
            <a:noFill/>
          </a:ln>
        </p:spPr>
      </p:pic>
      <p:pic>
        <p:nvPicPr>
          <p:cNvPr id="353" name="Google Shape;353;g2eea41d00b8_0_219"/>
          <p:cNvPicPr preferRelativeResize="0"/>
          <p:nvPr/>
        </p:nvPicPr>
        <p:blipFill rotWithShape="1">
          <a:blip r:embed="rId4">
            <a:alphaModFix/>
          </a:blip>
          <a:srcRect b="0" l="11421" r="12026" t="13382"/>
          <a:stretch/>
        </p:blipFill>
        <p:spPr>
          <a:xfrm>
            <a:off x="3346375" y="1229072"/>
            <a:ext cx="5654751" cy="3538799"/>
          </a:xfrm>
          <a:prstGeom prst="rect">
            <a:avLst/>
          </a:prstGeom>
          <a:noFill/>
          <a:ln>
            <a:noFill/>
          </a:ln>
        </p:spPr>
      </p:pic>
      <p:sp>
        <p:nvSpPr>
          <p:cNvPr id="354" name="Google Shape;354;g2eea41d00b8_0_219"/>
          <p:cNvSpPr txBox="1"/>
          <p:nvPr/>
        </p:nvSpPr>
        <p:spPr>
          <a:xfrm>
            <a:off x="842800" y="4026775"/>
            <a:ext cx="2388300" cy="69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rbel"/>
                <a:ea typeface="Corbel"/>
                <a:cs typeface="Corbel"/>
                <a:sym typeface="Corbel"/>
              </a:rPr>
              <a:t>An example of an IRAC-based advice developed using categories in the legal argument diagram</a:t>
            </a:r>
            <a:endParaRPr b="0" i="0" sz="1200" u="none" cap="none" strike="noStrike">
              <a:solidFill>
                <a:srgbClr val="000000"/>
              </a:solidFill>
              <a:latin typeface="Corbel"/>
              <a:ea typeface="Corbel"/>
              <a:cs typeface="Corbel"/>
              <a:sym typeface="Corbel"/>
            </a:endParaRPr>
          </a:p>
        </p:txBody>
      </p:sp>
      <p:sp>
        <p:nvSpPr>
          <p:cNvPr id="355" name="Google Shape;355;g2eea41d00b8_0_219"/>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eea41d00b8_0_232"/>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sz="2400"/>
              <a:t>5. Finalising legal advice</a:t>
            </a:r>
            <a:endParaRPr sz="2400"/>
          </a:p>
        </p:txBody>
      </p:sp>
      <p:sp>
        <p:nvSpPr>
          <p:cNvPr id="361" name="Google Shape;361;g2eea41d00b8_0_232"/>
          <p:cNvSpPr txBox="1"/>
          <p:nvPr/>
        </p:nvSpPr>
        <p:spPr>
          <a:xfrm>
            <a:off x="3630050" y="1886125"/>
            <a:ext cx="5231700" cy="2067600"/>
          </a:xfrm>
          <a:prstGeom prst="rect">
            <a:avLst/>
          </a:prstGeom>
          <a:noFill/>
          <a:ln>
            <a:noFill/>
          </a:ln>
        </p:spPr>
        <p:txBody>
          <a:bodyPr anchorCtr="0" anchor="t" bIns="0" lIns="0" spcFirstLastPara="1" rIns="0" wrap="square" tIns="0">
            <a:normAutofit lnSpcReduction="10000"/>
          </a:bodyPr>
          <a:lstStyle/>
          <a:p>
            <a:pPr indent="-342900" lvl="0" marL="457200" marR="0" rtl="0" algn="l">
              <a:lnSpc>
                <a:spcPct val="100000"/>
              </a:lnSpc>
              <a:spcBef>
                <a:spcPts val="60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adjusting written presentation to the audience</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the impatient judge</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the distressed (paying) client</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assessing the relevance of issues</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skim through the obvious issues</a:t>
            </a:r>
            <a:endParaRPr b="0" i="0" sz="1800" u="none" cap="none" strike="noStrike">
              <a:solidFill>
                <a:schemeClr val="dk1"/>
              </a:solidFill>
              <a:latin typeface="Corbel"/>
              <a:ea typeface="Corbel"/>
              <a:cs typeface="Corbel"/>
              <a:sym typeface="Corbel"/>
            </a:endParaRPr>
          </a:p>
          <a:p>
            <a:pPr indent="-342900" lvl="1" marL="9144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discuss the contentious ones in detail</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edit for length, clarity and elegance</a:t>
            </a:r>
            <a:endParaRPr b="0" i="0" sz="1800" u="none" cap="none" strike="noStrike">
              <a:solidFill>
                <a:schemeClr val="dk1"/>
              </a:solidFill>
              <a:latin typeface="Corbel"/>
              <a:ea typeface="Corbel"/>
              <a:cs typeface="Corbel"/>
              <a:sym typeface="Corbel"/>
            </a:endParaRPr>
          </a:p>
          <a:p>
            <a:pPr indent="-342900" lvl="0" marL="457200" marR="0" rtl="0" algn="l">
              <a:lnSpc>
                <a:spcPct val="100000"/>
              </a:lnSpc>
              <a:spcBef>
                <a:spcPts val="0"/>
              </a:spcBef>
              <a:spcAft>
                <a:spcPts val="0"/>
              </a:spcAft>
              <a:buClr>
                <a:schemeClr val="dk1"/>
              </a:buClr>
              <a:buSzPts val="1800"/>
              <a:buFont typeface="Corbel"/>
              <a:buChar char="●"/>
            </a:pPr>
            <a:r>
              <a:rPr b="0" i="0" lang="en-GB" sz="1800" u="none" cap="none" strike="noStrike">
                <a:solidFill>
                  <a:schemeClr val="dk1"/>
                </a:solidFill>
                <a:latin typeface="Corbel"/>
                <a:ea typeface="Corbel"/>
                <a:cs typeface="Corbel"/>
                <a:sym typeface="Corbel"/>
              </a:rPr>
              <a:t>allow yourself some rhetorical flourish</a:t>
            </a:r>
            <a:endParaRPr b="0" i="0" sz="1800" u="none" cap="none" strike="noStrike">
              <a:solidFill>
                <a:schemeClr val="dk1"/>
              </a:solidFill>
              <a:latin typeface="Corbel"/>
              <a:ea typeface="Corbel"/>
              <a:cs typeface="Corbel"/>
              <a:sym typeface="Corbel"/>
            </a:endParaRPr>
          </a:p>
        </p:txBody>
      </p:sp>
      <p:pic>
        <p:nvPicPr>
          <p:cNvPr id="362" name="Google Shape;362;g2eea41d00b8_0_232"/>
          <p:cNvPicPr preferRelativeResize="0"/>
          <p:nvPr/>
        </p:nvPicPr>
        <p:blipFill rotWithShape="1">
          <a:blip r:embed="rId3">
            <a:alphaModFix/>
          </a:blip>
          <a:srcRect b="0" l="0" r="0" t="0"/>
          <a:stretch/>
        </p:blipFill>
        <p:spPr>
          <a:xfrm>
            <a:off x="152400" y="1648822"/>
            <a:ext cx="3325251" cy="2542219"/>
          </a:xfrm>
          <a:prstGeom prst="rect">
            <a:avLst/>
          </a:prstGeom>
          <a:noFill/>
          <a:ln>
            <a:noFill/>
          </a:ln>
        </p:spPr>
      </p:pic>
      <p:sp>
        <p:nvSpPr>
          <p:cNvPr id="363" name="Google Shape;363;g2eea41d00b8_0_232"/>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6"/>
          <p:cNvSpPr txBox="1"/>
          <p:nvPr>
            <p:ph type="title"/>
          </p:nvPr>
        </p:nvSpPr>
        <p:spPr>
          <a:xfrm>
            <a:off x="436978" y="3561617"/>
            <a:ext cx="6197700" cy="687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3600"/>
              <a:buNone/>
            </a:pPr>
            <a:r>
              <a:rPr lang="en-GB" sz="2500"/>
              <a:t>3</a:t>
            </a:r>
            <a:r>
              <a:rPr lang="en-GB" sz="2500"/>
              <a:t>. Approaching an essay question</a:t>
            </a:r>
            <a:endParaRPr sz="2500"/>
          </a:p>
        </p:txBody>
      </p:sp>
      <p:sp>
        <p:nvSpPr>
          <p:cNvPr id="369" name="Google Shape;369;p26"/>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7"/>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Question / Answer (“thesis sentence”)</a:t>
            </a:r>
            <a:endParaRPr/>
          </a:p>
        </p:txBody>
      </p:sp>
      <p:sp>
        <p:nvSpPr>
          <p:cNvPr id="375" name="Google Shape;375;p27"/>
          <p:cNvSpPr txBox="1"/>
          <p:nvPr>
            <p:ph idx="1" type="body"/>
          </p:nvPr>
        </p:nvSpPr>
        <p:spPr>
          <a:xfrm>
            <a:off x="167650" y="1419750"/>
            <a:ext cx="5679000" cy="32724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en-GB"/>
              <a:t>Ask the </a:t>
            </a:r>
            <a:r>
              <a:rPr lang="en-GB" u="sng"/>
              <a:t>question</a:t>
            </a:r>
            <a:r>
              <a:rPr lang="en-GB"/>
              <a:t> worth answering </a:t>
            </a:r>
            <a:r>
              <a:rPr lang="en-GB">
                <a:solidFill>
                  <a:schemeClr val="accent1"/>
                </a:solidFill>
              </a:rPr>
              <a:t>(if not set)</a:t>
            </a:r>
            <a:endParaRPr>
              <a:solidFill>
                <a:schemeClr val="accent1"/>
              </a:solidFill>
            </a:endParaRPr>
          </a:p>
          <a:p>
            <a:pPr indent="-342900" lvl="1" marL="914400" rtl="0" algn="l">
              <a:lnSpc>
                <a:spcPct val="115000"/>
              </a:lnSpc>
              <a:spcBef>
                <a:spcPts val="0"/>
              </a:spcBef>
              <a:spcAft>
                <a:spcPts val="0"/>
              </a:spcAft>
              <a:buSzPts val="1800"/>
              <a:buChar char="○"/>
            </a:pPr>
            <a:r>
              <a:rPr lang="en-GB"/>
              <a:t>a simple, clear and provocative question invites a simple, clear and provocative answer </a:t>
            </a:r>
            <a:endParaRPr/>
          </a:p>
          <a:p>
            <a:pPr indent="-342900" lvl="1" marL="914400" rtl="0" algn="l">
              <a:lnSpc>
                <a:spcPct val="115000"/>
              </a:lnSpc>
              <a:spcBef>
                <a:spcPts val="0"/>
              </a:spcBef>
              <a:spcAft>
                <a:spcPts val="0"/>
              </a:spcAft>
              <a:buSzPts val="1800"/>
              <a:buChar char="○"/>
            </a:pPr>
            <a:r>
              <a:rPr lang="en-GB"/>
              <a:t>puts you on a track for critical analysis</a:t>
            </a:r>
            <a:endParaRPr/>
          </a:p>
          <a:p>
            <a:pPr indent="-342900" lvl="0" marL="457200" rtl="0" algn="l">
              <a:lnSpc>
                <a:spcPct val="115000"/>
              </a:lnSpc>
              <a:spcBef>
                <a:spcPts val="0"/>
              </a:spcBef>
              <a:spcAft>
                <a:spcPts val="0"/>
              </a:spcAft>
              <a:buClr>
                <a:srgbClr val="888888"/>
              </a:buClr>
              <a:buSzPts val="1800"/>
              <a:buChar char="●"/>
            </a:pPr>
            <a:r>
              <a:rPr lang="en-GB">
                <a:solidFill>
                  <a:srgbClr val="888888"/>
                </a:solidFill>
              </a:rPr>
              <a:t>Make sure you </a:t>
            </a:r>
            <a:r>
              <a:rPr lang="en-GB" u="sng">
                <a:solidFill>
                  <a:srgbClr val="888888"/>
                </a:solidFill>
              </a:rPr>
              <a:t>answer</a:t>
            </a:r>
            <a:r>
              <a:rPr lang="en-GB">
                <a:solidFill>
                  <a:srgbClr val="888888"/>
                </a:solidFill>
              </a:rPr>
              <a:t> the question (“thesis sentence”)</a:t>
            </a:r>
            <a:endParaRPr>
              <a:solidFill>
                <a:srgbClr val="888888"/>
              </a:solidFill>
            </a:endParaRPr>
          </a:p>
          <a:p>
            <a:pPr indent="-342900" lvl="1" marL="914400" rtl="0" algn="l">
              <a:lnSpc>
                <a:spcPct val="115000"/>
              </a:lnSpc>
              <a:spcBef>
                <a:spcPts val="0"/>
              </a:spcBef>
              <a:spcAft>
                <a:spcPts val="0"/>
              </a:spcAft>
              <a:buClr>
                <a:srgbClr val="888888"/>
              </a:buClr>
              <a:buSzPts val="1800"/>
              <a:buChar char="○"/>
            </a:pPr>
            <a:r>
              <a:rPr lang="en-GB">
                <a:solidFill>
                  <a:srgbClr val="888888"/>
                </a:solidFill>
              </a:rPr>
              <a:t>you don’t simply take inspiration from the question to talk about a topic, you must answer the question</a:t>
            </a:r>
            <a:endParaRPr>
              <a:solidFill>
                <a:srgbClr val="888888"/>
              </a:solidFill>
            </a:endParaRPr>
          </a:p>
          <a:p>
            <a:pPr indent="-342900" lvl="1" marL="914400" rtl="0" algn="l">
              <a:lnSpc>
                <a:spcPct val="115000"/>
              </a:lnSpc>
              <a:spcBef>
                <a:spcPts val="0"/>
              </a:spcBef>
              <a:spcAft>
                <a:spcPts val="0"/>
              </a:spcAft>
              <a:buClr>
                <a:srgbClr val="888888"/>
              </a:buClr>
              <a:buSzPts val="1800"/>
              <a:buChar char="○"/>
            </a:pPr>
            <a:r>
              <a:rPr lang="en-GB">
                <a:solidFill>
                  <a:srgbClr val="888888"/>
                </a:solidFill>
              </a:rPr>
              <a:t>when marking an essay, the marker evaluates how well the essay answers the question (so if you don’t address it, your essay will get a poor mark even if it is otherwise a good essay)</a:t>
            </a:r>
            <a:endParaRPr>
              <a:solidFill>
                <a:srgbClr val="888888"/>
              </a:solidFill>
            </a:endParaRPr>
          </a:p>
        </p:txBody>
      </p:sp>
      <p:sp>
        <p:nvSpPr>
          <p:cNvPr id="376" name="Google Shape;376;p27"/>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377" name="Google Shape;377;p27"/>
          <p:cNvPicPr preferRelativeResize="0"/>
          <p:nvPr/>
        </p:nvPicPr>
        <p:blipFill rotWithShape="1">
          <a:blip r:embed="rId3">
            <a:alphaModFix/>
          </a:blip>
          <a:srcRect b="0" l="0" r="0" t="0"/>
          <a:stretch/>
        </p:blipFill>
        <p:spPr>
          <a:xfrm>
            <a:off x="6026650" y="1571185"/>
            <a:ext cx="2964975" cy="29695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8"/>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Question / Answer (“thesis sentence”)</a:t>
            </a:r>
            <a:endParaRPr/>
          </a:p>
        </p:txBody>
      </p:sp>
      <p:sp>
        <p:nvSpPr>
          <p:cNvPr id="383" name="Google Shape;383;p28"/>
          <p:cNvSpPr txBox="1"/>
          <p:nvPr>
            <p:ph idx="1" type="body"/>
          </p:nvPr>
        </p:nvSpPr>
        <p:spPr>
          <a:xfrm>
            <a:off x="167650" y="1419750"/>
            <a:ext cx="5679000" cy="32724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Clr>
                <a:srgbClr val="888888"/>
              </a:buClr>
              <a:buSzPts val="1800"/>
              <a:buChar char="●"/>
            </a:pPr>
            <a:r>
              <a:rPr lang="en-GB">
                <a:solidFill>
                  <a:srgbClr val="888888"/>
                </a:solidFill>
              </a:rPr>
              <a:t>Ask the question worth answering (if not set)</a:t>
            </a:r>
            <a:endParaRPr>
              <a:solidFill>
                <a:srgbClr val="888888"/>
              </a:solidFill>
            </a:endParaRPr>
          </a:p>
          <a:p>
            <a:pPr indent="-342900" lvl="1" marL="914400" rtl="0" algn="l">
              <a:lnSpc>
                <a:spcPct val="115000"/>
              </a:lnSpc>
              <a:spcBef>
                <a:spcPts val="0"/>
              </a:spcBef>
              <a:spcAft>
                <a:spcPts val="0"/>
              </a:spcAft>
              <a:buClr>
                <a:srgbClr val="888888"/>
              </a:buClr>
              <a:buSzPts val="1800"/>
              <a:buChar char="○"/>
            </a:pPr>
            <a:r>
              <a:rPr lang="en-GB">
                <a:solidFill>
                  <a:srgbClr val="888888"/>
                </a:solidFill>
              </a:rPr>
              <a:t>a simple, clear and provocative question invites a simple, clear and provocative answer </a:t>
            </a:r>
            <a:endParaRPr>
              <a:solidFill>
                <a:srgbClr val="888888"/>
              </a:solidFill>
            </a:endParaRPr>
          </a:p>
          <a:p>
            <a:pPr indent="-342900" lvl="1" marL="914400" rtl="0" algn="l">
              <a:lnSpc>
                <a:spcPct val="115000"/>
              </a:lnSpc>
              <a:spcBef>
                <a:spcPts val="0"/>
              </a:spcBef>
              <a:spcAft>
                <a:spcPts val="0"/>
              </a:spcAft>
              <a:buClr>
                <a:srgbClr val="888888"/>
              </a:buClr>
              <a:buSzPts val="1800"/>
              <a:buChar char="○"/>
            </a:pPr>
            <a:r>
              <a:rPr lang="en-GB">
                <a:solidFill>
                  <a:srgbClr val="888888"/>
                </a:solidFill>
              </a:rPr>
              <a:t>puts you on a track for critical analysis</a:t>
            </a:r>
            <a:endParaRPr>
              <a:solidFill>
                <a:srgbClr val="888888"/>
              </a:solidFill>
            </a:endParaRPr>
          </a:p>
          <a:p>
            <a:pPr indent="-342900" lvl="0" marL="457200" rtl="0" algn="l">
              <a:lnSpc>
                <a:spcPct val="115000"/>
              </a:lnSpc>
              <a:spcBef>
                <a:spcPts val="0"/>
              </a:spcBef>
              <a:spcAft>
                <a:spcPts val="0"/>
              </a:spcAft>
              <a:buSzPts val="1800"/>
              <a:buChar char="●"/>
            </a:pPr>
            <a:r>
              <a:rPr lang="en-GB"/>
              <a:t>Make sure you </a:t>
            </a:r>
            <a:r>
              <a:rPr lang="en-GB" u="sng"/>
              <a:t>answer</a:t>
            </a:r>
            <a:r>
              <a:rPr lang="en-GB"/>
              <a:t> the question </a:t>
            </a:r>
            <a:r>
              <a:rPr lang="en-GB">
                <a:solidFill>
                  <a:schemeClr val="accent1"/>
                </a:solidFill>
              </a:rPr>
              <a:t>(“thesis sentence”)</a:t>
            </a:r>
            <a:endParaRPr>
              <a:solidFill>
                <a:schemeClr val="accent1"/>
              </a:solidFill>
            </a:endParaRPr>
          </a:p>
          <a:p>
            <a:pPr indent="-342900" lvl="1" marL="914400" rtl="0" algn="l">
              <a:lnSpc>
                <a:spcPct val="115000"/>
              </a:lnSpc>
              <a:spcBef>
                <a:spcPts val="0"/>
              </a:spcBef>
              <a:spcAft>
                <a:spcPts val="0"/>
              </a:spcAft>
              <a:buSzPts val="1800"/>
              <a:buChar char="○"/>
            </a:pPr>
            <a:r>
              <a:rPr lang="en-GB"/>
              <a:t>you don’t simply take inspiration from the question to talk about a topic, you </a:t>
            </a:r>
            <a:r>
              <a:rPr b="1" lang="en-GB"/>
              <a:t>must </a:t>
            </a:r>
            <a:r>
              <a:rPr lang="en-GB"/>
              <a:t>answer the question</a:t>
            </a:r>
            <a:endParaRPr/>
          </a:p>
          <a:p>
            <a:pPr indent="-342900" lvl="1" marL="914400" rtl="0" algn="l">
              <a:lnSpc>
                <a:spcPct val="115000"/>
              </a:lnSpc>
              <a:spcBef>
                <a:spcPts val="0"/>
              </a:spcBef>
              <a:spcAft>
                <a:spcPts val="0"/>
              </a:spcAft>
              <a:buSzPts val="1800"/>
              <a:buChar char="○"/>
            </a:pPr>
            <a:r>
              <a:rPr lang="en-GB"/>
              <a:t>when marking an essay, the marker evaluates how well the essay answers the question (so if you don’t address it, your essay will get a poor mark even if it is otherwise a good essay)</a:t>
            </a:r>
            <a:endParaRPr/>
          </a:p>
        </p:txBody>
      </p:sp>
      <p:sp>
        <p:nvSpPr>
          <p:cNvPr id="384" name="Google Shape;384;p2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385" name="Google Shape;385;p28"/>
          <p:cNvPicPr preferRelativeResize="0"/>
          <p:nvPr/>
        </p:nvPicPr>
        <p:blipFill rotWithShape="1">
          <a:blip r:embed="rId3">
            <a:alphaModFix/>
          </a:blip>
          <a:srcRect b="0" l="0" r="0" t="0"/>
          <a:stretch/>
        </p:blipFill>
        <p:spPr>
          <a:xfrm>
            <a:off x="6026650" y="1571185"/>
            <a:ext cx="2964975" cy="29695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9"/>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Structure</a:t>
            </a:r>
            <a:endParaRPr/>
          </a:p>
        </p:txBody>
      </p:sp>
      <p:sp>
        <p:nvSpPr>
          <p:cNvPr id="391" name="Google Shape;391;p29"/>
          <p:cNvSpPr txBox="1"/>
          <p:nvPr>
            <p:ph idx="1" type="body"/>
          </p:nvPr>
        </p:nvSpPr>
        <p:spPr>
          <a:xfrm>
            <a:off x="2941500" y="1149275"/>
            <a:ext cx="5895300" cy="32724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en-GB"/>
              <a:t>Introduction</a:t>
            </a:r>
            <a:endParaRPr/>
          </a:p>
          <a:p>
            <a:pPr indent="-342900" lvl="1" marL="914400" rtl="0" algn="l">
              <a:lnSpc>
                <a:spcPct val="115000"/>
              </a:lnSpc>
              <a:spcBef>
                <a:spcPts val="0"/>
              </a:spcBef>
              <a:spcAft>
                <a:spcPts val="0"/>
              </a:spcAft>
              <a:buSzPts val="1800"/>
              <a:buChar char="○"/>
            </a:pPr>
            <a:r>
              <a:rPr lang="en-GB"/>
              <a:t>question &gt; answer &gt; summary of main arguments</a:t>
            </a:r>
            <a:endParaRPr/>
          </a:p>
          <a:p>
            <a:pPr indent="-342900" lvl="1" marL="914400" rtl="0" algn="l">
              <a:lnSpc>
                <a:spcPct val="115000"/>
              </a:lnSpc>
              <a:spcBef>
                <a:spcPts val="0"/>
              </a:spcBef>
              <a:spcAft>
                <a:spcPts val="0"/>
              </a:spcAft>
              <a:buSzPts val="1800"/>
              <a:buChar char="○"/>
            </a:pPr>
            <a:r>
              <a:rPr lang="en-GB"/>
              <a:t>wrapped in context and rhetorical flourish that communicates your style</a:t>
            </a:r>
            <a:endParaRPr/>
          </a:p>
          <a:p>
            <a:pPr indent="-342900" lvl="0" marL="457200" rtl="0" algn="l">
              <a:lnSpc>
                <a:spcPct val="115000"/>
              </a:lnSpc>
              <a:spcBef>
                <a:spcPts val="0"/>
              </a:spcBef>
              <a:spcAft>
                <a:spcPts val="0"/>
              </a:spcAft>
              <a:buSzPts val="1800"/>
              <a:buChar char="●"/>
            </a:pPr>
            <a:r>
              <a:rPr lang="en-GB"/>
              <a:t>Body</a:t>
            </a:r>
            <a:endParaRPr/>
          </a:p>
          <a:p>
            <a:pPr indent="-342900" lvl="1" marL="914400" rtl="0" algn="l">
              <a:lnSpc>
                <a:spcPct val="115000"/>
              </a:lnSpc>
              <a:spcBef>
                <a:spcPts val="0"/>
              </a:spcBef>
              <a:spcAft>
                <a:spcPts val="0"/>
              </a:spcAft>
              <a:buSzPts val="1800"/>
              <a:buChar char="○"/>
            </a:pPr>
            <a:r>
              <a:rPr lang="en-GB"/>
              <a:t>elaborating the arguments with supporting evidence</a:t>
            </a:r>
            <a:endParaRPr/>
          </a:p>
          <a:p>
            <a:pPr indent="-342900" lvl="1" marL="914400" rtl="0" algn="l">
              <a:lnSpc>
                <a:spcPct val="115000"/>
              </a:lnSpc>
              <a:spcBef>
                <a:spcPts val="0"/>
              </a:spcBef>
              <a:spcAft>
                <a:spcPts val="0"/>
              </a:spcAft>
              <a:buSzPts val="1800"/>
              <a:buChar char="○"/>
            </a:pPr>
            <a:r>
              <a:rPr lang="en-GB"/>
              <a:t>one paragraph - one idea ⇒ you could use headings to keep to that one idea, headings that you will eventually remove</a:t>
            </a:r>
            <a:endParaRPr/>
          </a:p>
          <a:p>
            <a:pPr indent="-342900" lvl="1" marL="914400" rtl="0" algn="l">
              <a:lnSpc>
                <a:spcPct val="115000"/>
              </a:lnSpc>
              <a:spcBef>
                <a:spcPts val="0"/>
              </a:spcBef>
              <a:spcAft>
                <a:spcPts val="0"/>
              </a:spcAft>
              <a:buSzPts val="1800"/>
              <a:buChar char="○"/>
            </a:pPr>
            <a:r>
              <a:rPr lang="en-GB"/>
              <a:t>consider possible counterarguments and your response</a:t>
            </a:r>
            <a:endParaRPr/>
          </a:p>
          <a:p>
            <a:pPr indent="-342900" lvl="0" marL="457200" rtl="0" algn="l">
              <a:lnSpc>
                <a:spcPct val="115000"/>
              </a:lnSpc>
              <a:spcBef>
                <a:spcPts val="0"/>
              </a:spcBef>
              <a:spcAft>
                <a:spcPts val="0"/>
              </a:spcAft>
              <a:buSzPts val="1800"/>
              <a:buChar char="●"/>
            </a:pPr>
            <a:r>
              <a:rPr lang="en-GB"/>
              <a:t>Conclusion</a:t>
            </a:r>
            <a:endParaRPr/>
          </a:p>
          <a:p>
            <a:pPr indent="-342900" lvl="1" marL="914400" rtl="0" algn="l">
              <a:lnSpc>
                <a:spcPct val="115000"/>
              </a:lnSpc>
              <a:spcBef>
                <a:spcPts val="0"/>
              </a:spcBef>
              <a:spcAft>
                <a:spcPts val="0"/>
              </a:spcAft>
              <a:buSzPts val="1800"/>
              <a:buChar char="○"/>
            </a:pPr>
            <a:r>
              <a:rPr lang="en-GB"/>
              <a:t>revisit your answer and qualify it in light of your analysis if necessary</a:t>
            </a:r>
            <a:endParaRPr/>
          </a:p>
          <a:p>
            <a:pPr indent="-342900" lvl="1" marL="914400" rtl="0" algn="l">
              <a:lnSpc>
                <a:spcPct val="115000"/>
              </a:lnSpc>
              <a:spcBef>
                <a:spcPts val="0"/>
              </a:spcBef>
              <a:spcAft>
                <a:spcPts val="0"/>
              </a:spcAft>
              <a:buSzPts val="1800"/>
              <a:buChar char="○"/>
            </a:pPr>
            <a:r>
              <a:rPr lang="en-GB"/>
              <a:t>again, don’t be mechanistic, allow your style to shine through</a:t>
            </a:r>
            <a:endParaRPr/>
          </a:p>
        </p:txBody>
      </p:sp>
      <p:sp>
        <p:nvSpPr>
          <p:cNvPr id="392" name="Google Shape;392;p29"/>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393" name="Google Shape;393;p29"/>
          <p:cNvPicPr preferRelativeResize="0"/>
          <p:nvPr/>
        </p:nvPicPr>
        <p:blipFill rotWithShape="1">
          <a:blip r:embed="rId3">
            <a:alphaModFix/>
          </a:blip>
          <a:srcRect b="0" l="0" r="0" t="0"/>
          <a:stretch/>
        </p:blipFill>
        <p:spPr>
          <a:xfrm>
            <a:off x="218150" y="1516989"/>
            <a:ext cx="2317725" cy="2536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Writing up in stages</a:t>
            </a:r>
            <a:endParaRPr/>
          </a:p>
        </p:txBody>
      </p:sp>
      <p:sp>
        <p:nvSpPr>
          <p:cNvPr id="399" name="Google Shape;399;p30"/>
          <p:cNvSpPr txBox="1"/>
          <p:nvPr>
            <p:ph idx="1" type="body"/>
          </p:nvPr>
        </p:nvSpPr>
        <p:spPr>
          <a:xfrm>
            <a:off x="246475" y="1116425"/>
            <a:ext cx="5895300" cy="32724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en-GB"/>
              <a:t>From outline to paragraph</a:t>
            </a:r>
            <a:endParaRPr/>
          </a:p>
          <a:p>
            <a:pPr indent="-342900" lvl="1" marL="914400" rtl="0" algn="l">
              <a:lnSpc>
                <a:spcPct val="115000"/>
              </a:lnSpc>
              <a:spcBef>
                <a:spcPts val="0"/>
              </a:spcBef>
              <a:spcAft>
                <a:spcPts val="0"/>
              </a:spcAft>
              <a:buSzPts val="1800"/>
              <a:buChar char="○"/>
            </a:pPr>
            <a:r>
              <a:rPr lang="en-GB"/>
              <a:t>prepare an outline first, but allow yourself to explore unexpected areas as you write</a:t>
            </a:r>
            <a:endParaRPr/>
          </a:p>
          <a:p>
            <a:pPr indent="-342900" lvl="1" marL="914400" rtl="0" algn="l">
              <a:lnSpc>
                <a:spcPct val="115000"/>
              </a:lnSpc>
              <a:spcBef>
                <a:spcPts val="0"/>
              </a:spcBef>
              <a:spcAft>
                <a:spcPts val="0"/>
              </a:spcAft>
              <a:buSzPts val="1800"/>
              <a:buChar char="○"/>
            </a:pPr>
            <a:r>
              <a:rPr lang="en-GB"/>
              <a:t>leave a mark for reference, but don’t break the flow of writing - return to references in the editing stage</a:t>
            </a:r>
            <a:endParaRPr/>
          </a:p>
          <a:p>
            <a:pPr indent="-342900" lvl="1" marL="914400" rtl="0" algn="l">
              <a:lnSpc>
                <a:spcPct val="115000"/>
              </a:lnSpc>
              <a:spcBef>
                <a:spcPts val="0"/>
              </a:spcBef>
              <a:spcAft>
                <a:spcPts val="0"/>
              </a:spcAft>
              <a:buSzPts val="1800"/>
              <a:buChar char="○"/>
            </a:pPr>
            <a:r>
              <a:rPr lang="en-GB"/>
              <a:t>connect ideas within a paragraph, and also bridge paragraphs</a:t>
            </a:r>
            <a:endParaRPr/>
          </a:p>
          <a:p>
            <a:pPr indent="-342900" lvl="0" marL="457200" rtl="0" algn="l">
              <a:lnSpc>
                <a:spcPct val="115000"/>
              </a:lnSpc>
              <a:spcBef>
                <a:spcPts val="0"/>
              </a:spcBef>
              <a:spcAft>
                <a:spcPts val="0"/>
              </a:spcAft>
              <a:buSzPts val="1800"/>
              <a:buChar char="●"/>
            </a:pPr>
            <a:r>
              <a:rPr lang="en-GB"/>
              <a:t>Editing</a:t>
            </a:r>
            <a:endParaRPr/>
          </a:p>
          <a:p>
            <a:pPr indent="-342900" lvl="1" marL="914400" rtl="0" algn="l">
              <a:lnSpc>
                <a:spcPct val="115000"/>
              </a:lnSpc>
              <a:spcBef>
                <a:spcPts val="0"/>
              </a:spcBef>
              <a:spcAft>
                <a:spcPts val="0"/>
              </a:spcAft>
              <a:buSzPts val="1800"/>
              <a:buChar char="○"/>
            </a:pPr>
            <a:r>
              <a:rPr lang="en-GB"/>
              <a:t>put your writing aside, sleep on it, and revisit the next day</a:t>
            </a:r>
            <a:endParaRPr/>
          </a:p>
          <a:p>
            <a:pPr indent="-342900" lvl="1" marL="914400" rtl="0" algn="l">
              <a:lnSpc>
                <a:spcPct val="115000"/>
              </a:lnSpc>
              <a:spcBef>
                <a:spcPts val="0"/>
              </a:spcBef>
              <a:spcAft>
                <a:spcPts val="0"/>
              </a:spcAft>
              <a:buSzPts val="1800"/>
              <a:buChar char="○"/>
            </a:pPr>
            <a:r>
              <a:rPr lang="en-GB"/>
              <a:t>be your own most brutal critic - cut and rewrite</a:t>
            </a:r>
            <a:endParaRPr/>
          </a:p>
          <a:p>
            <a:pPr indent="-342900" lvl="1" marL="914400" rtl="0" algn="l">
              <a:lnSpc>
                <a:spcPct val="115000"/>
              </a:lnSpc>
              <a:spcBef>
                <a:spcPts val="0"/>
              </a:spcBef>
              <a:spcAft>
                <a:spcPts val="0"/>
              </a:spcAft>
              <a:buSzPts val="1800"/>
              <a:buChar char="○"/>
            </a:pPr>
            <a:r>
              <a:rPr lang="en-GB"/>
              <a:t>write up your references</a:t>
            </a:r>
            <a:endParaRPr/>
          </a:p>
          <a:p>
            <a:pPr indent="-342900" lvl="0" marL="457200" rtl="0" algn="l">
              <a:lnSpc>
                <a:spcPct val="115000"/>
              </a:lnSpc>
              <a:spcBef>
                <a:spcPts val="0"/>
              </a:spcBef>
              <a:spcAft>
                <a:spcPts val="0"/>
              </a:spcAft>
              <a:buSzPts val="1800"/>
              <a:buChar char="●"/>
            </a:pPr>
            <a:r>
              <a:rPr lang="en-GB"/>
              <a:t>Proofreading</a:t>
            </a:r>
            <a:endParaRPr/>
          </a:p>
          <a:p>
            <a:pPr indent="-342900" lvl="1" marL="914400" rtl="0" algn="l">
              <a:lnSpc>
                <a:spcPct val="115000"/>
              </a:lnSpc>
              <a:spcBef>
                <a:spcPts val="0"/>
              </a:spcBef>
              <a:spcAft>
                <a:spcPts val="0"/>
              </a:spcAft>
              <a:buSzPts val="1800"/>
              <a:buChar char="○"/>
            </a:pPr>
            <a:r>
              <a:rPr lang="en-GB"/>
              <a:t>don’t skip it, read out your piece, and change if it sounds awkward</a:t>
            </a:r>
            <a:endParaRPr/>
          </a:p>
          <a:p>
            <a:pPr indent="-342900" lvl="1" marL="914400" rtl="0" algn="l">
              <a:lnSpc>
                <a:spcPct val="115000"/>
              </a:lnSpc>
              <a:spcBef>
                <a:spcPts val="0"/>
              </a:spcBef>
              <a:spcAft>
                <a:spcPts val="0"/>
              </a:spcAft>
              <a:buSzPts val="1800"/>
              <a:buChar char="○"/>
            </a:pPr>
            <a:r>
              <a:rPr lang="en-GB"/>
              <a:t>check grammar, spelling, references and formatting</a:t>
            </a:r>
            <a:endParaRPr/>
          </a:p>
        </p:txBody>
      </p:sp>
      <p:sp>
        <p:nvSpPr>
          <p:cNvPr id="400" name="Google Shape;400;p30"/>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401" name="Google Shape;401;p30"/>
          <p:cNvSpPr txBox="1"/>
          <p:nvPr/>
        </p:nvSpPr>
        <p:spPr>
          <a:xfrm>
            <a:off x="6409288" y="1407150"/>
            <a:ext cx="24813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rgbClr val="000000"/>
                </a:solidFill>
                <a:latin typeface="Corbel"/>
                <a:ea typeface="Corbel"/>
                <a:cs typeface="Corbel"/>
                <a:sym typeface="Corbel"/>
              </a:rPr>
              <a:t>Tip: Plan your essay writing - 2-3 hours a day over several days for best result</a:t>
            </a:r>
            <a:endParaRPr b="1" i="0" sz="1500" u="none" cap="none" strike="noStrike">
              <a:solidFill>
                <a:srgbClr val="000000"/>
              </a:solidFill>
              <a:latin typeface="Corbel"/>
              <a:ea typeface="Corbel"/>
              <a:cs typeface="Corbel"/>
              <a:sym typeface="Corbel"/>
            </a:endParaRPr>
          </a:p>
        </p:txBody>
      </p:sp>
      <p:pic>
        <p:nvPicPr>
          <p:cNvPr id="402" name="Google Shape;402;p30"/>
          <p:cNvPicPr preferRelativeResize="0"/>
          <p:nvPr/>
        </p:nvPicPr>
        <p:blipFill rotWithShape="1">
          <a:blip r:embed="rId3">
            <a:alphaModFix/>
          </a:blip>
          <a:srcRect b="0" l="0" r="0" t="0"/>
          <a:stretch/>
        </p:blipFill>
        <p:spPr>
          <a:xfrm>
            <a:off x="6294175" y="2451050"/>
            <a:ext cx="2596427" cy="2277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t>Aristotle - A blueprint for (legal) reasoning</a:t>
            </a:r>
            <a:endParaRPr/>
          </a:p>
        </p:txBody>
      </p:sp>
      <p:sp>
        <p:nvSpPr>
          <p:cNvPr id="112" name="Google Shape;112;p5"/>
          <p:cNvSpPr txBox="1"/>
          <p:nvPr>
            <p:ph idx="1" type="body"/>
          </p:nvPr>
        </p:nvSpPr>
        <p:spPr>
          <a:xfrm>
            <a:off x="2919000" y="1129925"/>
            <a:ext cx="3306000" cy="3272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a:t>Aristotle (384-322 BCE), </a:t>
            </a:r>
            <a:r>
              <a:rPr i="1" lang="en-GB"/>
              <a:t>Organon</a:t>
            </a:r>
            <a:endParaRPr i="1"/>
          </a:p>
          <a:p>
            <a:pPr indent="0" lvl="0" marL="0" rtl="0" algn="l">
              <a:lnSpc>
                <a:spcPct val="115000"/>
              </a:lnSpc>
              <a:spcBef>
                <a:spcPts val="0"/>
              </a:spcBef>
              <a:spcAft>
                <a:spcPts val="0"/>
              </a:spcAft>
              <a:buSzPts val="1800"/>
              <a:buNone/>
            </a:pPr>
            <a:r>
              <a:t/>
            </a:r>
            <a:endParaRPr i="1"/>
          </a:p>
          <a:p>
            <a:pPr indent="0" lvl="0" marL="0" rtl="0" algn="l">
              <a:lnSpc>
                <a:spcPct val="115000"/>
              </a:lnSpc>
              <a:spcBef>
                <a:spcPts val="0"/>
              </a:spcBef>
              <a:spcAft>
                <a:spcPts val="0"/>
              </a:spcAft>
              <a:buSzPts val="1800"/>
              <a:buNone/>
            </a:pPr>
            <a:r>
              <a:rPr lang="en-GB"/>
              <a:t>⇒ a </a:t>
            </a:r>
            <a:r>
              <a:rPr lang="en-GB"/>
              <a:t>“tool” of practical and scientific reasoning in six books</a:t>
            </a:r>
            <a:endParaRPr/>
          </a:p>
          <a:p>
            <a:pPr indent="-342900" lvl="0" marL="457200" rtl="0" algn="l">
              <a:lnSpc>
                <a:spcPct val="115000"/>
              </a:lnSpc>
              <a:spcBef>
                <a:spcPts val="0"/>
              </a:spcBef>
              <a:spcAft>
                <a:spcPts val="0"/>
              </a:spcAft>
              <a:buSzPts val="1800"/>
              <a:buChar char="●"/>
            </a:pPr>
            <a:r>
              <a:rPr lang="en-GB"/>
              <a:t>Categories</a:t>
            </a:r>
            <a:endParaRPr/>
          </a:p>
          <a:p>
            <a:pPr indent="-342900" lvl="0" marL="457200" rtl="0" algn="l">
              <a:lnSpc>
                <a:spcPct val="115000"/>
              </a:lnSpc>
              <a:spcBef>
                <a:spcPts val="0"/>
              </a:spcBef>
              <a:spcAft>
                <a:spcPts val="0"/>
              </a:spcAft>
              <a:buSzPts val="1800"/>
              <a:buChar char="●"/>
            </a:pPr>
            <a:r>
              <a:rPr lang="en-GB"/>
              <a:t>On interpretation</a:t>
            </a:r>
            <a:endParaRPr/>
          </a:p>
          <a:p>
            <a:pPr indent="-342900" lvl="0" marL="457200" rtl="0" algn="l">
              <a:lnSpc>
                <a:spcPct val="115000"/>
              </a:lnSpc>
              <a:spcBef>
                <a:spcPts val="0"/>
              </a:spcBef>
              <a:spcAft>
                <a:spcPts val="0"/>
              </a:spcAft>
              <a:buSzPts val="1800"/>
              <a:buChar char="●"/>
            </a:pPr>
            <a:r>
              <a:rPr lang="en-GB"/>
              <a:t>Prior analytics</a:t>
            </a:r>
            <a:endParaRPr/>
          </a:p>
          <a:p>
            <a:pPr indent="-342900" lvl="0" marL="457200" rtl="0" algn="l">
              <a:lnSpc>
                <a:spcPct val="115000"/>
              </a:lnSpc>
              <a:spcBef>
                <a:spcPts val="0"/>
              </a:spcBef>
              <a:spcAft>
                <a:spcPts val="0"/>
              </a:spcAft>
              <a:buSzPts val="1800"/>
              <a:buChar char="●"/>
            </a:pPr>
            <a:r>
              <a:rPr lang="en-GB"/>
              <a:t>Posterior analytics</a:t>
            </a:r>
            <a:endParaRPr/>
          </a:p>
          <a:p>
            <a:pPr indent="-342900" lvl="0" marL="457200" rtl="0" algn="l">
              <a:lnSpc>
                <a:spcPct val="115000"/>
              </a:lnSpc>
              <a:spcBef>
                <a:spcPts val="0"/>
              </a:spcBef>
              <a:spcAft>
                <a:spcPts val="0"/>
              </a:spcAft>
              <a:buSzPts val="1800"/>
              <a:buChar char="●"/>
            </a:pPr>
            <a:r>
              <a:rPr lang="en-GB"/>
              <a:t>Topics</a:t>
            </a:r>
            <a:endParaRPr/>
          </a:p>
          <a:p>
            <a:pPr indent="-342900" lvl="0" marL="457200" rtl="0" algn="l">
              <a:lnSpc>
                <a:spcPct val="115000"/>
              </a:lnSpc>
              <a:spcBef>
                <a:spcPts val="0"/>
              </a:spcBef>
              <a:spcAft>
                <a:spcPts val="0"/>
              </a:spcAft>
              <a:buSzPts val="1800"/>
              <a:buChar char="●"/>
            </a:pPr>
            <a:r>
              <a:rPr lang="en-GB"/>
              <a:t>On sophistical refutations</a:t>
            </a:r>
            <a:endParaRPr/>
          </a:p>
        </p:txBody>
      </p:sp>
      <p:sp>
        <p:nvSpPr>
          <p:cNvPr id="113" name="Google Shape;113;p5"/>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114" name="Google Shape;114;p5"/>
          <p:cNvSpPr txBox="1"/>
          <p:nvPr/>
        </p:nvSpPr>
        <p:spPr>
          <a:xfrm>
            <a:off x="4954625" y="4488400"/>
            <a:ext cx="3984900" cy="554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rbel"/>
                <a:ea typeface="Corbel"/>
                <a:cs typeface="Corbel"/>
                <a:sym typeface="Corbel"/>
              </a:rPr>
              <a:t>Roman copy (in marble) of a Greek bronze bust of Aristotle by Lysippos (c. 330 BC), with modern alabaster mantle</a:t>
            </a:r>
            <a:endParaRPr b="0" i="0" sz="1200" u="none" cap="none" strike="noStrike">
              <a:solidFill>
                <a:srgbClr val="000000"/>
              </a:solidFill>
              <a:latin typeface="Corbel"/>
              <a:ea typeface="Corbel"/>
              <a:cs typeface="Corbel"/>
              <a:sym typeface="Corbel"/>
            </a:endParaRPr>
          </a:p>
        </p:txBody>
      </p:sp>
      <p:pic>
        <p:nvPicPr>
          <p:cNvPr id="115" name="Google Shape;115;p5"/>
          <p:cNvPicPr preferRelativeResize="0"/>
          <p:nvPr/>
        </p:nvPicPr>
        <p:blipFill rotWithShape="1">
          <a:blip r:embed="rId3">
            <a:alphaModFix/>
          </a:blip>
          <a:srcRect b="0" l="0" r="0" t="0"/>
          <a:stretch/>
        </p:blipFill>
        <p:spPr>
          <a:xfrm>
            <a:off x="6544475" y="1296460"/>
            <a:ext cx="2395023" cy="3206065"/>
          </a:xfrm>
          <a:prstGeom prst="rect">
            <a:avLst/>
          </a:prstGeom>
          <a:noFill/>
          <a:ln>
            <a:noFill/>
          </a:ln>
        </p:spPr>
      </p:pic>
      <p:pic>
        <p:nvPicPr>
          <p:cNvPr id="116" name="Google Shape;116;p5"/>
          <p:cNvPicPr preferRelativeResize="0"/>
          <p:nvPr/>
        </p:nvPicPr>
        <p:blipFill rotWithShape="1">
          <a:blip r:embed="rId4">
            <a:alphaModFix/>
          </a:blip>
          <a:srcRect b="3824" l="28630" r="3007" t="3099"/>
          <a:stretch/>
        </p:blipFill>
        <p:spPr>
          <a:xfrm>
            <a:off x="348725" y="1329613"/>
            <a:ext cx="2250799" cy="2873032"/>
          </a:xfrm>
          <a:prstGeom prst="rect">
            <a:avLst/>
          </a:prstGeom>
          <a:noFill/>
          <a:ln>
            <a:noFill/>
          </a:ln>
        </p:spPr>
      </p:pic>
      <p:sp>
        <p:nvSpPr>
          <p:cNvPr id="117" name="Google Shape;117;p5"/>
          <p:cNvSpPr txBox="1"/>
          <p:nvPr/>
        </p:nvSpPr>
        <p:spPr>
          <a:xfrm>
            <a:off x="348725" y="4336450"/>
            <a:ext cx="2499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orbel"/>
                <a:ea typeface="Corbel"/>
                <a:cs typeface="Corbel"/>
                <a:sym typeface="Corbel"/>
              </a:rPr>
              <a:t>The title page of Aristotle’s Organon</a:t>
            </a:r>
            <a:endParaRPr b="0" i="0" sz="1200" u="none" cap="none" strike="noStrike">
              <a:solidFill>
                <a:srgbClr val="000000"/>
              </a:solidFill>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30277e63042_0_127"/>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Essays - Why should you care?</a:t>
            </a:r>
            <a:endParaRPr/>
          </a:p>
        </p:txBody>
      </p:sp>
      <p:sp>
        <p:nvSpPr>
          <p:cNvPr id="408" name="Google Shape;408;g30277e63042_0_127"/>
          <p:cNvSpPr txBox="1"/>
          <p:nvPr>
            <p:ph idx="1" type="body"/>
          </p:nvPr>
        </p:nvSpPr>
        <p:spPr>
          <a:xfrm>
            <a:off x="3122225" y="1149300"/>
            <a:ext cx="5895300" cy="32724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en-GB"/>
              <a:t>Getting the mark that you need</a:t>
            </a:r>
            <a:endParaRPr/>
          </a:p>
          <a:p>
            <a:pPr indent="-342900" lvl="1" marL="914400" rtl="0" algn="l">
              <a:lnSpc>
                <a:spcPct val="115000"/>
              </a:lnSpc>
              <a:spcBef>
                <a:spcPts val="0"/>
              </a:spcBef>
              <a:spcAft>
                <a:spcPts val="0"/>
              </a:spcAft>
              <a:buSzPts val="1800"/>
              <a:buChar char="○"/>
            </a:pPr>
            <a:r>
              <a:rPr lang="en-GB" sz="1400"/>
              <a:t>a key assessment type at university</a:t>
            </a:r>
            <a:endParaRPr sz="1400"/>
          </a:p>
          <a:p>
            <a:pPr indent="-342900" lvl="0" marL="457200" rtl="0" algn="l">
              <a:lnSpc>
                <a:spcPct val="115000"/>
              </a:lnSpc>
              <a:spcBef>
                <a:spcPts val="0"/>
              </a:spcBef>
              <a:spcAft>
                <a:spcPts val="0"/>
              </a:spcAft>
              <a:buSzPts val="1800"/>
              <a:buChar char="●"/>
            </a:pPr>
            <a:r>
              <a:rPr lang="en-GB"/>
              <a:t>Critical thinking and problem solving</a:t>
            </a:r>
            <a:endParaRPr/>
          </a:p>
          <a:p>
            <a:pPr indent="-342900" lvl="1" marL="914400" rtl="0" algn="l">
              <a:lnSpc>
                <a:spcPct val="115000"/>
              </a:lnSpc>
              <a:spcBef>
                <a:spcPts val="0"/>
              </a:spcBef>
              <a:spcAft>
                <a:spcPts val="0"/>
              </a:spcAft>
              <a:buSzPts val="1800"/>
              <a:buChar char="○"/>
            </a:pPr>
            <a:r>
              <a:rPr lang="en-GB"/>
              <a:t>the most sought after transferable skill (no wonder why American philosophy graduates are in high demand)</a:t>
            </a:r>
            <a:endParaRPr/>
          </a:p>
          <a:p>
            <a:pPr indent="-342900" lvl="0" marL="457200" rtl="0" algn="l">
              <a:lnSpc>
                <a:spcPct val="115000"/>
              </a:lnSpc>
              <a:spcBef>
                <a:spcPts val="0"/>
              </a:spcBef>
              <a:spcAft>
                <a:spcPts val="0"/>
              </a:spcAft>
              <a:buSzPts val="1800"/>
              <a:buChar char="●"/>
            </a:pPr>
            <a:r>
              <a:rPr lang="en-GB"/>
              <a:t>Putting your opinion across</a:t>
            </a:r>
            <a:endParaRPr/>
          </a:p>
          <a:p>
            <a:pPr indent="-342900" lvl="1" marL="914400" rtl="0" algn="l">
              <a:lnSpc>
                <a:spcPct val="115000"/>
              </a:lnSpc>
              <a:spcBef>
                <a:spcPts val="0"/>
              </a:spcBef>
              <a:spcAft>
                <a:spcPts val="0"/>
              </a:spcAft>
              <a:buSzPts val="1800"/>
              <a:buChar char="○"/>
            </a:pPr>
            <a:r>
              <a:rPr lang="en-GB"/>
              <a:t>opinion is not the antonym of fact - opinion is based on facts and evidence with the intention to influence others</a:t>
            </a:r>
            <a:endParaRPr/>
          </a:p>
          <a:p>
            <a:pPr indent="-342900" lvl="1" marL="914400" rtl="0" algn="l">
              <a:lnSpc>
                <a:spcPct val="115000"/>
              </a:lnSpc>
              <a:spcBef>
                <a:spcPts val="0"/>
              </a:spcBef>
              <a:spcAft>
                <a:spcPts val="0"/>
              </a:spcAft>
              <a:buSzPts val="1800"/>
              <a:buChar char="○"/>
            </a:pPr>
            <a:r>
              <a:rPr lang="en-GB"/>
              <a:t>flushing out a disagreement is good, but the opposing sides are not necessarily equal</a:t>
            </a:r>
            <a:endParaRPr/>
          </a:p>
          <a:p>
            <a:pPr indent="-342900" lvl="0" marL="457200" rtl="0" algn="l">
              <a:lnSpc>
                <a:spcPct val="115000"/>
              </a:lnSpc>
              <a:spcBef>
                <a:spcPts val="0"/>
              </a:spcBef>
              <a:spcAft>
                <a:spcPts val="0"/>
              </a:spcAft>
              <a:buSzPts val="1800"/>
              <a:buChar char="●"/>
            </a:pPr>
            <a:r>
              <a:rPr lang="en-GB"/>
              <a:t>Build a solid argument / Spot the flaws of your opponent’s</a:t>
            </a:r>
            <a:endParaRPr/>
          </a:p>
          <a:p>
            <a:pPr indent="-342900" lvl="1" marL="914400" rtl="0" algn="l">
              <a:lnSpc>
                <a:spcPct val="115000"/>
              </a:lnSpc>
              <a:spcBef>
                <a:spcPts val="0"/>
              </a:spcBef>
              <a:spcAft>
                <a:spcPts val="0"/>
              </a:spcAft>
              <a:buSzPts val="1800"/>
              <a:buChar char="○"/>
            </a:pPr>
            <a:r>
              <a:rPr lang="en-GB"/>
              <a:t>crucial for advocacy</a:t>
            </a:r>
            <a:endParaRPr/>
          </a:p>
          <a:p>
            <a:pPr indent="-342900" lvl="1" marL="914400" rtl="0" algn="l">
              <a:lnSpc>
                <a:spcPct val="115000"/>
              </a:lnSpc>
              <a:spcBef>
                <a:spcPts val="0"/>
              </a:spcBef>
              <a:spcAft>
                <a:spcPts val="0"/>
              </a:spcAft>
              <a:buSzPts val="1800"/>
              <a:buChar char="○"/>
            </a:pPr>
            <a:r>
              <a:rPr lang="en-GB"/>
              <a:t>channeling a debate within the tracks of reason</a:t>
            </a:r>
            <a:endParaRPr/>
          </a:p>
        </p:txBody>
      </p:sp>
      <p:sp>
        <p:nvSpPr>
          <p:cNvPr id="409" name="Google Shape;409;g30277e63042_0_127"/>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410" name="Google Shape;410;g30277e63042_0_127"/>
          <p:cNvSpPr txBox="1"/>
          <p:nvPr/>
        </p:nvSpPr>
        <p:spPr>
          <a:xfrm>
            <a:off x="361525" y="2678575"/>
            <a:ext cx="24813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orbel"/>
                <a:ea typeface="Corbel"/>
                <a:cs typeface="Corbel"/>
                <a:sym typeface="Corbel"/>
              </a:rPr>
              <a:t>“When two opposite points of view are expressed with equal intensity, the truth does not necessarily lie exactly halfway between them. It is possible for one side to be simply wrong.”</a:t>
            </a:r>
            <a:endParaRPr b="0" i="0" sz="14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orbel"/>
                <a:ea typeface="Corbel"/>
                <a:cs typeface="Corbel"/>
                <a:sym typeface="Corbel"/>
              </a:rPr>
              <a:t>Richard Dawkins, </a:t>
            </a:r>
            <a:r>
              <a:rPr b="0" i="1" lang="en-GB" sz="1400" u="none" cap="none" strike="noStrike">
                <a:solidFill>
                  <a:srgbClr val="000000"/>
                </a:solidFill>
                <a:latin typeface="Corbel"/>
                <a:ea typeface="Corbel"/>
                <a:cs typeface="Corbel"/>
                <a:sym typeface="Corbel"/>
              </a:rPr>
              <a:t>The God Delusion </a:t>
            </a:r>
            <a:r>
              <a:rPr b="0" i="0" lang="en-GB" sz="1400" u="none" cap="none" strike="noStrike">
                <a:solidFill>
                  <a:srgbClr val="000000"/>
                </a:solidFill>
                <a:latin typeface="Corbel"/>
                <a:ea typeface="Corbel"/>
                <a:cs typeface="Corbel"/>
                <a:sym typeface="Corbel"/>
              </a:rPr>
              <a:t>(Random House 2009)</a:t>
            </a:r>
            <a:endParaRPr b="0" i="0" sz="1400" u="none" cap="none" strike="noStrike">
              <a:solidFill>
                <a:srgbClr val="000000"/>
              </a:solidFill>
              <a:latin typeface="Corbel"/>
              <a:ea typeface="Corbel"/>
              <a:cs typeface="Corbel"/>
              <a:sym typeface="Corbel"/>
            </a:endParaRPr>
          </a:p>
        </p:txBody>
      </p:sp>
      <p:pic>
        <p:nvPicPr>
          <p:cNvPr id="411" name="Google Shape;411;g30277e63042_0_127"/>
          <p:cNvPicPr preferRelativeResize="0"/>
          <p:nvPr/>
        </p:nvPicPr>
        <p:blipFill rotWithShape="1">
          <a:blip r:embed="rId3">
            <a:alphaModFix/>
          </a:blip>
          <a:srcRect b="12196" l="30517" r="22778" t="12189"/>
          <a:stretch/>
        </p:blipFill>
        <p:spPr>
          <a:xfrm>
            <a:off x="772325" y="1167350"/>
            <a:ext cx="1556972" cy="1510028"/>
          </a:xfrm>
          <a:custGeom>
            <a:rect b="b" l="l" r="r" t="t"/>
            <a:pathLst>
              <a:path extrusionOk="0" h="3129592" w="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0277e63042_0_135"/>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Essays - How should you care?</a:t>
            </a:r>
            <a:endParaRPr/>
          </a:p>
        </p:txBody>
      </p:sp>
      <p:sp>
        <p:nvSpPr>
          <p:cNvPr id="417" name="Google Shape;417;g30277e63042_0_135"/>
          <p:cNvSpPr txBox="1"/>
          <p:nvPr>
            <p:ph idx="1" type="body"/>
          </p:nvPr>
        </p:nvSpPr>
        <p:spPr>
          <a:xfrm>
            <a:off x="3084300" y="1149450"/>
            <a:ext cx="6059700" cy="3897300"/>
          </a:xfrm>
          <a:prstGeom prst="rect">
            <a:avLst/>
          </a:prstGeom>
          <a:noFill/>
          <a:ln>
            <a:noFill/>
          </a:ln>
        </p:spPr>
        <p:txBody>
          <a:bodyPr anchorCtr="0" anchor="t" bIns="0" lIns="0" spcFirstLastPara="1" rIns="0" wrap="square" tIns="0">
            <a:noAutofit/>
          </a:bodyPr>
          <a:lstStyle/>
          <a:p>
            <a:pPr indent="-342900" lvl="0" marL="457200" rtl="0" algn="l">
              <a:lnSpc>
                <a:spcPct val="115000"/>
              </a:lnSpc>
              <a:spcBef>
                <a:spcPts val="0"/>
              </a:spcBef>
              <a:spcAft>
                <a:spcPts val="0"/>
              </a:spcAft>
              <a:buSzPts val="1800"/>
              <a:buChar char="●"/>
            </a:pPr>
            <a:r>
              <a:rPr lang="en-GB"/>
              <a:t>Allow yourself time</a:t>
            </a:r>
            <a:endParaRPr/>
          </a:p>
          <a:p>
            <a:pPr indent="-342900" lvl="1" marL="914400" rtl="0" algn="l">
              <a:lnSpc>
                <a:spcPct val="115000"/>
              </a:lnSpc>
              <a:spcBef>
                <a:spcPts val="0"/>
              </a:spcBef>
              <a:spcAft>
                <a:spcPts val="0"/>
              </a:spcAft>
              <a:buSzPts val="1800"/>
              <a:buChar char="○"/>
            </a:pPr>
            <a:r>
              <a:rPr lang="en-GB"/>
              <a:t>don’t skip the thinking in the beginning - that’s the most fun part</a:t>
            </a:r>
            <a:endParaRPr/>
          </a:p>
          <a:p>
            <a:pPr indent="-342900" lvl="1" marL="914400" rtl="0" algn="l">
              <a:lnSpc>
                <a:spcPct val="115000"/>
              </a:lnSpc>
              <a:spcBef>
                <a:spcPts val="0"/>
              </a:spcBef>
              <a:spcAft>
                <a:spcPts val="0"/>
              </a:spcAft>
              <a:buSzPts val="1800"/>
              <a:buChar char="○"/>
            </a:pPr>
            <a:r>
              <a:rPr lang="en-GB"/>
              <a:t>do research and read around the subject over a long period of time</a:t>
            </a:r>
            <a:endParaRPr/>
          </a:p>
          <a:p>
            <a:pPr indent="-342900" lvl="1" marL="914400" rtl="0" algn="l">
              <a:lnSpc>
                <a:spcPct val="115000"/>
              </a:lnSpc>
              <a:spcBef>
                <a:spcPts val="0"/>
              </a:spcBef>
              <a:spcAft>
                <a:spcPts val="0"/>
              </a:spcAft>
              <a:buSzPts val="1800"/>
              <a:buChar char="○"/>
            </a:pPr>
            <a:r>
              <a:rPr lang="en-GB"/>
              <a:t>proceed in stages, 2-3 hours a day, allow time to digest and refresh</a:t>
            </a:r>
            <a:endParaRPr/>
          </a:p>
          <a:p>
            <a:pPr indent="-342900" lvl="0" marL="457200" rtl="0" algn="l">
              <a:lnSpc>
                <a:spcPct val="115000"/>
              </a:lnSpc>
              <a:spcBef>
                <a:spcPts val="0"/>
              </a:spcBef>
              <a:spcAft>
                <a:spcPts val="0"/>
              </a:spcAft>
              <a:buSzPts val="1800"/>
              <a:buChar char="●"/>
            </a:pPr>
            <a:r>
              <a:rPr lang="en-GB"/>
              <a:t>Face up to issues in your work</a:t>
            </a:r>
            <a:endParaRPr/>
          </a:p>
          <a:p>
            <a:pPr indent="-342900" lvl="1" marL="914400" rtl="0" algn="l">
              <a:lnSpc>
                <a:spcPct val="115000"/>
              </a:lnSpc>
              <a:spcBef>
                <a:spcPts val="0"/>
              </a:spcBef>
              <a:spcAft>
                <a:spcPts val="0"/>
              </a:spcAft>
              <a:buSzPts val="1800"/>
              <a:buChar char="○"/>
            </a:pPr>
            <a:r>
              <a:rPr lang="en-GB"/>
              <a:t>talk to your tutors, peers, friends and family</a:t>
            </a:r>
            <a:endParaRPr/>
          </a:p>
          <a:p>
            <a:pPr indent="-342900" lvl="1" marL="914400" rtl="0" algn="l">
              <a:lnSpc>
                <a:spcPct val="115000"/>
              </a:lnSpc>
              <a:spcBef>
                <a:spcPts val="0"/>
              </a:spcBef>
              <a:spcAft>
                <a:spcPts val="0"/>
              </a:spcAft>
              <a:buSzPts val="1800"/>
              <a:buChar char="○"/>
            </a:pPr>
            <a:r>
              <a:rPr lang="en-GB"/>
              <a:t>be open to criticism - if someone criticises your work, that’s about your work, not your person</a:t>
            </a:r>
            <a:endParaRPr/>
          </a:p>
          <a:p>
            <a:pPr indent="-342900" lvl="0" marL="457200" rtl="0" algn="l">
              <a:lnSpc>
                <a:spcPct val="115000"/>
              </a:lnSpc>
              <a:spcBef>
                <a:spcPts val="0"/>
              </a:spcBef>
              <a:spcAft>
                <a:spcPts val="0"/>
              </a:spcAft>
              <a:buSzPts val="1800"/>
              <a:buChar char="●"/>
            </a:pPr>
            <a:r>
              <a:rPr lang="en-GB"/>
              <a:t>Practise and take the opportunity to improve</a:t>
            </a:r>
            <a:endParaRPr/>
          </a:p>
          <a:p>
            <a:pPr indent="-342900" lvl="1" marL="914400" rtl="0" algn="l">
              <a:lnSpc>
                <a:spcPct val="115000"/>
              </a:lnSpc>
              <a:spcBef>
                <a:spcPts val="0"/>
              </a:spcBef>
              <a:spcAft>
                <a:spcPts val="0"/>
              </a:spcAft>
              <a:buSzPts val="1800"/>
              <a:buChar char="○"/>
            </a:pPr>
            <a:r>
              <a:rPr lang="en-GB"/>
              <a:t>we are not born with the skills of reasoning, we learn it</a:t>
            </a:r>
            <a:endParaRPr/>
          </a:p>
          <a:p>
            <a:pPr indent="-342900" lvl="1" marL="914400" rtl="0" algn="l">
              <a:lnSpc>
                <a:spcPct val="115000"/>
              </a:lnSpc>
              <a:spcBef>
                <a:spcPts val="0"/>
              </a:spcBef>
              <a:spcAft>
                <a:spcPts val="0"/>
              </a:spcAft>
              <a:buSzPts val="1800"/>
              <a:buChar char="○"/>
            </a:pPr>
            <a:r>
              <a:rPr lang="en-GB"/>
              <a:t>read good texts, fiction, non-fiction, academic pieces, judgments etc.</a:t>
            </a:r>
            <a:endParaRPr/>
          </a:p>
        </p:txBody>
      </p:sp>
      <p:sp>
        <p:nvSpPr>
          <p:cNvPr id="418" name="Google Shape;418;g30277e63042_0_135"/>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419" name="Google Shape;419;g30277e63042_0_135"/>
          <p:cNvPicPr preferRelativeResize="0"/>
          <p:nvPr/>
        </p:nvPicPr>
        <p:blipFill rotWithShape="1">
          <a:blip r:embed="rId3">
            <a:alphaModFix/>
          </a:blip>
          <a:srcRect b="0" l="0" r="0" t="0"/>
          <a:stretch/>
        </p:blipFill>
        <p:spPr>
          <a:xfrm>
            <a:off x="230075" y="1670177"/>
            <a:ext cx="2237676" cy="2521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6"/>
          <p:cNvSpPr txBox="1"/>
          <p:nvPr>
            <p:ph type="title"/>
          </p:nvPr>
        </p:nvSpPr>
        <p:spPr>
          <a:xfrm>
            <a:off x="144825" y="3547625"/>
            <a:ext cx="6405900" cy="687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3600"/>
              <a:buNone/>
            </a:pPr>
            <a:r>
              <a:rPr lang="en-GB" sz="2500"/>
              <a:t>4</a:t>
            </a:r>
            <a:r>
              <a:rPr lang="en-GB" sz="2500"/>
              <a:t>. Vevox activity: Approaching an essay question</a:t>
            </a:r>
            <a:endParaRPr sz="2500"/>
          </a:p>
        </p:txBody>
      </p:sp>
      <p:sp>
        <p:nvSpPr>
          <p:cNvPr id="425" name="Google Shape;425;p36"/>
          <p:cNvSpPr txBox="1"/>
          <p:nvPr>
            <p:ph idx="12" type="sldNum"/>
          </p:nvPr>
        </p:nvSpPr>
        <p:spPr>
          <a:xfrm>
            <a:off x="8556784" y="4749851"/>
            <a:ext cx="548700" cy="393600"/>
          </a:xfrm>
          <a:prstGeom prst="rect">
            <a:avLst/>
          </a:prstGeom>
          <a:solidFill>
            <a:schemeClr val="accent1"/>
          </a:solid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7"/>
          <p:cNvSpPr txBox="1"/>
          <p:nvPr>
            <p:ph type="title"/>
          </p:nvPr>
        </p:nvSpPr>
        <p:spPr>
          <a:xfrm>
            <a:off x="457200" y="286035"/>
            <a:ext cx="6546000" cy="691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990"/>
              <a:buNone/>
            </a:pPr>
            <a:r>
              <a:rPr lang="en-GB" sz="2220"/>
              <a:t>Step #1: Answering the question</a:t>
            </a:r>
            <a:endParaRPr sz="2220"/>
          </a:p>
        </p:txBody>
      </p:sp>
      <p:sp>
        <p:nvSpPr>
          <p:cNvPr id="431" name="Google Shape;431;p37"/>
          <p:cNvSpPr txBox="1"/>
          <p:nvPr>
            <p:ph idx="1" type="body"/>
          </p:nvPr>
        </p:nvSpPr>
        <p:spPr>
          <a:xfrm>
            <a:off x="434400" y="2401788"/>
            <a:ext cx="6447000" cy="1058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SzPts val="1800"/>
              <a:buNone/>
            </a:pPr>
            <a:r>
              <a:rPr lang="en-GB"/>
              <a:t>Is the jury out of control</a:t>
            </a:r>
            <a:r>
              <a:rPr lang="en-GB"/>
              <a:t>? Answer the question with reference to </a:t>
            </a:r>
            <a:r>
              <a:rPr i="1" lang="en-GB"/>
              <a:t>R v Young</a:t>
            </a:r>
            <a:r>
              <a:rPr lang="en-GB"/>
              <a:t> [1995] 2 WLR 430 and reflect on the way the court used statute, case law and principles of common law to decide this case.</a:t>
            </a:r>
            <a:endParaRPr/>
          </a:p>
        </p:txBody>
      </p:sp>
      <p:sp>
        <p:nvSpPr>
          <p:cNvPr id="432" name="Google Shape;432;p37"/>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pic>
        <p:nvPicPr>
          <p:cNvPr id="433" name="Google Shape;433;p37"/>
          <p:cNvPicPr preferRelativeResize="0"/>
          <p:nvPr/>
        </p:nvPicPr>
        <p:blipFill>
          <a:blip r:embed="rId3">
            <a:alphaModFix/>
          </a:blip>
          <a:stretch>
            <a:fillRect/>
          </a:stretch>
        </p:blipFill>
        <p:spPr>
          <a:xfrm>
            <a:off x="7003199" y="1222177"/>
            <a:ext cx="2140800" cy="1395173"/>
          </a:xfrm>
          <a:prstGeom prst="rect">
            <a:avLst/>
          </a:prstGeom>
          <a:noFill/>
          <a:ln>
            <a:noFill/>
          </a:ln>
        </p:spPr>
      </p:pic>
      <p:pic>
        <p:nvPicPr>
          <p:cNvPr id="434" name="Google Shape;434;p37"/>
          <p:cNvPicPr preferRelativeResize="0"/>
          <p:nvPr/>
        </p:nvPicPr>
        <p:blipFill>
          <a:blip r:embed="rId4">
            <a:alphaModFix/>
          </a:blip>
          <a:stretch>
            <a:fillRect/>
          </a:stretch>
        </p:blipFill>
        <p:spPr>
          <a:xfrm>
            <a:off x="7082349" y="3062519"/>
            <a:ext cx="1982514" cy="1984231"/>
          </a:xfrm>
          <a:prstGeom prst="rect">
            <a:avLst/>
          </a:prstGeom>
          <a:noFill/>
          <a:ln>
            <a:noFill/>
          </a:ln>
        </p:spPr>
      </p:pic>
      <p:sp>
        <p:nvSpPr>
          <p:cNvPr id="435" name="Google Shape;435;p37"/>
          <p:cNvSpPr txBox="1"/>
          <p:nvPr/>
        </p:nvSpPr>
        <p:spPr>
          <a:xfrm>
            <a:off x="6922950" y="2571750"/>
            <a:ext cx="2301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200">
                <a:latin typeface="Corbel"/>
                <a:ea typeface="Corbel"/>
                <a:cs typeface="Corbel"/>
                <a:sym typeface="Corbel"/>
              </a:rPr>
              <a:t>105-524-548</a:t>
            </a:r>
            <a:endParaRPr b="1" sz="2200">
              <a:latin typeface="Corbel"/>
              <a:ea typeface="Corbel"/>
              <a:cs typeface="Corbel"/>
              <a:sym typeface="Corbe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8"/>
          <p:cNvSpPr txBox="1"/>
          <p:nvPr>
            <p:ph type="title"/>
          </p:nvPr>
        </p:nvSpPr>
        <p:spPr>
          <a:xfrm>
            <a:off x="457200" y="286035"/>
            <a:ext cx="6546000" cy="691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990"/>
              <a:buNone/>
            </a:pPr>
            <a:r>
              <a:rPr lang="en-GB" sz="2220"/>
              <a:t>Step #2: Answer = The thesis sentence </a:t>
            </a:r>
            <a:endParaRPr sz="2220"/>
          </a:p>
        </p:txBody>
      </p:sp>
      <p:sp>
        <p:nvSpPr>
          <p:cNvPr id="441" name="Google Shape;441;p38"/>
          <p:cNvSpPr txBox="1"/>
          <p:nvPr>
            <p:ph idx="1" type="body"/>
          </p:nvPr>
        </p:nvSpPr>
        <p:spPr>
          <a:xfrm>
            <a:off x="434400" y="1123000"/>
            <a:ext cx="8283300" cy="1172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1200"/>
              </a:spcBef>
              <a:spcAft>
                <a:spcPts val="0"/>
              </a:spcAft>
              <a:buClr>
                <a:schemeClr val="dk1"/>
              </a:buClr>
              <a:buSzPts val="1800"/>
              <a:buFont typeface="Arial"/>
              <a:buNone/>
            </a:pPr>
            <a:r>
              <a:rPr lang="en-GB"/>
              <a:t>Is the jury out of control? Answer the question with reference to </a:t>
            </a:r>
            <a:r>
              <a:rPr i="1" lang="en-GB"/>
              <a:t>R v Young</a:t>
            </a:r>
            <a:r>
              <a:rPr lang="en-GB"/>
              <a:t> [1995] 2 WLR 430 and reflect on the way the court used statute, case law and principles of common law to decide this case.</a:t>
            </a:r>
            <a:endParaRPr/>
          </a:p>
        </p:txBody>
      </p:sp>
      <p:sp>
        <p:nvSpPr>
          <p:cNvPr id="442" name="Google Shape;442;p3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443" name="Google Shape;443;p38"/>
          <p:cNvSpPr txBox="1"/>
          <p:nvPr/>
        </p:nvSpPr>
        <p:spPr>
          <a:xfrm>
            <a:off x="457200" y="2295700"/>
            <a:ext cx="8398200" cy="209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orbel"/>
                <a:ea typeface="Corbel"/>
                <a:cs typeface="Corbel"/>
                <a:sym typeface="Corbel"/>
              </a:rPr>
              <a:t>Shortlist of answers - Voted first is highlighted and carried over to the next step</a:t>
            </a:r>
            <a:endParaRPr b="0" i="0" sz="18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Corbel"/>
              <a:ea typeface="Corbel"/>
              <a:cs typeface="Corbel"/>
              <a:sym typeface="Corbe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9"/>
          <p:cNvSpPr txBox="1"/>
          <p:nvPr>
            <p:ph type="title"/>
          </p:nvPr>
        </p:nvSpPr>
        <p:spPr>
          <a:xfrm>
            <a:off x="457200" y="286035"/>
            <a:ext cx="6546000" cy="691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990"/>
              <a:buNone/>
            </a:pPr>
            <a:r>
              <a:rPr lang="en-GB" sz="2220"/>
              <a:t>Step #3: Constructing an argument</a:t>
            </a:r>
            <a:endParaRPr sz="2220"/>
          </a:p>
        </p:txBody>
      </p:sp>
      <p:sp>
        <p:nvSpPr>
          <p:cNvPr id="449" name="Google Shape;449;p39"/>
          <p:cNvSpPr txBox="1"/>
          <p:nvPr>
            <p:ph idx="1" type="body"/>
          </p:nvPr>
        </p:nvSpPr>
        <p:spPr>
          <a:xfrm>
            <a:off x="430350" y="1282825"/>
            <a:ext cx="8283300" cy="1172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1200"/>
              </a:spcBef>
              <a:spcAft>
                <a:spcPts val="0"/>
              </a:spcAft>
              <a:buSzPts val="1800"/>
              <a:buNone/>
            </a:pPr>
            <a:r>
              <a:rPr lang="en-GB"/>
              <a:t>[voted thesis sentence]</a:t>
            </a:r>
            <a:endParaRPr/>
          </a:p>
          <a:p>
            <a:pPr indent="0" lvl="0" marL="0" rtl="0" algn="ctr">
              <a:lnSpc>
                <a:spcPct val="115000"/>
              </a:lnSpc>
              <a:spcBef>
                <a:spcPts val="1200"/>
              </a:spcBef>
              <a:spcAft>
                <a:spcPts val="0"/>
              </a:spcAft>
              <a:buSzPts val="1800"/>
              <a:buNone/>
            </a:pPr>
            <a:r>
              <a:rPr lang="en-GB"/>
              <a:t>Construct one argument in support of the thesis sentence. Accompany it with at least one piece of “supporting evidence” (see slide 19). For the purposes of this exercise, this piece of “supporting evidence” could be fictional.</a:t>
            </a:r>
            <a:endParaRPr/>
          </a:p>
          <a:p>
            <a:pPr indent="0" lvl="0" marL="0" rtl="0" algn="ctr">
              <a:lnSpc>
                <a:spcPct val="115000"/>
              </a:lnSpc>
              <a:spcBef>
                <a:spcPts val="1200"/>
              </a:spcBef>
              <a:spcAft>
                <a:spcPts val="0"/>
              </a:spcAft>
              <a:buSzPts val="1800"/>
              <a:buNone/>
            </a:pPr>
            <a:r>
              <a:t/>
            </a:r>
            <a:endParaRPr/>
          </a:p>
          <a:p>
            <a:pPr indent="0" lvl="0" marL="0" rtl="0" algn="ctr">
              <a:lnSpc>
                <a:spcPct val="115000"/>
              </a:lnSpc>
              <a:spcBef>
                <a:spcPts val="1200"/>
              </a:spcBef>
              <a:spcAft>
                <a:spcPts val="0"/>
              </a:spcAft>
              <a:buSzPts val="1800"/>
              <a:buNone/>
            </a:pPr>
            <a:r>
              <a:t/>
            </a:r>
            <a:endParaRPr/>
          </a:p>
        </p:txBody>
      </p:sp>
      <p:sp>
        <p:nvSpPr>
          <p:cNvPr id="450" name="Google Shape;450;p39"/>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0"/>
          <p:cNvSpPr txBox="1"/>
          <p:nvPr>
            <p:ph type="title"/>
          </p:nvPr>
        </p:nvSpPr>
        <p:spPr>
          <a:xfrm>
            <a:off x="457200" y="286035"/>
            <a:ext cx="6546000" cy="691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990"/>
              <a:buNone/>
            </a:pPr>
            <a:r>
              <a:rPr lang="en-GB" sz="2220"/>
              <a:t>Step #3: Constructing an argument - Examples</a:t>
            </a:r>
            <a:endParaRPr sz="2220"/>
          </a:p>
        </p:txBody>
      </p:sp>
      <p:sp>
        <p:nvSpPr>
          <p:cNvPr id="456" name="Google Shape;456;p40"/>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457" name="Google Shape;457;p40"/>
          <p:cNvSpPr txBox="1"/>
          <p:nvPr/>
        </p:nvSpPr>
        <p:spPr>
          <a:xfrm>
            <a:off x="372900" y="1162425"/>
            <a:ext cx="8398200" cy="2092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en-GB" sz="1800" u="sng" cap="none" strike="noStrike">
                <a:solidFill>
                  <a:srgbClr val="000000"/>
                </a:solidFill>
                <a:latin typeface="Corbel"/>
                <a:ea typeface="Corbel"/>
                <a:cs typeface="Corbel"/>
                <a:sym typeface="Corbel"/>
              </a:rPr>
              <a:t>Four examples from the Vevo</a:t>
            </a:r>
            <a:r>
              <a:rPr lang="en-GB" sz="1800" u="sng">
                <a:latin typeface="Corbel"/>
                <a:ea typeface="Corbel"/>
                <a:cs typeface="Corbel"/>
                <a:sym typeface="Corbel"/>
              </a:rPr>
              <a:t>x exercise</a:t>
            </a:r>
            <a:r>
              <a:rPr b="0" i="0" lang="en-GB" sz="1800" u="sng" cap="none" strike="noStrike">
                <a:solidFill>
                  <a:srgbClr val="000000"/>
                </a:solidFill>
                <a:latin typeface="Corbel"/>
                <a:ea typeface="Corbel"/>
                <a:cs typeface="Corbel"/>
                <a:sym typeface="Corbel"/>
              </a:rPr>
              <a:t>:</a:t>
            </a:r>
            <a:endParaRPr sz="1800">
              <a:latin typeface="Corbel"/>
              <a:ea typeface="Corbel"/>
              <a:cs typeface="Corbel"/>
              <a:sym typeface="Corbel"/>
            </a:endParaRPr>
          </a:p>
          <a:p>
            <a:pPr indent="0" lvl="0" marL="0" marR="0" rtl="0" algn="l">
              <a:lnSpc>
                <a:spcPct val="150000"/>
              </a:lnSpc>
              <a:spcBef>
                <a:spcPts val="0"/>
              </a:spcBef>
              <a:spcAft>
                <a:spcPts val="0"/>
              </a:spcAft>
              <a:buClr>
                <a:srgbClr val="000000"/>
              </a:buClr>
              <a:buSzPts val="1800"/>
              <a:buFont typeface="Arial"/>
              <a:buNone/>
            </a:pPr>
            <a:r>
              <a:t/>
            </a:r>
            <a:endParaRPr sz="1800">
              <a:latin typeface="Corbel"/>
              <a:ea typeface="Corbel"/>
              <a:cs typeface="Corbel"/>
              <a:sym typeface="Corbe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8"/>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solidFill>
                  <a:schemeClr val="lt1"/>
                </a:solidFill>
              </a:rPr>
              <a:t>What’s next…</a:t>
            </a:r>
            <a:endParaRPr/>
          </a:p>
        </p:txBody>
      </p:sp>
      <p:sp>
        <p:nvSpPr>
          <p:cNvPr id="463" name="Google Shape;463;p48"/>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464" name="Google Shape;464;p48"/>
          <p:cNvSpPr txBox="1"/>
          <p:nvPr/>
        </p:nvSpPr>
        <p:spPr>
          <a:xfrm>
            <a:off x="301350" y="1200101"/>
            <a:ext cx="4040100" cy="480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1200"/>
              </a:spcBef>
              <a:spcAft>
                <a:spcPts val="0"/>
              </a:spcAft>
              <a:buClr>
                <a:srgbClr val="000000"/>
              </a:buClr>
              <a:buSzPts val="2100"/>
              <a:buFont typeface="Arial"/>
              <a:buNone/>
            </a:pPr>
            <a:r>
              <a:rPr b="1" i="0" lang="en-GB" sz="2100" u="none" cap="none" strike="noStrike">
                <a:solidFill>
                  <a:srgbClr val="000000"/>
                </a:solidFill>
                <a:latin typeface="Corbel"/>
                <a:ea typeface="Corbel"/>
                <a:cs typeface="Corbel"/>
                <a:sym typeface="Corbel"/>
              </a:rPr>
              <a:t>S</a:t>
            </a:r>
            <a:r>
              <a:rPr b="1" lang="en-GB" sz="2100">
                <a:latin typeface="Corbel"/>
                <a:ea typeface="Corbel"/>
                <a:cs typeface="Corbel"/>
                <a:sym typeface="Corbel"/>
              </a:rPr>
              <a:t>6</a:t>
            </a:r>
            <a:r>
              <a:rPr b="1" i="0" lang="en-GB" sz="2100" u="none" cap="none" strike="noStrike">
                <a:solidFill>
                  <a:srgbClr val="000000"/>
                </a:solidFill>
                <a:latin typeface="Corbel"/>
                <a:ea typeface="Corbel"/>
                <a:cs typeface="Corbel"/>
                <a:sym typeface="Corbel"/>
              </a:rPr>
              <a:t>: Profiling a case</a:t>
            </a:r>
            <a:endParaRPr b="1" i="0" sz="2100" u="none" cap="none" strike="noStrike">
              <a:solidFill>
                <a:srgbClr val="000000"/>
              </a:solidFill>
              <a:latin typeface="Corbel"/>
              <a:ea typeface="Corbel"/>
              <a:cs typeface="Corbel"/>
              <a:sym typeface="Corbel"/>
            </a:endParaRPr>
          </a:p>
        </p:txBody>
      </p:sp>
      <p:sp>
        <p:nvSpPr>
          <p:cNvPr id="465" name="Google Shape;465;p48"/>
          <p:cNvSpPr txBox="1"/>
          <p:nvPr/>
        </p:nvSpPr>
        <p:spPr>
          <a:xfrm>
            <a:off x="301350" y="1800731"/>
            <a:ext cx="4040100" cy="29634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1200"/>
              </a:spcBef>
              <a:spcAft>
                <a:spcPts val="0"/>
              </a:spcAft>
              <a:buClr>
                <a:srgbClr val="000000"/>
              </a:buClr>
              <a:buSzPts val="1700"/>
              <a:buFont typeface="Arial"/>
              <a:buNone/>
            </a:pPr>
            <a:r>
              <a:rPr b="0" i="0" lang="en-GB" sz="1700" u="none" cap="none" strike="noStrike">
                <a:solidFill>
                  <a:srgbClr val="000000"/>
                </a:solidFill>
                <a:latin typeface="Corbel"/>
                <a:ea typeface="Corbel"/>
                <a:cs typeface="Corbel"/>
                <a:sym typeface="Corbel"/>
              </a:rPr>
              <a:t>Find and read </a:t>
            </a:r>
            <a:r>
              <a:rPr b="0" i="1" lang="en-GB" sz="1700" u="none" cap="none" strike="noStrike">
                <a:solidFill>
                  <a:srgbClr val="000000"/>
                </a:solidFill>
                <a:latin typeface="Corbel"/>
                <a:ea typeface="Corbel"/>
                <a:cs typeface="Corbel"/>
                <a:sym typeface="Corbel"/>
              </a:rPr>
              <a:t>R v Bentham</a:t>
            </a:r>
            <a:r>
              <a:rPr b="0" i="0" lang="en-GB" sz="1700" u="none" cap="none" strike="noStrike">
                <a:solidFill>
                  <a:srgbClr val="000000"/>
                </a:solidFill>
                <a:latin typeface="Corbel"/>
                <a:ea typeface="Corbel"/>
                <a:cs typeface="Corbel"/>
                <a:sym typeface="Corbel"/>
              </a:rPr>
              <a:t> [2005] UKHL 18.</a:t>
            </a:r>
            <a:endParaRPr b="0" i="0" sz="1700" u="none" cap="none" strike="noStrike">
              <a:solidFill>
                <a:srgbClr val="000000"/>
              </a:solidFill>
              <a:latin typeface="Corbel"/>
              <a:ea typeface="Corbel"/>
              <a:cs typeface="Corbel"/>
              <a:sym typeface="Corbel"/>
            </a:endParaRPr>
          </a:p>
        </p:txBody>
      </p:sp>
      <p:sp>
        <p:nvSpPr>
          <p:cNvPr id="466" name="Google Shape;466;p48"/>
          <p:cNvSpPr txBox="1"/>
          <p:nvPr/>
        </p:nvSpPr>
        <p:spPr>
          <a:xfrm>
            <a:off x="4644900" y="1200104"/>
            <a:ext cx="4041900" cy="480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1200"/>
              </a:spcBef>
              <a:spcAft>
                <a:spcPts val="0"/>
              </a:spcAft>
              <a:buClr>
                <a:srgbClr val="000000"/>
              </a:buClr>
              <a:buSzPts val="2100"/>
              <a:buFont typeface="Arial"/>
              <a:buNone/>
            </a:pPr>
            <a:r>
              <a:rPr b="1" i="0" lang="en-GB" sz="2100" u="none" cap="none" strike="noStrike">
                <a:solidFill>
                  <a:srgbClr val="000000"/>
                </a:solidFill>
                <a:latin typeface="Corbel"/>
                <a:ea typeface="Corbel"/>
                <a:cs typeface="Corbel"/>
                <a:sym typeface="Corbel"/>
              </a:rPr>
              <a:t>L</a:t>
            </a:r>
            <a:r>
              <a:rPr b="1" lang="en-GB" sz="2100">
                <a:latin typeface="Corbel"/>
                <a:ea typeface="Corbel"/>
                <a:cs typeface="Corbel"/>
                <a:sym typeface="Corbel"/>
              </a:rPr>
              <a:t>6</a:t>
            </a:r>
            <a:r>
              <a:rPr b="1" i="0" lang="en-GB" sz="2100" u="none" cap="none" strike="noStrike">
                <a:solidFill>
                  <a:srgbClr val="000000"/>
                </a:solidFill>
                <a:latin typeface="Corbel"/>
                <a:ea typeface="Corbel"/>
                <a:cs typeface="Corbel"/>
                <a:sym typeface="Corbel"/>
              </a:rPr>
              <a:t>: </a:t>
            </a:r>
            <a:r>
              <a:rPr b="1" lang="en-GB" sz="2100">
                <a:latin typeface="Corbel"/>
                <a:ea typeface="Corbel"/>
                <a:cs typeface="Corbel"/>
                <a:sym typeface="Corbel"/>
              </a:rPr>
              <a:t>Legal research and referencing</a:t>
            </a:r>
            <a:endParaRPr b="1" i="0" sz="2100" u="none" cap="none" strike="noStrike">
              <a:solidFill>
                <a:srgbClr val="000000"/>
              </a:solidFill>
              <a:latin typeface="Corbel"/>
              <a:ea typeface="Corbel"/>
              <a:cs typeface="Corbel"/>
              <a:sym typeface="Corbel"/>
            </a:endParaRPr>
          </a:p>
        </p:txBody>
      </p:sp>
      <p:sp>
        <p:nvSpPr>
          <p:cNvPr id="467" name="Google Shape;467;p48"/>
          <p:cNvSpPr txBox="1"/>
          <p:nvPr/>
        </p:nvSpPr>
        <p:spPr>
          <a:xfrm>
            <a:off x="4644900" y="1810575"/>
            <a:ext cx="4041900" cy="296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200"/>
              </a:spcBef>
              <a:spcAft>
                <a:spcPts val="0"/>
              </a:spcAft>
              <a:buClr>
                <a:srgbClr val="000000"/>
              </a:buClr>
              <a:buSzPts val="1700"/>
              <a:buFont typeface="Arial"/>
              <a:buNone/>
            </a:pPr>
            <a:r>
              <a:rPr lang="en-GB" sz="1700">
                <a:latin typeface="Corbel"/>
                <a:ea typeface="Corbel"/>
                <a:cs typeface="Corbel"/>
                <a:sym typeface="Corbel"/>
              </a:rPr>
              <a:t>This session will introduce you to the essential research and referencing skills you will need to study law. You will learn how to search for authoritative legal resources through key legal databases Westlaw, Lexis+UK, Oxford Law Trove, and others. You’ll also build your knowledge on avoiding plagiarism and the OSCOLA referencing style, an integral part of writing assignments.</a:t>
            </a:r>
            <a:endParaRPr b="0" i="0" sz="1700" u="none" cap="none" strike="noStrike">
              <a:solidFill>
                <a:srgbClr val="000000"/>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9"/>
          <p:cNvSpPr txBox="1"/>
          <p:nvPr>
            <p:ph type="ctrTitle"/>
          </p:nvPr>
        </p:nvSpPr>
        <p:spPr>
          <a:xfrm>
            <a:off x="725550" y="1444650"/>
            <a:ext cx="7692900" cy="1127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4500"/>
              <a:buNone/>
            </a:pPr>
            <a:r>
              <a:rPr lang="en-GB" sz="3900"/>
              <a:t>Q&amp;A</a:t>
            </a:r>
            <a:endParaRPr sz="3900"/>
          </a:p>
          <a:p>
            <a:pPr indent="0" lvl="0" marL="0" rtl="0" algn="ctr">
              <a:lnSpc>
                <a:spcPct val="100000"/>
              </a:lnSpc>
              <a:spcBef>
                <a:spcPts val="0"/>
              </a:spcBef>
              <a:spcAft>
                <a:spcPts val="0"/>
              </a:spcAft>
              <a:buSzPts val="4500"/>
              <a:buNone/>
            </a:pPr>
            <a:r>
              <a:rPr lang="en-GB" sz="3900"/>
              <a:t>Raise your hands or ask on Vevox</a:t>
            </a:r>
            <a:endParaRPr sz="3900"/>
          </a:p>
        </p:txBody>
      </p:sp>
      <p:sp>
        <p:nvSpPr>
          <p:cNvPr id="473" name="Google Shape;473;p49"/>
          <p:cNvSpPr txBox="1"/>
          <p:nvPr>
            <p:ph idx="1" type="subTitle"/>
          </p:nvPr>
        </p:nvSpPr>
        <p:spPr>
          <a:xfrm>
            <a:off x="470453" y="3541241"/>
            <a:ext cx="5487600" cy="583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200"/>
              </a:spcBef>
              <a:spcAft>
                <a:spcPts val="0"/>
              </a:spcAft>
              <a:buSzPts val="1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e68cbc1746_0_0"/>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lang="en-GB"/>
              <a:t>Aristotle - A blueprint for (legal) reasoning</a:t>
            </a:r>
            <a:endParaRPr/>
          </a:p>
        </p:txBody>
      </p:sp>
      <p:graphicFrame>
        <p:nvGraphicFramePr>
          <p:cNvPr id="123" name="Google Shape;123;g2e68cbc1746_0_0"/>
          <p:cNvGraphicFramePr/>
          <p:nvPr/>
        </p:nvGraphicFramePr>
        <p:xfrm>
          <a:off x="281950" y="1123750"/>
          <a:ext cx="3000000" cy="3000000"/>
        </p:xfrm>
        <a:graphic>
          <a:graphicData uri="http://schemas.openxmlformats.org/drawingml/2006/table">
            <a:tbl>
              <a:tblPr>
                <a:noFill/>
                <a:tableStyleId>{C6F0F218-563D-4E7B-B566-96A9B51EFE79}</a:tableStyleId>
              </a:tblPr>
              <a:tblGrid>
                <a:gridCol w="1924150"/>
                <a:gridCol w="2932650"/>
                <a:gridCol w="3723275"/>
              </a:tblGrid>
              <a:tr h="381000">
                <a:tc>
                  <a:txBody>
                    <a:bodyPr/>
                    <a:lstStyle/>
                    <a:p>
                      <a:pPr indent="0" lvl="0" marL="0" rtl="0" algn="l">
                        <a:lnSpc>
                          <a:spcPct val="115000"/>
                        </a:lnSpc>
                        <a:spcBef>
                          <a:spcPts val="0"/>
                        </a:spcBef>
                        <a:spcAft>
                          <a:spcPts val="0"/>
                        </a:spcAft>
                        <a:buNone/>
                      </a:pPr>
                      <a:r>
                        <a:rPr lang="en-GB">
                          <a:latin typeface="Corbel"/>
                          <a:ea typeface="Corbel"/>
                          <a:cs typeface="Corbel"/>
                          <a:sym typeface="Corbel"/>
                        </a:rPr>
                        <a:t>Book(s) in the </a:t>
                      </a:r>
                      <a:r>
                        <a:rPr i="1" lang="en-GB">
                          <a:latin typeface="Corbel"/>
                          <a:ea typeface="Corbel"/>
                          <a:cs typeface="Corbel"/>
                          <a:sym typeface="Corbel"/>
                        </a:rPr>
                        <a:t>Organon</a:t>
                      </a:r>
                      <a:endParaRPr i="1">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Topic discussed</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Example</a:t>
                      </a:r>
                      <a:endParaRPr>
                        <a:latin typeface="Corbel"/>
                        <a:ea typeface="Corbel"/>
                        <a:cs typeface="Corbel"/>
                        <a:sym typeface="Corbel"/>
                      </a:endParaRPr>
                    </a:p>
                  </a:txBody>
                  <a:tcPr marT="91425" marB="91425" marR="91425" marL="91425"/>
                </a:tc>
              </a:tr>
              <a:tr h="381000">
                <a:tc>
                  <a:txBody>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orbel"/>
                          <a:ea typeface="Corbel"/>
                          <a:cs typeface="Corbel"/>
                          <a:sym typeface="Corbel"/>
                        </a:rPr>
                        <a:t>Categories</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f</a:t>
                      </a:r>
                      <a:r>
                        <a:rPr lang="en-GB">
                          <a:latin typeface="Corbel"/>
                          <a:ea typeface="Corbel"/>
                          <a:cs typeface="Corbel"/>
                          <a:sym typeface="Corbel"/>
                        </a:rPr>
                        <a:t>ormulating a proposition (true/false)</a:t>
                      </a:r>
                      <a:endParaRPr>
                        <a:latin typeface="Corbel"/>
                        <a:ea typeface="Corbel"/>
                        <a:cs typeface="Corbel"/>
                        <a:sym typeface="Corbel"/>
                      </a:endParaRPr>
                    </a:p>
                    <a:p>
                      <a:pPr indent="0" lvl="0" marL="0" rtl="0" algn="l">
                        <a:spcBef>
                          <a:spcPts val="0"/>
                        </a:spcBef>
                        <a:spcAft>
                          <a:spcPts val="0"/>
                        </a:spcAft>
                        <a:buNone/>
                      </a:pPr>
                      <a:r>
                        <a:rPr lang="en-GB">
                          <a:latin typeface="Corbel"/>
                          <a:ea typeface="Corbel"/>
                          <a:cs typeface="Corbel"/>
                          <a:sym typeface="Corbel"/>
                        </a:rPr>
                        <a:t>proposition = subject + predicate</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“The swan is white”</a:t>
                      </a:r>
                      <a:endParaRPr>
                        <a:latin typeface="Corbel"/>
                        <a:ea typeface="Corbel"/>
                        <a:cs typeface="Corbel"/>
                        <a:sym typeface="Corbel"/>
                      </a:endParaRPr>
                    </a:p>
                  </a:txBody>
                  <a:tcPr marT="91425" marB="91425" marR="91425" marL="91425"/>
                </a:tc>
              </a:tr>
              <a:tr h="381000">
                <a:tc>
                  <a:txBody>
                    <a:bodyPr/>
                    <a:lstStyle/>
                    <a:p>
                      <a:pPr indent="0" lvl="0" marL="0" rtl="0" algn="l">
                        <a:lnSpc>
                          <a:spcPct val="115000"/>
                        </a:lnSpc>
                        <a:spcBef>
                          <a:spcPts val="0"/>
                        </a:spcBef>
                        <a:spcAft>
                          <a:spcPts val="0"/>
                        </a:spcAft>
                        <a:buNone/>
                      </a:pPr>
                      <a:r>
                        <a:rPr lang="en-GB">
                          <a:solidFill>
                            <a:schemeClr val="dk1"/>
                          </a:solidFill>
                          <a:latin typeface="Corbel"/>
                          <a:ea typeface="Corbel"/>
                          <a:cs typeface="Corbel"/>
                          <a:sym typeface="Corbel"/>
                        </a:rPr>
                        <a:t>On interpretation</a:t>
                      </a:r>
                      <a:endParaRPr>
                        <a:solidFill>
                          <a:schemeClr val="dk1"/>
                        </a:solidFill>
                        <a:latin typeface="Corbel"/>
                        <a:ea typeface="Corbel"/>
                        <a:cs typeface="Corbel"/>
                        <a:sym typeface="Corbel"/>
                      </a:endParaRPr>
                    </a:p>
                    <a:p>
                      <a:pPr indent="0" lvl="0" marL="0" rtl="0" algn="l">
                        <a:spcBef>
                          <a:spcPts val="0"/>
                        </a:spcBef>
                        <a:spcAft>
                          <a:spcPts val="0"/>
                        </a:spcAft>
                        <a:buNone/>
                      </a:pPr>
                      <a:r>
                        <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the structure of language, logical meaning and modalities (tenses)</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“All swans are white” can be negated as “There is one swan which is not white.” </a:t>
                      </a:r>
                      <a:endParaRPr>
                        <a:latin typeface="Corbel"/>
                        <a:ea typeface="Corbel"/>
                        <a:cs typeface="Corbel"/>
                        <a:sym typeface="Corbel"/>
                      </a:endParaRPr>
                    </a:p>
                  </a:txBody>
                  <a:tcPr marT="91425" marB="91425" marR="91425" marL="91425"/>
                </a:tc>
              </a:tr>
              <a:tr h="381000">
                <a:tc>
                  <a:txBody>
                    <a:bodyPr/>
                    <a:lstStyle/>
                    <a:p>
                      <a:pPr indent="0" lvl="0" marL="0" rtl="0" algn="l">
                        <a:lnSpc>
                          <a:spcPct val="115000"/>
                        </a:lnSpc>
                        <a:spcBef>
                          <a:spcPts val="0"/>
                        </a:spcBef>
                        <a:spcAft>
                          <a:spcPts val="0"/>
                        </a:spcAft>
                        <a:buNone/>
                      </a:pPr>
                      <a:r>
                        <a:rPr lang="en-GB">
                          <a:solidFill>
                            <a:schemeClr val="dk1"/>
                          </a:solidFill>
                          <a:latin typeface="Corbel"/>
                          <a:ea typeface="Corbel"/>
                          <a:cs typeface="Corbel"/>
                          <a:sym typeface="Corbel"/>
                        </a:rPr>
                        <a:t>Prior analytics</a:t>
                      </a:r>
                      <a:endParaRPr>
                        <a:solidFill>
                          <a:schemeClr val="dk1"/>
                        </a:solidFill>
                        <a:latin typeface="Corbel"/>
                        <a:ea typeface="Corbel"/>
                        <a:cs typeface="Corbel"/>
                        <a:sym typeface="Corbel"/>
                      </a:endParaRPr>
                    </a:p>
                    <a:p>
                      <a:pPr indent="0" lvl="0" marL="0" rtl="0" algn="l">
                        <a:spcBef>
                          <a:spcPts val="0"/>
                        </a:spcBef>
                        <a:spcAft>
                          <a:spcPts val="0"/>
                        </a:spcAft>
                        <a:buNone/>
                      </a:pPr>
                      <a:r>
                        <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drawing valid inferences from propositions</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“Socrates is human. Everything human is an animal. Therefore, Socrates is an animal.”</a:t>
                      </a:r>
                      <a:endParaRPr>
                        <a:latin typeface="Corbel"/>
                        <a:ea typeface="Corbel"/>
                        <a:cs typeface="Corbel"/>
                        <a:sym typeface="Corbel"/>
                      </a:endParaRPr>
                    </a:p>
                  </a:txBody>
                  <a:tcPr marT="91425" marB="91425" marR="91425" marL="91425"/>
                </a:tc>
              </a:tr>
              <a:tr h="381000">
                <a:tc>
                  <a:txBody>
                    <a:bodyPr/>
                    <a:lstStyle/>
                    <a:p>
                      <a:pPr indent="0" lvl="0" marL="0" rtl="0" algn="l">
                        <a:lnSpc>
                          <a:spcPct val="115000"/>
                        </a:lnSpc>
                        <a:spcBef>
                          <a:spcPts val="0"/>
                        </a:spcBef>
                        <a:spcAft>
                          <a:spcPts val="0"/>
                        </a:spcAft>
                        <a:buNone/>
                      </a:pPr>
                      <a:r>
                        <a:rPr lang="en-GB">
                          <a:solidFill>
                            <a:schemeClr val="dk1"/>
                          </a:solidFill>
                          <a:latin typeface="Corbel"/>
                          <a:ea typeface="Corbel"/>
                          <a:cs typeface="Corbel"/>
                          <a:sym typeface="Corbel"/>
                        </a:rPr>
                        <a:t>Posterior analytics</a:t>
                      </a:r>
                      <a:endParaRPr>
                        <a:solidFill>
                          <a:schemeClr val="dk1"/>
                        </a:solidFill>
                        <a:latin typeface="Corbel"/>
                        <a:ea typeface="Corbel"/>
                        <a:cs typeface="Corbel"/>
                        <a:sym typeface="Corbel"/>
                      </a:endParaRPr>
                    </a:p>
                    <a:p>
                      <a:pPr indent="0" lvl="0" marL="0" rtl="0" algn="l">
                        <a:spcBef>
                          <a:spcPts val="0"/>
                        </a:spcBef>
                        <a:spcAft>
                          <a:spcPts val="0"/>
                        </a:spcAft>
                        <a:buNone/>
                      </a:pPr>
                      <a:r>
                        <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reasoning under certainty</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e.g. definition &gt; “Murder is the unlawful killing of a person with intent.”</a:t>
                      </a:r>
                      <a:endParaRPr>
                        <a:latin typeface="Corbel"/>
                        <a:ea typeface="Corbel"/>
                        <a:cs typeface="Corbel"/>
                        <a:sym typeface="Corbel"/>
                      </a:endParaRPr>
                    </a:p>
                  </a:txBody>
                  <a:tcPr marT="91425" marB="91425" marR="91425" marL="91425"/>
                </a:tc>
              </a:tr>
              <a:tr h="381000">
                <a:tc>
                  <a:txBody>
                    <a:bodyPr/>
                    <a:lstStyle/>
                    <a:p>
                      <a:pPr indent="0" lvl="0" marL="0" rtl="0" algn="l">
                        <a:lnSpc>
                          <a:spcPct val="115000"/>
                        </a:lnSpc>
                        <a:spcBef>
                          <a:spcPts val="0"/>
                        </a:spcBef>
                        <a:spcAft>
                          <a:spcPts val="0"/>
                        </a:spcAft>
                        <a:buNone/>
                      </a:pPr>
                      <a:r>
                        <a:rPr lang="en-GB">
                          <a:solidFill>
                            <a:schemeClr val="dk1"/>
                          </a:solidFill>
                          <a:latin typeface="Corbel"/>
                          <a:ea typeface="Corbel"/>
                          <a:cs typeface="Corbel"/>
                          <a:sym typeface="Corbel"/>
                        </a:rPr>
                        <a:t>Topics and Sophistical refutations</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reasoning under uncertainty</a:t>
                      </a:r>
                      <a:endParaRPr>
                        <a:latin typeface="Corbel"/>
                        <a:ea typeface="Corbel"/>
                        <a:cs typeface="Corbel"/>
                        <a:sym typeface="Corbel"/>
                      </a:endParaRPr>
                    </a:p>
                  </a:txBody>
                  <a:tcPr marT="91425" marB="91425" marR="91425" marL="91425"/>
                </a:tc>
                <a:tc>
                  <a:txBody>
                    <a:bodyPr/>
                    <a:lstStyle/>
                    <a:p>
                      <a:pPr indent="0" lvl="0" marL="0" rtl="0" algn="l">
                        <a:spcBef>
                          <a:spcPts val="0"/>
                        </a:spcBef>
                        <a:spcAft>
                          <a:spcPts val="0"/>
                        </a:spcAft>
                        <a:buNone/>
                      </a:pPr>
                      <a:r>
                        <a:rPr lang="en-GB">
                          <a:latin typeface="Corbel"/>
                          <a:ea typeface="Corbel"/>
                          <a:cs typeface="Corbel"/>
                          <a:sym typeface="Corbel"/>
                        </a:rPr>
                        <a:t>constructing arguments based on premises which are incomplete or uncertain, constructing counterarguments challenging them</a:t>
                      </a:r>
                      <a:endParaRPr>
                        <a:latin typeface="Corbel"/>
                        <a:ea typeface="Corbel"/>
                        <a:cs typeface="Corbel"/>
                        <a:sym typeface="Corbel"/>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1"/>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i="1" lang="en-GB"/>
              <a:t>Ars iuris civilis</a:t>
            </a:r>
            <a:r>
              <a:rPr lang="en-GB"/>
              <a:t> - a science of civil law?</a:t>
            </a:r>
            <a:endParaRPr/>
          </a:p>
        </p:txBody>
      </p:sp>
      <p:sp>
        <p:nvSpPr>
          <p:cNvPr id="129" name="Google Shape;129;p11"/>
          <p:cNvSpPr txBox="1"/>
          <p:nvPr>
            <p:ph idx="1" type="body"/>
          </p:nvPr>
        </p:nvSpPr>
        <p:spPr>
          <a:xfrm>
            <a:off x="345900" y="1176788"/>
            <a:ext cx="3059100" cy="233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GB"/>
              <a:t>M.T. Cicero (106-43 BCE),</a:t>
            </a:r>
            <a:endParaRPr/>
          </a:p>
          <a:p>
            <a:pPr indent="0" lvl="0" marL="0" rtl="0" algn="l">
              <a:lnSpc>
                <a:spcPct val="100000"/>
              </a:lnSpc>
              <a:spcBef>
                <a:spcPts val="0"/>
              </a:spcBef>
              <a:spcAft>
                <a:spcPts val="0"/>
              </a:spcAft>
              <a:buSzPts val="1800"/>
              <a:buNone/>
            </a:pPr>
            <a:r>
              <a:rPr i="1" lang="en-GB"/>
              <a:t>Topica</a:t>
            </a:r>
            <a:endParaRPr i="1"/>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GB"/>
              <a:t>a manual for legal advocacy in Aristotle’s spirit to provide law with a rigorous structure and a scientific method</a:t>
            </a:r>
            <a:endParaRPr/>
          </a:p>
        </p:txBody>
      </p:sp>
      <p:sp>
        <p:nvSpPr>
          <p:cNvPr id="130" name="Google Shape;130;p11"/>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pic>
        <p:nvPicPr>
          <p:cNvPr id="131" name="Google Shape;131;p11"/>
          <p:cNvPicPr preferRelativeResize="0"/>
          <p:nvPr/>
        </p:nvPicPr>
        <p:blipFill rotWithShape="1">
          <a:blip r:embed="rId3">
            <a:alphaModFix/>
          </a:blip>
          <a:srcRect b="0" l="0" r="0" t="0"/>
          <a:stretch/>
        </p:blipFill>
        <p:spPr>
          <a:xfrm>
            <a:off x="3404999" y="1176800"/>
            <a:ext cx="1276418" cy="171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2"/>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i="1" lang="en-GB"/>
              <a:t>Ars iuris civilis</a:t>
            </a:r>
            <a:r>
              <a:rPr lang="en-GB"/>
              <a:t> - a science of civil law?</a:t>
            </a:r>
            <a:endParaRPr/>
          </a:p>
        </p:txBody>
      </p:sp>
      <p:sp>
        <p:nvSpPr>
          <p:cNvPr id="137" name="Google Shape;137;p12"/>
          <p:cNvSpPr txBox="1"/>
          <p:nvPr>
            <p:ph idx="1" type="body"/>
          </p:nvPr>
        </p:nvSpPr>
        <p:spPr>
          <a:xfrm>
            <a:off x="345900" y="1176788"/>
            <a:ext cx="3059100" cy="233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GB"/>
              <a:t>M.T. Cicero (106-43 BCE),</a:t>
            </a:r>
            <a:endParaRPr/>
          </a:p>
          <a:p>
            <a:pPr indent="0" lvl="0" marL="0" rtl="0" algn="l">
              <a:lnSpc>
                <a:spcPct val="100000"/>
              </a:lnSpc>
              <a:spcBef>
                <a:spcPts val="0"/>
              </a:spcBef>
              <a:spcAft>
                <a:spcPts val="0"/>
              </a:spcAft>
              <a:buSzPts val="1800"/>
              <a:buNone/>
            </a:pPr>
            <a:r>
              <a:rPr i="1" lang="en-GB"/>
              <a:t>Topica</a:t>
            </a:r>
            <a:endParaRPr i="1"/>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GB"/>
              <a:t>a manual for legal advocacy in Aristotle’s spirit to provide law with a rigorous structure and a scientific method</a:t>
            </a:r>
            <a:endParaRPr/>
          </a:p>
        </p:txBody>
      </p:sp>
      <p:sp>
        <p:nvSpPr>
          <p:cNvPr id="138" name="Google Shape;138;p12"/>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139" name="Google Shape;139;p12"/>
          <p:cNvSpPr txBox="1"/>
          <p:nvPr>
            <p:ph idx="1" type="body"/>
          </p:nvPr>
        </p:nvSpPr>
        <p:spPr>
          <a:xfrm>
            <a:off x="5890325" y="1994000"/>
            <a:ext cx="3059100" cy="233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GB"/>
              <a:t>G.W. Leibniz (1646-1716), </a:t>
            </a:r>
            <a:r>
              <a:rPr i="1" lang="en-GB"/>
              <a:t>Elementa Juris Naturalis</a:t>
            </a:r>
            <a:endParaRPr i="1"/>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GB"/>
              <a:t>universal logico-combinatorial methods applied to law (1) to work out a definition of justice and (2) lay the foundations of a self-directed legal system</a:t>
            </a:r>
            <a:endParaRPr/>
          </a:p>
        </p:txBody>
      </p:sp>
      <p:pic>
        <p:nvPicPr>
          <p:cNvPr id="140" name="Google Shape;140;p12"/>
          <p:cNvPicPr preferRelativeResize="0"/>
          <p:nvPr/>
        </p:nvPicPr>
        <p:blipFill rotWithShape="1">
          <a:blip r:embed="rId3">
            <a:alphaModFix/>
          </a:blip>
          <a:srcRect b="0" l="0" r="0" t="0"/>
          <a:stretch/>
        </p:blipFill>
        <p:spPr>
          <a:xfrm>
            <a:off x="3404999" y="1176800"/>
            <a:ext cx="1276418" cy="1715700"/>
          </a:xfrm>
          <a:prstGeom prst="rect">
            <a:avLst/>
          </a:prstGeom>
          <a:noFill/>
          <a:ln>
            <a:noFill/>
          </a:ln>
        </p:spPr>
      </p:pic>
      <p:pic>
        <p:nvPicPr>
          <p:cNvPr id="141" name="Google Shape;141;p12"/>
          <p:cNvPicPr preferRelativeResize="0"/>
          <p:nvPr/>
        </p:nvPicPr>
        <p:blipFill rotWithShape="1">
          <a:blip r:embed="rId4">
            <a:alphaModFix/>
          </a:blip>
          <a:srcRect b="0" l="0" r="0" t="0"/>
          <a:stretch/>
        </p:blipFill>
        <p:spPr>
          <a:xfrm>
            <a:off x="4318350" y="1994000"/>
            <a:ext cx="1276426" cy="15755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3"/>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a:bodyPr>
          <a:lstStyle/>
          <a:p>
            <a:pPr indent="0" lvl="0" marL="0" rtl="0" algn="l">
              <a:lnSpc>
                <a:spcPct val="100000"/>
              </a:lnSpc>
              <a:spcBef>
                <a:spcPts val="0"/>
              </a:spcBef>
              <a:spcAft>
                <a:spcPts val="0"/>
              </a:spcAft>
              <a:buSzPts val="1800"/>
              <a:buNone/>
            </a:pPr>
            <a:r>
              <a:rPr i="1" lang="en-GB"/>
              <a:t>Ars iuris civilis</a:t>
            </a:r>
            <a:r>
              <a:rPr lang="en-GB"/>
              <a:t> - a science of civil law?</a:t>
            </a:r>
            <a:endParaRPr/>
          </a:p>
        </p:txBody>
      </p:sp>
      <p:sp>
        <p:nvSpPr>
          <p:cNvPr id="147" name="Google Shape;147;p13"/>
          <p:cNvSpPr txBox="1"/>
          <p:nvPr>
            <p:ph idx="1" type="body"/>
          </p:nvPr>
        </p:nvSpPr>
        <p:spPr>
          <a:xfrm>
            <a:off x="345900" y="1176788"/>
            <a:ext cx="3059100" cy="233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GB"/>
              <a:t>M.T. Cicero (106-43 BCE),</a:t>
            </a:r>
            <a:endParaRPr/>
          </a:p>
          <a:p>
            <a:pPr indent="0" lvl="0" marL="0" rtl="0" algn="l">
              <a:lnSpc>
                <a:spcPct val="100000"/>
              </a:lnSpc>
              <a:spcBef>
                <a:spcPts val="0"/>
              </a:spcBef>
              <a:spcAft>
                <a:spcPts val="0"/>
              </a:spcAft>
              <a:buSzPts val="1800"/>
              <a:buNone/>
            </a:pPr>
            <a:r>
              <a:rPr i="1" lang="en-GB"/>
              <a:t>Topica</a:t>
            </a:r>
            <a:endParaRPr i="1"/>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GB"/>
              <a:t>a manual for legal advocacy in Aristotle’s spirit to provide law with a rigorous structure and a scientific method</a:t>
            </a:r>
            <a:endParaRPr/>
          </a:p>
        </p:txBody>
      </p:sp>
      <p:sp>
        <p:nvSpPr>
          <p:cNvPr id="148" name="Google Shape;148;p13"/>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149" name="Google Shape;149;p13"/>
          <p:cNvSpPr txBox="1"/>
          <p:nvPr>
            <p:ph idx="1" type="body"/>
          </p:nvPr>
        </p:nvSpPr>
        <p:spPr>
          <a:xfrm>
            <a:off x="5890325" y="1994000"/>
            <a:ext cx="3059100" cy="233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GB"/>
              <a:t>G.W. Leibniz (1646-1716), </a:t>
            </a:r>
            <a:r>
              <a:rPr i="1" lang="en-GB"/>
              <a:t>Elementa Juris Naturalis</a:t>
            </a:r>
            <a:endParaRPr i="1"/>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GB"/>
              <a:t>universal logico-combinatorial methods applied to law (1) to work out a definition of justice and (2) lay the foundations of a self-directed legal system</a:t>
            </a:r>
            <a:endParaRPr/>
          </a:p>
        </p:txBody>
      </p:sp>
      <p:pic>
        <p:nvPicPr>
          <p:cNvPr id="150" name="Google Shape;150;p13"/>
          <p:cNvPicPr preferRelativeResize="0"/>
          <p:nvPr/>
        </p:nvPicPr>
        <p:blipFill rotWithShape="1">
          <a:blip r:embed="rId3">
            <a:alphaModFix/>
          </a:blip>
          <a:srcRect b="0" l="0" r="0" t="0"/>
          <a:stretch/>
        </p:blipFill>
        <p:spPr>
          <a:xfrm>
            <a:off x="3404999" y="1176800"/>
            <a:ext cx="1276418" cy="1715700"/>
          </a:xfrm>
          <a:prstGeom prst="rect">
            <a:avLst/>
          </a:prstGeom>
          <a:noFill/>
          <a:ln>
            <a:noFill/>
          </a:ln>
        </p:spPr>
      </p:pic>
      <p:sp>
        <p:nvSpPr>
          <p:cNvPr id="151" name="Google Shape;151;p13"/>
          <p:cNvSpPr txBox="1"/>
          <p:nvPr/>
        </p:nvSpPr>
        <p:spPr>
          <a:xfrm>
            <a:off x="1984151" y="3863625"/>
            <a:ext cx="4118100" cy="111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orbel"/>
                <a:ea typeface="Corbel"/>
                <a:cs typeface="Corbel"/>
                <a:sym typeface="Corbel"/>
              </a:rPr>
              <a:t>⇒</a:t>
            </a:r>
            <a:r>
              <a:rPr b="0" i="0" lang="en-GB" sz="1800" u="none" cap="none" strike="noStrike">
                <a:solidFill>
                  <a:srgbClr val="000000"/>
                </a:solidFill>
                <a:latin typeface="Corbel"/>
                <a:ea typeface="Corbel"/>
                <a:cs typeface="Corbel"/>
                <a:sym typeface="Corbel"/>
              </a:rPr>
              <a:t> both attempts were vehemently rejected by practicing lawyers, both contemporary and in later generations  </a:t>
            </a:r>
            <a:endParaRPr b="0" i="0" sz="1800" u="none" cap="none" strike="noStrike">
              <a:solidFill>
                <a:srgbClr val="000000"/>
              </a:solidFill>
              <a:latin typeface="Corbel"/>
              <a:ea typeface="Corbel"/>
              <a:cs typeface="Corbel"/>
              <a:sym typeface="Corbel"/>
            </a:endParaRPr>
          </a:p>
        </p:txBody>
      </p:sp>
      <p:pic>
        <p:nvPicPr>
          <p:cNvPr id="152" name="Google Shape;152;p13"/>
          <p:cNvPicPr preferRelativeResize="0"/>
          <p:nvPr/>
        </p:nvPicPr>
        <p:blipFill rotWithShape="1">
          <a:blip r:embed="rId4">
            <a:alphaModFix/>
          </a:blip>
          <a:srcRect b="0" l="0" r="0" t="0"/>
          <a:stretch/>
        </p:blipFill>
        <p:spPr>
          <a:xfrm>
            <a:off x="4318350" y="1994000"/>
            <a:ext cx="1276426" cy="15755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6"/>
          <p:cNvSpPr txBox="1"/>
          <p:nvPr>
            <p:ph type="title"/>
          </p:nvPr>
        </p:nvSpPr>
        <p:spPr>
          <a:xfrm>
            <a:off x="457200" y="286035"/>
            <a:ext cx="6546000" cy="691500"/>
          </a:xfrm>
          <a:prstGeom prst="rect">
            <a:avLst/>
          </a:prstGeom>
          <a:noFill/>
          <a:ln>
            <a:noFill/>
          </a:ln>
        </p:spPr>
        <p:txBody>
          <a:bodyPr anchorCtr="0" anchor="ctr" bIns="0" lIns="0" spcFirstLastPara="1" rIns="0" wrap="square" tIns="0">
            <a:normAutofit fontScale="90000"/>
          </a:bodyPr>
          <a:lstStyle/>
          <a:p>
            <a:pPr indent="0" lvl="0" marL="0" rtl="0" algn="l">
              <a:lnSpc>
                <a:spcPct val="100000"/>
              </a:lnSpc>
              <a:spcBef>
                <a:spcPts val="0"/>
              </a:spcBef>
              <a:spcAft>
                <a:spcPts val="0"/>
              </a:spcAft>
              <a:buSzPct val="71428"/>
              <a:buNone/>
            </a:pPr>
            <a:r>
              <a:rPr lang="en-GB"/>
              <a:t>AI and law - Legal expert knowledge systems</a:t>
            </a:r>
            <a:endParaRPr/>
          </a:p>
        </p:txBody>
      </p:sp>
      <p:sp>
        <p:nvSpPr>
          <p:cNvPr id="158" name="Google Shape;158;p16"/>
          <p:cNvSpPr txBox="1"/>
          <p:nvPr>
            <p:ph idx="1" type="body"/>
          </p:nvPr>
        </p:nvSpPr>
        <p:spPr>
          <a:xfrm>
            <a:off x="195225" y="1108650"/>
            <a:ext cx="3239400" cy="3272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1500"/>
              <a:t>Modelling legislation</a:t>
            </a:r>
            <a:endParaRPr b="1" i="1" sz="1500"/>
          </a:p>
          <a:p>
            <a:pPr indent="0" lvl="0" marL="0" rtl="0" algn="l">
              <a:lnSpc>
                <a:spcPct val="100000"/>
              </a:lnSpc>
              <a:spcBef>
                <a:spcPts val="0"/>
              </a:spcBef>
              <a:spcAft>
                <a:spcPts val="0"/>
              </a:spcAft>
              <a:buSzPts val="1800"/>
              <a:buNone/>
            </a:pPr>
            <a:r>
              <a:t/>
            </a:r>
            <a:endParaRPr sz="1500"/>
          </a:p>
          <a:p>
            <a:pPr indent="0" lvl="0" marL="0" rtl="0" algn="l">
              <a:lnSpc>
                <a:spcPct val="100000"/>
              </a:lnSpc>
              <a:spcBef>
                <a:spcPts val="0"/>
              </a:spcBef>
              <a:spcAft>
                <a:spcPts val="0"/>
              </a:spcAft>
              <a:buSzPts val="1800"/>
              <a:buNone/>
            </a:pPr>
            <a:r>
              <a:rPr lang="en-GB" sz="1500"/>
              <a:t>XML markup to capture the structure (and meaning) of legal texts, e.g. legislation.gov.uk</a:t>
            </a:r>
            <a:endParaRPr sz="1500"/>
          </a:p>
          <a:p>
            <a:pPr indent="0" lvl="0" marL="0" rtl="0" algn="l">
              <a:lnSpc>
                <a:spcPct val="100000"/>
              </a:lnSpc>
              <a:spcBef>
                <a:spcPts val="0"/>
              </a:spcBef>
              <a:spcAft>
                <a:spcPts val="0"/>
              </a:spcAft>
              <a:buSzPts val="1800"/>
              <a:buNone/>
            </a:pPr>
            <a:r>
              <a:t/>
            </a:r>
            <a:endParaRPr sz="1500"/>
          </a:p>
          <a:p>
            <a:pPr indent="0" lvl="0" marL="0" rtl="0" algn="l">
              <a:lnSpc>
                <a:spcPct val="100000"/>
              </a:lnSpc>
              <a:spcBef>
                <a:spcPts val="0"/>
              </a:spcBef>
              <a:spcAft>
                <a:spcPts val="0"/>
              </a:spcAft>
              <a:buSzPts val="1800"/>
              <a:buNone/>
            </a:pPr>
            <a:r>
              <a:rPr lang="en-GB" sz="1500"/>
              <a:t>legal ontologies / semantic web of legal concepts with an inference engine, e.g. LRI-Core</a:t>
            </a:r>
            <a:endParaRPr sz="1500"/>
          </a:p>
          <a:p>
            <a:pPr indent="0" lvl="0" marL="0" rtl="0" algn="l">
              <a:lnSpc>
                <a:spcPct val="100000"/>
              </a:lnSpc>
              <a:spcBef>
                <a:spcPts val="0"/>
              </a:spcBef>
              <a:spcAft>
                <a:spcPts val="0"/>
              </a:spcAft>
              <a:buSzPts val="1800"/>
              <a:buNone/>
            </a:pPr>
            <a:r>
              <a:t/>
            </a:r>
            <a:endParaRPr sz="1500"/>
          </a:p>
          <a:p>
            <a:pPr indent="0" lvl="0" marL="0" rtl="0" algn="l">
              <a:lnSpc>
                <a:spcPct val="100000"/>
              </a:lnSpc>
              <a:spcBef>
                <a:spcPts val="0"/>
              </a:spcBef>
              <a:spcAft>
                <a:spcPts val="0"/>
              </a:spcAft>
              <a:buSzPts val="1800"/>
              <a:buNone/>
            </a:pPr>
            <a:r>
              <a:rPr lang="en-GB" sz="1500"/>
              <a:t>reducing legal texts to executable computer programs, e.g. British Nationality Act</a:t>
            </a:r>
            <a:endParaRPr sz="1500"/>
          </a:p>
        </p:txBody>
      </p:sp>
      <p:sp>
        <p:nvSpPr>
          <p:cNvPr id="159" name="Google Shape;159;p16"/>
          <p:cNvSpPr txBox="1"/>
          <p:nvPr>
            <p:ph idx="12" type="sldNum"/>
          </p:nvPr>
        </p:nvSpPr>
        <p:spPr>
          <a:xfrm>
            <a:off x="434411" y="4884761"/>
            <a:ext cx="216000" cy="162000"/>
          </a:xfrm>
          <a:prstGeom prst="rect">
            <a:avLst/>
          </a:prstGeom>
          <a:solidFill>
            <a:schemeClr val="accen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800"/>
              <a:buNone/>
            </a:pPr>
            <a:fld id="{00000000-1234-1234-1234-123412341234}" type="slidenum">
              <a:rPr lang="en-GB"/>
              <a:t>‹#›</a:t>
            </a:fld>
            <a:endParaRPr/>
          </a:p>
        </p:txBody>
      </p:sp>
      <p:sp>
        <p:nvSpPr>
          <p:cNvPr id="160" name="Google Shape;160;p16"/>
          <p:cNvSpPr txBox="1"/>
          <p:nvPr>
            <p:ph idx="1" type="body"/>
          </p:nvPr>
        </p:nvSpPr>
        <p:spPr>
          <a:xfrm>
            <a:off x="5488250" y="1108650"/>
            <a:ext cx="3544800" cy="3272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1500"/>
              <a:t>Legal case-based reasoning (LCBR)</a:t>
            </a:r>
            <a:endParaRPr b="1" i="1" sz="1500"/>
          </a:p>
          <a:p>
            <a:pPr indent="0" lvl="0" marL="0" rtl="0" algn="l">
              <a:lnSpc>
                <a:spcPct val="100000"/>
              </a:lnSpc>
              <a:spcBef>
                <a:spcPts val="0"/>
              </a:spcBef>
              <a:spcAft>
                <a:spcPts val="0"/>
              </a:spcAft>
              <a:buSzPts val="1800"/>
              <a:buNone/>
            </a:pPr>
            <a:r>
              <a:t/>
            </a:r>
            <a:endParaRPr sz="1500"/>
          </a:p>
          <a:p>
            <a:pPr indent="0" lvl="0" marL="0" rtl="0" algn="l">
              <a:lnSpc>
                <a:spcPct val="100000"/>
              </a:lnSpc>
              <a:spcBef>
                <a:spcPts val="0"/>
              </a:spcBef>
              <a:spcAft>
                <a:spcPts val="0"/>
              </a:spcAft>
              <a:buSzPts val="1800"/>
              <a:buNone/>
            </a:pPr>
            <a:r>
              <a:rPr lang="en-GB" sz="1500"/>
              <a:t>XML markup - The National Archives’ </a:t>
            </a:r>
            <a:r>
              <a:rPr lang="en-GB" sz="1500" u="sng">
                <a:solidFill>
                  <a:srgbClr val="4A86E8"/>
                </a:solidFill>
                <a:hlinkClick r:id="rId3">
                  <a:extLst>
                    <a:ext uri="{A12FA001-AC4F-418D-AE19-62706E023703}">
                      <ahyp:hlinkClr val="tx"/>
                    </a:ext>
                  </a:extLst>
                </a:hlinkClick>
              </a:rPr>
              <a:t>FindCaseLaw</a:t>
            </a:r>
            <a:r>
              <a:rPr lang="en-GB" sz="1500"/>
              <a:t> service</a:t>
            </a:r>
            <a:endParaRPr sz="1500"/>
          </a:p>
          <a:p>
            <a:pPr indent="0" lvl="0" marL="0" rtl="0" algn="l">
              <a:lnSpc>
                <a:spcPct val="100000"/>
              </a:lnSpc>
              <a:spcBef>
                <a:spcPts val="0"/>
              </a:spcBef>
              <a:spcAft>
                <a:spcPts val="0"/>
              </a:spcAft>
              <a:buSzPts val="1800"/>
              <a:buNone/>
            </a:pPr>
            <a:r>
              <a:t/>
            </a:r>
            <a:endParaRPr sz="1500"/>
          </a:p>
          <a:p>
            <a:pPr indent="0" lvl="0" marL="0" rtl="0" algn="l">
              <a:lnSpc>
                <a:spcPct val="100000"/>
              </a:lnSpc>
              <a:spcBef>
                <a:spcPts val="0"/>
              </a:spcBef>
              <a:spcAft>
                <a:spcPts val="0"/>
              </a:spcAft>
              <a:buSzPts val="1800"/>
              <a:buNone/>
            </a:pPr>
            <a:r>
              <a:rPr lang="en-GB" sz="1500"/>
              <a:t>identifying legal factors and dimensions in case law</a:t>
            </a:r>
            <a:endParaRPr sz="1500"/>
          </a:p>
          <a:p>
            <a:pPr indent="0" lvl="0" marL="0" rtl="0" algn="l">
              <a:lnSpc>
                <a:spcPct val="100000"/>
              </a:lnSpc>
              <a:spcBef>
                <a:spcPts val="0"/>
              </a:spcBef>
              <a:spcAft>
                <a:spcPts val="0"/>
              </a:spcAft>
              <a:buSzPts val="1800"/>
              <a:buNone/>
            </a:pPr>
            <a:r>
              <a:t/>
            </a:r>
            <a:endParaRPr sz="1500"/>
          </a:p>
          <a:p>
            <a:pPr indent="0" lvl="0" marL="0" rtl="0" algn="l">
              <a:lnSpc>
                <a:spcPct val="100000"/>
              </a:lnSpc>
              <a:spcBef>
                <a:spcPts val="0"/>
              </a:spcBef>
              <a:spcAft>
                <a:spcPts val="0"/>
              </a:spcAft>
              <a:buSzPts val="1800"/>
              <a:buNone/>
            </a:pPr>
            <a:r>
              <a:rPr lang="en-GB" sz="1500"/>
              <a:t>constructing defeasible (“valid until further notice”) arguments with computable argument schemes</a:t>
            </a:r>
            <a:endParaRPr sz="1500"/>
          </a:p>
          <a:p>
            <a:pPr indent="0" lvl="0" marL="0" rtl="0" algn="l">
              <a:lnSpc>
                <a:spcPct val="100000"/>
              </a:lnSpc>
              <a:spcBef>
                <a:spcPts val="0"/>
              </a:spcBef>
              <a:spcAft>
                <a:spcPts val="0"/>
              </a:spcAft>
              <a:buSzPts val="1800"/>
              <a:buNone/>
            </a:pPr>
            <a:r>
              <a:t/>
            </a:r>
            <a:endParaRPr sz="1500"/>
          </a:p>
          <a:p>
            <a:pPr indent="0" lvl="0" marL="0" rtl="0" algn="r">
              <a:lnSpc>
                <a:spcPct val="100000"/>
              </a:lnSpc>
              <a:spcBef>
                <a:spcPts val="0"/>
              </a:spcBef>
              <a:spcAft>
                <a:spcPts val="0"/>
              </a:spcAft>
              <a:buSzPts val="1800"/>
              <a:buNone/>
            </a:pPr>
            <a:r>
              <a:rPr lang="en-GB" sz="1500"/>
              <a:t>⇒ “[expert systems] may be able to answer legal questions in a superficial sense, but they cannot explain their answers or make legal arguments” (Ashley 2017:3)</a:t>
            </a:r>
            <a:endParaRPr sz="1500"/>
          </a:p>
        </p:txBody>
      </p:sp>
      <p:pic>
        <p:nvPicPr>
          <p:cNvPr id="161" name="Google Shape;161;p16"/>
          <p:cNvPicPr preferRelativeResize="0"/>
          <p:nvPr/>
        </p:nvPicPr>
        <p:blipFill rotWithShape="1">
          <a:blip r:embed="rId4">
            <a:alphaModFix/>
          </a:blip>
          <a:srcRect b="0" l="0" r="0" t="0"/>
          <a:stretch/>
        </p:blipFill>
        <p:spPr>
          <a:xfrm>
            <a:off x="3560175" y="1547675"/>
            <a:ext cx="1802474" cy="27027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RHUL Primary Colour Palette">
      <a:dk1>
        <a:srgbClr val="000000"/>
      </a:dk1>
      <a:lt1>
        <a:srgbClr val="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