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Lst>
  <p:notesMasterIdLst>
    <p:notesMasterId r:id="rId56"/>
  </p:notesMasterIdLst>
  <p:sldIdLst>
    <p:sldId id="257" r:id="rId3"/>
    <p:sldId id="495" r:id="rId4"/>
    <p:sldId id="259" r:id="rId5"/>
    <p:sldId id="494" r:id="rId6"/>
    <p:sldId id="262" r:id="rId7"/>
    <p:sldId id="487" r:id="rId8"/>
    <p:sldId id="260" r:id="rId9"/>
    <p:sldId id="431" r:id="rId10"/>
    <p:sldId id="488" r:id="rId11"/>
    <p:sldId id="439" r:id="rId12"/>
    <p:sldId id="444" r:id="rId13"/>
    <p:sldId id="445" r:id="rId14"/>
    <p:sldId id="447" r:id="rId15"/>
    <p:sldId id="468" r:id="rId16"/>
    <p:sldId id="271" r:id="rId17"/>
    <p:sldId id="489" r:id="rId18"/>
    <p:sldId id="267" r:id="rId19"/>
    <p:sldId id="437" r:id="rId20"/>
    <p:sldId id="269" r:id="rId21"/>
    <p:sldId id="490" r:id="rId22"/>
    <p:sldId id="491" r:id="rId23"/>
    <p:sldId id="492" r:id="rId24"/>
    <p:sldId id="337" r:id="rId25"/>
    <p:sldId id="455" r:id="rId26"/>
    <p:sldId id="274" r:id="rId27"/>
    <p:sldId id="457" r:id="rId28"/>
    <p:sldId id="335" r:id="rId29"/>
    <p:sldId id="276" r:id="rId30"/>
    <p:sldId id="471" r:id="rId31"/>
    <p:sldId id="278" r:id="rId32"/>
    <p:sldId id="472" r:id="rId33"/>
    <p:sldId id="280" r:id="rId34"/>
    <p:sldId id="473" r:id="rId35"/>
    <p:sldId id="282" r:id="rId36"/>
    <p:sldId id="474" r:id="rId37"/>
    <p:sldId id="493" r:id="rId38"/>
    <p:sldId id="356" r:id="rId39"/>
    <p:sldId id="286" r:id="rId40"/>
    <p:sldId id="443" r:id="rId41"/>
    <p:sldId id="464" r:id="rId42"/>
    <p:sldId id="465" r:id="rId43"/>
    <p:sldId id="456" r:id="rId44"/>
    <p:sldId id="458" r:id="rId45"/>
    <p:sldId id="258" r:id="rId46"/>
    <p:sldId id="289" r:id="rId47"/>
    <p:sldId id="485" r:id="rId48"/>
    <p:sldId id="292" r:id="rId49"/>
    <p:sldId id="293" r:id="rId50"/>
    <p:sldId id="294" r:id="rId51"/>
    <p:sldId id="295" r:id="rId52"/>
    <p:sldId id="296" r:id="rId53"/>
    <p:sldId id="297" r:id="rId54"/>
    <p:sldId id="300"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4" d="100"/>
          <a:sy n="104" d="100"/>
        </p:scale>
        <p:origin x="25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AE679B-7E93-4C57-9378-2CF1BA56D42A}" type="doc">
      <dgm:prSet loTypeId="urn:microsoft.com/office/officeart/2005/8/layout/default" loCatId="list" qsTypeId="urn:microsoft.com/office/officeart/2005/8/quickstyle/simple1" qsCatId="simple" csTypeId="urn:microsoft.com/office/officeart/2005/8/colors/accent1_3" csCatId="accent1" phldr="1"/>
      <dgm:spPr/>
      <dgm:t>
        <a:bodyPr/>
        <a:lstStyle/>
        <a:p>
          <a:endParaRPr lang="en-GB"/>
        </a:p>
      </dgm:t>
    </dgm:pt>
    <dgm:pt modelId="{944F2BBC-D94A-4AE1-B931-5DE5D288983A}">
      <dgm:prSet phldrT="[Text]"/>
      <dgm:spPr/>
      <dgm:t>
        <a:bodyPr/>
        <a:lstStyle/>
        <a:p>
          <a:r>
            <a:rPr lang="en-GB" dirty="0"/>
            <a:t>Government Bills</a:t>
          </a:r>
        </a:p>
      </dgm:t>
    </dgm:pt>
    <dgm:pt modelId="{C4F4FD90-367B-4431-AA15-677DB9684D8D}" type="parTrans" cxnId="{3B6DEA3E-54E2-44DB-859A-B06C715D1812}">
      <dgm:prSet/>
      <dgm:spPr/>
      <dgm:t>
        <a:bodyPr/>
        <a:lstStyle/>
        <a:p>
          <a:endParaRPr lang="en-GB"/>
        </a:p>
      </dgm:t>
    </dgm:pt>
    <dgm:pt modelId="{A53D02DA-E1C0-4126-8DE5-1679B7B4B9E0}" type="sibTrans" cxnId="{3B6DEA3E-54E2-44DB-859A-B06C715D1812}">
      <dgm:prSet/>
      <dgm:spPr/>
      <dgm:t>
        <a:bodyPr/>
        <a:lstStyle/>
        <a:p>
          <a:endParaRPr lang="en-GB"/>
        </a:p>
      </dgm:t>
    </dgm:pt>
    <dgm:pt modelId="{CB13BB2C-B9E6-4989-826A-F3928B7447C7}">
      <dgm:prSet phldrT="[Text]"/>
      <dgm:spPr>
        <a:solidFill>
          <a:srgbClr val="0070C0"/>
        </a:solidFill>
      </dgm:spPr>
      <dgm:t>
        <a:bodyPr/>
        <a:lstStyle/>
        <a:p>
          <a:r>
            <a:rPr lang="en-GB" dirty="0"/>
            <a:t>Private Members Bill</a:t>
          </a:r>
        </a:p>
      </dgm:t>
    </dgm:pt>
    <dgm:pt modelId="{DC2E4070-DDAC-4086-B892-8198F82EFAB8}" type="parTrans" cxnId="{3D6E3186-DE7D-4C05-AA51-6E0674C66982}">
      <dgm:prSet/>
      <dgm:spPr/>
      <dgm:t>
        <a:bodyPr/>
        <a:lstStyle/>
        <a:p>
          <a:endParaRPr lang="en-GB"/>
        </a:p>
      </dgm:t>
    </dgm:pt>
    <dgm:pt modelId="{947AC447-C609-45CB-9E31-B32304BB664E}" type="sibTrans" cxnId="{3D6E3186-DE7D-4C05-AA51-6E0674C66982}">
      <dgm:prSet/>
      <dgm:spPr/>
      <dgm:t>
        <a:bodyPr/>
        <a:lstStyle/>
        <a:p>
          <a:endParaRPr lang="en-GB"/>
        </a:p>
      </dgm:t>
    </dgm:pt>
    <dgm:pt modelId="{BDE49B04-4C42-40FF-9FD8-95D8B11232AF}" type="pres">
      <dgm:prSet presAssocID="{DAAE679B-7E93-4C57-9378-2CF1BA56D42A}" presName="diagram" presStyleCnt="0">
        <dgm:presLayoutVars>
          <dgm:dir/>
          <dgm:resizeHandles val="exact"/>
        </dgm:presLayoutVars>
      </dgm:prSet>
      <dgm:spPr/>
    </dgm:pt>
    <dgm:pt modelId="{9931D5DD-B5C0-4F3D-A2CB-0A64B4838A78}" type="pres">
      <dgm:prSet presAssocID="{944F2BBC-D94A-4AE1-B931-5DE5D288983A}" presName="node" presStyleLbl="node1" presStyleIdx="0" presStyleCnt="2">
        <dgm:presLayoutVars>
          <dgm:bulletEnabled val="1"/>
        </dgm:presLayoutVars>
      </dgm:prSet>
      <dgm:spPr/>
    </dgm:pt>
    <dgm:pt modelId="{13867DDC-376F-41FC-9336-F545CFE96343}" type="pres">
      <dgm:prSet presAssocID="{A53D02DA-E1C0-4126-8DE5-1679B7B4B9E0}" presName="sibTrans" presStyleCnt="0"/>
      <dgm:spPr/>
    </dgm:pt>
    <dgm:pt modelId="{184A9444-531B-496F-B634-C83F0A24AC86}" type="pres">
      <dgm:prSet presAssocID="{CB13BB2C-B9E6-4989-826A-F3928B7447C7}" presName="node" presStyleLbl="node1" presStyleIdx="1" presStyleCnt="2">
        <dgm:presLayoutVars>
          <dgm:bulletEnabled val="1"/>
        </dgm:presLayoutVars>
      </dgm:prSet>
      <dgm:spPr/>
    </dgm:pt>
  </dgm:ptLst>
  <dgm:cxnLst>
    <dgm:cxn modelId="{3D112520-479F-4C15-8B9F-0F8262B2E8E8}" type="presOf" srcId="{DAAE679B-7E93-4C57-9378-2CF1BA56D42A}" destId="{BDE49B04-4C42-40FF-9FD8-95D8B11232AF}" srcOrd="0" destOrd="0" presId="urn:microsoft.com/office/officeart/2005/8/layout/default"/>
    <dgm:cxn modelId="{DB992F35-0D0F-4E61-883B-E3DFFDA75303}" type="presOf" srcId="{944F2BBC-D94A-4AE1-B931-5DE5D288983A}" destId="{9931D5DD-B5C0-4F3D-A2CB-0A64B4838A78}" srcOrd="0" destOrd="0" presId="urn:microsoft.com/office/officeart/2005/8/layout/default"/>
    <dgm:cxn modelId="{3B6DEA3E-54E2-44DB-859A-B06C715D1812}" srcId="{DAAE679B-7E93-4C57-9378-2CF1BA56D42A}" destId="{944F2BBC-D94A-4AE1-B931-5DE5D288983A}" srcOrd="0" destOrd="0" parTransId="{C4F4FD90-367B-4431-AA15-677DB9684D8D}" sibTransId="{A53D02DA-E1C0-4126-8DE5-1679B7B4B9E0}"/>
    <dgm:cxn modelId="{0AA98563-31B0-4F6F-AB89-1EE39B714B86}" type="presOf" srcId="{CB13BB2C-B9E6-4989-826A-F3928B7447C7}" destId="{184A9444-531B-496F-B634-C83F0A24AC86}" srcOrd="0" destOrd="0" presId="urn:microsoft.com/office/officeart/2005/8/layout/default"/>
    <dgm:cxn modelId="{3D6E3186-DE7D-4C05-AA51-6E0674C66982}" srcId="{DAAE679B-7E93-4C57-9378-2CF1BA56D42A}" destId="{CB13BB2C-B9E6-4989-826A-F3928B7447C7}" srcOrd="1" destOrd="0" parTransId="{DC2E4070-DDAC-4086-B892-8198F82EFAB8}" sibTransId="{947AC447-C609-45CB-9E31-B32304BB664E}"/>
    <dgm:cxn modelId="{2C4898B8-B14E-4906-A737-D2DD076853A9}" type="presParOf" srcId="{BDE49B04-4C42-40FF-9FD8-95D8B11232AF}" destId="{9931D5DD-B5C0-4F3D-A2CB-0A64B4838A78}" srcOrd="0" destOrd="0" presId="urn:microsoft.com/office/officeart/2005/8/layout/default"/>
    <dgm:cxn modelId="{7AF14D85-F99B-4142-B340-0D1813882F2B}" type="presParOf" srcId="{BDE49B04-4C42-40FF-9FD8-95D8B11232AF}" destId="{13867DDC-376F-41FC-9336-F545CFE96343}" srcOrd="1" destOrd="0" presId="urn:microsoft.com/office/officeart/2005/8/layout/default"/>
    <dgm:cxn modelId="{E9E756E9-2613-47FB-AC49-3377CBE62149}" type="presParOf" srcId="{BDE49B04-4C42-40FF-9FD8-95D8B11232AF}" destId="{184A9444-531B-496F-B634-C83F0A24AC86}"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DF5C2FF-D8E3-4F3A-BE38-9BF0F19CA42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GB"/>
        </a:p>
      </dgm:t>
    </dgm:pt>
    <dgm:pt modelId="{2269C842-450A-473E-8E71-BC099FC94B57}">
      <dgm:prSet phldrT="[Text]"/>
      <dgm:spPr/>
      <dgm:t>
        <a:bodyPr/>
        <a:lstStyle/>
        <a:p>
          <a:r>
            <a:rPr lang="en-GB" dirty="0"/>
            <a:t>Ballot</a:t>
          </a:r>
          <a:r>
            <a:rPr lang="en-GB" baseline="0" dirty="0"/>
            <a:t> Rule</a:t>
          </a:r>
          <a:endParaRPr lang="en-GB" dirty="0"/>
        </a:p>
      </dgm:t>
    </dgm:pt>
    <dgm:pt modelId="{48435B98-564A-47C2-971F-4565D61DA879}" type="parTrans" cxnId="{67FED36C-6C3F-406F-BE52-6FBE36544204}">
      <dgm:prSet/>
      <dgm:spPr/>
      <dgm:t>
        <a:bodyPr/>
        <a:lstStyle/>
        <a:p>
          <a:endParaRPr lang="en-GB"/>
        </a:p>
      </dgm:t>
    </dgm:pt>
    <dgm:pt modelId="{66275077-014A-48CA-A2D9-505FD1EBECD1}" type="sibTrans" cxnId="{67FED36C-6C3F-406F-BE52-6FBE36544204}">
      <dgm:prSet/>
      <dgm:spPr/>
      <dgm:t>
        <a:bodyPr/>
        <a:lstStyle/>
        <a:p>
          <a:endParaRPr lang="en-GB"/>
        </a:p>
      </dgm:t>
    </dgm:pt>
    <dgm:pt modelId="{DF2F3D6D-9496-4C04-8C22-8EF90D4959F3}">
      <dgm:prSet phldrT="[Text]"/>
      <dgm:spPr/>
      <dgm:t>
        <a:bodyPr/>
        <a:lstStyle/>
        <a:p>
          <a:r>
            <a:rPr lang="en-GB" dirty="0"/>
            <a:t>Ten</a:t>
          </a:r>
          <a:r>
            <a:rPr lang="en-GB" baseline="0" dirty="0"/>
            <a:t> Minute Rule</a:t>
          </a:r>
          <a:endParaRPr lang="en-GB" dirty="0"/>
        </a:p>
      </dgm:t>
    </dgm:pt>
    <dgm:pt modelId="{3F4A0C5D-B9BA-4D40-BB03-DC3FBA5DDE78}" type="parTrans" cxnId="{90BEA406-C5C0-4FB7-A954-9A2B647DAE92}">
      <dgm:prSet/>
      <dgm:spPr/>
      <dgm:t>
        <a:bodyPr/>
        <a:lstStyle/>
        <a:p>
          <a:endParaRPr lang="en-GB"/>
        </a:p>
      </dgm:t>
    </dgm:pt>
    <dgm:pt modelId="{2A338470-AE70-4F14-98D4-16C3F9E6FD7A}" type="sibTrans" cxnId="{90BEA406-C5C0-4FB7-A954-9A2B647DAE92}">
      <dgm:prSet/>
      <dgm:spPr/>
      <dgm:t>
        <a:bodyPr/>
        <a:lstStyle/>
        <a:p>
          <a:endParaRPr lang="en-GB"/>
        </a:p>
      </dgm:t>
    </dgm:pt>
    <dgm:pt modelId="{A5739A92-64A1-4020-B7B4-DB5D8823D62F}">
      <dgm:prSet phldrT="[Text]"/>
      <dgm:spPr/>
      <dgm:t>
        <a:bodyPr/>
        <a:lstStyle/>
        <a:p>
          <a:r>
            <a:rPr lang="en-GB" dirty="0"/>
            <a:t>Presentation</a:t>
          </a:r>
        </a:p>
      </dgm:t>
    </dgm:pt>
    <dgm:pt modelId="{AF175BDE-2AE9-48FD-B14B-386938062B09}" type="parTrans" cxnId="{CC621631-A1E6-4CB2-8DF9-A62C7D409ECA}">
      <dgm:prSet/>
      <dgm:spPr/>
      <dgm:t>
        <a:bodyPr/>
        <a:lstStyle/>
        <a:p>
          <a:endParaRPr lang="en-GB"/>
        </a:p>
      </dgm:t>
    </dgm:pt>
    <dgm:pt modelId="{A866B9FD-A4C6-4165-A76C-7F80DAE62BC1}" type="sibTrans" cxnId="{CC621631-A1E6-4CB2-8DF9-A62C7D409ECA}">
      <dgm:prSet/>
      <dgm:spPr/>
      <dgm:t>
        <a:bodyPr/>
        <a:lstStyle/>
        <a:p>
          <a:endParaRPr lang="en-GB"/>
        </a:p>
      </dgm:t>
    </dgm:pt>
    <dgm:pt modelId="{9381E912-77F3-483D-B6BA-097154706B9D}" type="pres">
      <dgm:prSet presAssocID="{2DF5C2FF-D8E3-4F3A-BE38-9BF0F19CA426}" presName="linear" presStyleCnt="0">
        <dgm:presLayoutVars>
          <dgm:dir/>
          <dgm:animLvl val="lvl"/>
          <dgm:resizeHandles val="exact"/>
        </dgm:presLayoutVars>
      </dgm:prSet>
      <dgm:spPr/>
    </dgm:pt>
    <dgm:pt modelId="{A37E1D2D-F10C-4E2D-ADDA-1BBF5C44D42D}" type="pres">
      <dgm:prSet presAssocID="{2269C842-450A-473E-8E71-BC099FC94B57}" presName="parentLin" presStyleCnt="0"/>
      <dgm:spPr/>
    </dgm:pt>
    <dgm:pt modelId="{327B49A0-0919-4F96-8671-45F7CF585B70}" type="pres">
      <dgm:prSet presAssocID="{2269C842-450A-473E-8E71-BC099FC94B57}" presName="parentLeftMargin" presStyleLbl="node1" presStyleIdx="0" presStyleCnt="3"/>
      <dgm:spPr/>
    </dgm:pt>
    <dgm:pt modelId="{189CFFA2-4FB7-452F-A8CD-8F38A8E24C25}" type="pres">
      <dgm:prSet presAssocID="{2269C842-450A-473E-8E71-BC099FC94B57}" presName="parentText" presStyleLbl="node1" presStyleIdx="0" presStyleCnt="3" custScaleX="142857" custLinFactX="2650" custLinFactNeighborX="100000" custLinFactNeighborY="35135">
        <dgm:presLayoutVars>
          <dgm:chMax val="0"/>
          <dgm:bulletEnabled val="1"/>
        </dgm:presLayoutVars>
      </dgm:prSet>
      <dgm:spPr/>
    </dgm:pt>
    <dgm:pt modelId="{AC0109C8-8524-4CA9-833C-D9C3CE7B2DDC}" type="pres">
      <dgm:prSet presAssocID="{2269C842-450A-473E-8E71-BC099FC94B57}" presName="negativeSpace" presStyleCnt="0"/>
      <dgm:spPr/>
    </dgm:pt>
    <dgm:pt modelId="{5D24C59C-F7D3-42A6-B7BD-EA288DD218E7}" type="pres">
      <dgm:prSet presAssocID="{2269C842-450A-473E-8E71-BC099FC94B57}" presName="childText" presStyleLbl="conFgAcc1" presStyleIdx="0" presStyleCnt="3">
        <dgm:presLayoutVars>
          <dgm:bulletEnabled val="1"/>
        </dgm:presLayoutVars>
      </dgm:prSet>
      <dgm:spPr/>
    </dgm:pt>
    <dgm:pt modelId="{4826FD77-7A91-49C6-AE09-91AEEC301F79}" type="pres">
      <dgm:prSet presAssocID="{66275077-014A-48CA-A2D9-505FD1EBECD1}" presName="spaceBetweenRectangles" presStyleCnt="0"/>
      <dgm:spPr/>
    </dgm:pt>
    <dgm:pt modelId="{4E077AEF-364E-4560-8B11-BF35A2B3BA65}" type="pres">
      <dgm:prSet presAssocID="{DF2F3D6D-9496-4C04-8C22-8EF90D4959F3}" presName="parentLin" presStyleCnt="0"/>
      <dgm:spPr/>
    </dgm:pt>
    <dgm:pt modelId="{AF87044A-7B74-4C8E-B303-07D3850E9935}" type="pres">
      <dgm:prSet presAssocID="{DF2F3D6D-9496-4C04-8C22-8EF90D4959F3}" presName="parentLeftMargin" presStyleLbl="node1" presStyleIdx="0" presStyleCnt="3"/>
      <dgm:spPr/>
    </dgm:pt>
    <dgm:pt modelId="{7F08D433-B151-43B9-AFCF-0311C4F51BF8}" type="pres">
      <dgm:prSet presAssocID="{DF2F3D6D-9496-4C04-8C22-8EF90D4959F3}" presName="parentText" presStyleLbl="node1" presStyleIdx="1" presStyleCnt="3" custScaleX="141491" custLinFactX="7092" custLinFactNeighborX="100000" custLinFactNeighborY="39811">
        <dgm:presLayoutVars>
          <dgm:chMax val="0"/>
          <dgm:bulletEnabled val="1"/>
        </dgm:presLayoutVars>
      </dgm:prSet>
      <dgm:spPr/>
    </dgm:pt>
    <dgm:pt modelId="{D466BDA7-2D67-4EFB-BAD4-3280F1878750}" type="pres">
      <dgm:prSet presAssocID="{DF2F3D6D-9496-4C04-8C22-8EF90D4959F3}" presName="negativeSpace" presStyleCnt="0"/>
      <dgm:spPr/>
    </dgm:pt>
    <dgm:pt modelId="{50CEF1A4-C81A-4684-9B03-9577C422EF79}" type="pres">
      <dgm:prSet presAssocID="{DF2F3D6D-9496-4C04-8C22-8EF90D4959F3}" presName="childText" presStyleLbl="conFgAcc1" presStyleIdx="1" presStyleCnt="3">
        <dgm:presLayoutVars>
          <dgm:bulletEnabled val="1"/>
        </dgm:presLayoutVars>
      </dgm:prSet>
      <dgm:spPr/>
    </dgm:pt>
    <dgm:pt modelId="{8ED66F22-0B0F-4288-A28A-AE7611422D0F}" type="pres">
      <dgm:prSet presAssocID="{2A338470-AE70-4F14-98D4-16C3F9E6FD7A}" presName="spaceBetweenRectangles" presStyleCnt="0"/>
      <dgm:spPr/>
    </dgm:pt>
    <dgm:pt modelId="{F83720C9-2066-4A14-B6C7-D666BF5FE92C}" type="pres">
      <dgm:prSet presAssocID="{A5739A92-64A1-4020-B7B4-DB5D8823D62F}" presName="parentLin" presStyleCnt="0"/>
      <dgm:spPr/>
    </dgm:pt>
    <dgm:pt modelId="{74CE8208-1332-4787-8E9A-5B2E63E5DA2E}" type="pres">
      <dgm:prSet presAssocID="{A5739A92-64A1-4020-B7B4-DB5D8823D62F}" presName="parentLeftMargin" presStyleLbl="node1" presStyleIdx="1" presStyleCnt="3"/>
      <dgm:spPr/>
    </dgm:pt>
    <dgm:pt modelId="{A6B5F062-D76D-4A45-8259-2AD18A5C9575}" type="pres">
      <dgm:prSet presAssocID="{A5739A92-64A1-4020-B7B4-DB5D8823D62F}" presName="parentText" presStyleLbl="node1" presStyleIdx="2" presStyleCnt="3" custScaleX="138047" custLinFactX="6458" custLinFactNeighborX="100000" custLinFactNeighborY="31289">
        <dgm:presLayoutVars>
          <dgm:chMax val="0"/>
          <dgm:bulletEnabled val="1"/>
        </dgm:presLayoutVars>
      </dgm:prSet>
      <dgm:spPr/>
    </dgm:pt>
    <dgm:pt modelId="{053A13EB-C10D-4548-B862-77196074FF0A}" type="pres">
      <dgm:prSet presAssocID="{A5739A92-64A1-4020-B7B4-DB5D8823D62F}" presName="negativeSpace" presStyleCnt="0"/>
      <dgm:spPr/>
    </dgm:pt>
    <dgm:pt modelId="{0E5A2352-F89B-4E21-8C8C-CBA5B5E5A1FB}" type="pres">
      <dgm:prSet presAssocID="{A5739A92-64A1-4020-B7B4-DB5D8823D62F}" presName="childText" presStyleLbl="conFgAcc1" presStyleIdx="2" presStyleCnt="3">
        <dgm:presLayoutVars>
          <dgm:bulletEnabled val="1"/>
        </dgm:presLayoutVars>
      </dgm:prSet>
      <dgm:spPr/>
    </dgm:pt>
  </dgm:ptLst>
  <dgm:cxnLst>
    <dgm:cxn modelId="{90BEA406-C5C0-4FB7-A954-9A2B647DAE92}" srcId="{2DF5C2FF-D8E3-4F3A-BE38-9BF0F19CA426}" destId="{DF2F3D6D-9496-4C04-8C22-8EF90D4959F3}" srcOrd="1" destOrd="0" parTransId="{3F4A0C5D-B9BA-4D40-BB03-DC3FBA5DDE78}" sibTransId="{2A338470-AE70-4F14-98D4-16C3F9E6FD7A}"/>
    <dgm:cxn modelId="{9BBA5C07-F766-4014-B4AA-78FE1143B64B}" type="presOf" srcId="{2269C842-450A-473E-8E71-BC099FC94B57}" destId="{189CFFA2-4FB7-452F-A8CD-8F38A8E24C25}" srcOrd="1" destOrd="0" presId="urn:microsoft.com/office/officeart/2005/8/layout/list1"/>
    <dgm:cxn modelId="{46489115-DD92-49DB-A79A-41431A0192C0}" type="presOf" srcId="{2269C842-450A-473E-8E71-BC099FC94B57}" destId="{327B49A0-0919-4F96-8671-45F7CF585B70}" srcOrd="0" destOrd="0" presId="urn:microsoft.com/office/officeart/2005/8/layout/list1"/>
    <dgm:cxn modelId="{CC621631-A1E6-4CB2-8DF9-A62C7D409ECA}" srcId="{2DF5C2FF-D8E3-4F3A-BE38-9BF0F19CA426}" destId="{A5739A92-64A1-4020-B7B4-DB5D8823D62F}" srcOrd="2" destOrd="0" parTransId="{AF175BDE-2AE9-48FD-B14B-386938062B09}" sibTransId="{A866B9FD-A4C6-4165-A76C-7F80DAE62BC1}"/>
    <dgm:cxn modelId="{67FED36C-6C3F-406F-BE52-6FBE36544204}" srcId="{2DF5C2FF-D8E3-4F3A-BE38-9BF0F19CA426}" destId="{2269C842-450A-473E-8E71-BC099FC94B57}" srcOrd="0" destOrd="0" parTransId="{48435B98-564A-47C2-971F-4565D61DA879}" sibTransId="{66275077-014A-48CA-A2D9-505FD1EBECD1}"/>
    <dgm:cxn modelId="{04F31055-B3A9-4B65-9223-DD5F66574258}" type="presOf" srcId="{A5739A92-64A1-4020-B7B4-DB5D8823D62F}" destId="{A6B5F062-D76D-4A45-8259-2AD18A5C9575}" srcOrd="1" destOrd="0" presId="urn:microsoft.com/office/officeart/2005/8/layout/list1"/>
    <dgm:cxn modelId="{56FC1E55-BFCE-44FB-8E58-0D220BCB56F5}" type="presOf" srcId="{DF2F3D6D-9496-4C04-8C22-8EF90D4959F3}" destId="{AF87044A-7B74-4C8E-B303-07D3850E9935}" srcOrd="0" destOrd="0" presId="urn:microsoft.com/office/officeart/2005/8/layout/list1"/>
    <dgm:cxn modelId="{6AF01C83-EDC8-4EFE-AB0A-BE38D5B66784}" type="presOf" srcId="{2DF5C2FF-D8E3-4F3A-BE38-9BF0F19CA426}" destId="{9381E912-77F3-483D-B6BA-097154706B9D}" srcOrd="0" destOrd="0" presId="urn:microsoft.com/office/officeart/2005/8/layout/list1"/>
    <dgm:cxn modelId="{52844AAF-A189-48F2-8196-8DDFA00C92EA}" type="presOf" srcId="{DF2F3D6D-9496-4C04-8C22-8EF90D4959F3}" destId="{7F08D433-B151-43B9-AFCF-0311C4F51BF8}" srcOrd="1" destOrd="0" presId="urn:microsoft.com/office/officeart/2005/8/layout/list1"/>
    <dgm:cxn modelId="{561A13B2-EB09-4ADA-B8C8-B745EBBF64DE}" type="presOf" srcId="{A5739A92-64A1-4020-B7B4-DB5D8823D62F}" destId="{74CE8208-1332-4787-8E9A-5B2E63E5DA2E}" srcOrd="0" destOrd="0" presId="urn:microsoft.com/office/officeart/2005/8/layout/list1"/>
    <dgm:cxn modelId="{66391548-E569-4B2F-938B-E23DAECD5547}" type="presParOf" srcId="{9381E912-77F3-483D-B6BA-097154706B9D}" destId="{A37E1D2D-F10C-4E2D-ADDA-1BBF5C44D42D}" srcOrd="0" destOrd="0" presId="urn:microsoft.com/office/officeart/2005/8/layout/list1"/>
    <dgm:cxn modelId="{8375407D-5FD1-4A28-A646-CD85A8BA0AA2}" type="presParOf" srcId="{A37E1D2D-F10C-4E2D-ADDA-1BBF5C44D42D}" destId="{327B49A0-0919-4F96-8671-45F7CF585B70}" srcOrd="0" destOrd="0" presId="urn:microsoft.com/office/officeart/2005/8/layout/list1"/>
    <dgm:cxn modelId="{4B10742E-182D-4C9B-853C-48908A5575E9}" type="presParOf" srcId="{A37E1D2D-F10C-4E2D-ADDA-1BBF5C44D42D}" destId="{189CFFA2-4FB7-452F-A8CD-8F38A8E24C25}" srcOrd="1" destOrd="0" presId="urn:microsoft.com/office/officeart/2005/8/layout/list1"/>
    <dgm:cxn modelId="{EFF33412-B567-452E-8110-236B240AD809}" type="presParOf" srcId="{9381E912-77F3-483D-B6BA-097154706B9D}" destId="{AC0109C8-8524-4CA9-833C-D9C3CE7B2DDC}" srcOrd="1" destOrd="0" presId="urn:microsoft.com/office/officeart/2005/8/layout/list1"/>
    <dgm:cxn modelId="{D2C3E19F-6B79-4B29-9057-D64821702E4B}" type="presParOf" srcId="{9381E912-77F3-483D-B6BA-097154706B9D}" destId="{5D24C59C-F7D3-42A6-B7BD-EA288DD218E7}" srcOrd="2" destOrd="0" presId="urn:microsoft.com/office/officeart/2005/8/layout/list1"/>
    <dgm:cxn modelId="{7D394367-7A9B-4DEB-9200-7624B34BCEDD}" type="presParOf" srcId="{9381E912-77F3-483D-B6BA-097154706B9D}" destId="{4826FD77-7A91-49C6-AE09-91AEEC301F79}" srcOrd="3" destOrd="0" presId="urn:microsoft.com/office/officeart/2005/8/layout/list1"/>
    <dgm:cxn modelId="{E7846189-D086-41B2-9498-54B430D77EE0}" type="presParOf" srcId="{9381E912-77F3-483D-B6BA-097154706B9D}" destId="{4E077AEF-364E-4560-8B11-BF35A2B3BA65}" srcOrd="4" destOrd="0" presId="urn:microsoft.com/office/officeart/2005/8/layout/list1"/>
    <dgm:cxn modelId="{532559AB-3B6F-4785-820A-F0453BFCED43}" type="presParOf" srcId="{4E077AEF-364E-4560-8B11-BF35A2B3BA65}" destId="{AF87044A-7B74-4C8E-B303-07D3850E9935}" srcOrd="0" destOrd="0" presId="urn:microsoft.com/office/officeart/2005/8/layout/list1"/>
    <dgm:cxn modelId="{981CF13D-4CC1-4DC7-B5EB-8C2C47654337}" type="presParOf" srcId="{4E077AEF-364E-4560-8B11-BF35A2B3BA65}" destId="{7F08D433-B151-43B9-AFCF-0311C4F51BF8}" srcOrd="1" destOrd="0" presId="urn:microsoft.com/office/officeart/2005/8/layout/list1"/>
    <dgm:cxn modelId="{6AC108EB-2C2C-458B-A91F-3246D93762C7}" type="presParOf" srcId="{9381E912-77F3-483D-B6BA-097154706B9D}" destId="{D466BDA7-2D67-4EFB-BAD4-3280F1878750}" srcOrd="5" destOrd="0" presId="urn:microsoft.com/office/officeart/2005/8/layout/list1"/>
    <dgm:cxn modelId="{9ABCEA7E-A4A2-4EDC-A9AE-FB5F233BFC6F}" type="presParOf" srcId="{9381E912-77F3-483D-B6BA-097154706B9D}" destId="{50CEF1A4-C81A-4684-9B03-9577C422EF79}" srcOrd="6" destOrd="0" presId="urn:microsoft.com/office/officeart/2005/8/layout/list1"/>
    <dgm:cxn modelId="{1BB4FD3C-E84B-40A8-8576-4E7B50FF9DE3}" type="presParOf" srcId="{9381E912-77F3-483D-B6BA-097154706B9D}" destId="{8ED66F22-0B0F-4288-A28A-AE7611422D0F}" srcOrd="7" destOrd="0" presId="urn:microsoft.com/office/officeart/2005/8/layout/list1"/>
    <dgm:cxn modelId="{0795638D-4F11-48A3-A1D0-296EC61421CA}" type="presParOf" srcId="{9381E912-77F3-483D-B6BA-097154706B9D}" destId="{F83720C9-2066-4A14-B6C7-D666BF5FE92C}" srcOrd="8" destOrd="0" presId="urn:microsoft.com/office/officeart/2005/8/layout/list1"/>
    <dgm:cxn modelId="{2D253A13-D06B-4644-A4CF-5E7F47FF38AC}" type="presParOf" srcId="{F83720C9-2066-4A14-B6C7-D666BF5FE92C}" destId="{74CE8208-1332-4787-8E9A-5B2E63E5DA2E}" srcOrd="0" destOrd="0" presId="urn:microsoft.com/office/officeart/2005/8/layout/list1"/>
    <dgm:cxn modelId="{59EE26EB-3A86-41F7-828D-128CA029D085}" type="presParOf" srcId="{F83720C9-2066-4A14-B6C7-D666BF5FE92C}" destId="{A6B5F062-D76D-4A45-8259-2AD18A5C9575}" srcOrd="1" destOrd="0" presId="urn:microsoft.com/office/officeart/2005/8/layout/list1"/>
    <dgm:cxn modelId="{37C382DC-533A-402F-96D2-36D6C7ED3394}" type="presParOf" srcId="{9381E912-77F3-483D-B6BA-097154706B9D}" destId="{053A13EB-C10D-4548-B862-77196074FF0A}" srcOrd="9" destOrd="0" presId="urn:microsoft.com/office/officeart/2005/8/layout/list1"/>
    <dgm:cxn modelId="{D7CD10FB-A251-4B7B-9935-E880DB11152D}" type="presParOf" srcId="{9381E912-77F3-483D-B6BA-097154706B9D}" destId="{0E5A2352-F89B-4E21-8C8C-CBA5B5E5A1FB}" srcOrd="10"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706C52D-DD98-4EF7-A91C-F0913B023A72}"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GB"/>
        </a:p>
      </dgm:t>
    </dgm:pt>
    <dgm:pt modelId="{7E7BDD76-AC0C-47B7-8ABE-66167D2A9074}">
      <dgm:prSet/>
      <dgm:spPr/>
      <dgm:t>
        <a:bodyPr/>
        <a:lstStyle/>
        <a:p>
          <a:r>
            <a:rPr lang="en-GB" b="0" i="0" dirty="0"/>
            <a:t>Short title</a:t>
          </a:r>
          <a:endParaRPr lang="en-GB" dirty="0"/>
        </a:p>
      </dgm:t>
    </dgm:pt>
    <dgm:pt modelId="{8EA74B8F-19CD-4F6D-9A26-78BC3BF37062}" type="parTrans" cxnId="{FE1B3C73-7A8A-4AB3-8431-D3AE61479E43}">
      <dgm:prSet/>
      <dgm:spPr/>
      <dgm:t>
        <a:bodyPr/>
        <a:lstStyle/>
        <a:p>
          <a:endParaRPr lang="en-GB"/>
        </a:p>
      </dgm:t>
    </dgm:pt>
    <dgm:pt modelId="{E3ACD8E2-6328-4111-8BE9-4D5878AA7B0B}" type="sibTrans" cxnId="{FE1B3C73-7A8A-4AB3-8431-D3AE61479E43}">
      <dgm:prSet/>
      <dgm:spPr/>
      <dgm:t>
        <a:bodyPr/>
        <a:lstStyle/>
        <a:p>
          <a:endParaRPr lang="en-GB"/>
        </a:p>
      </dgm:t>
    </dgm:pt>
    <dgm:pt modelId="{F8DFD873-C8EB-4A73-B431-FE8296C34EBE}">
      <dgm:prSet/>
      <dgm:spPr/>
      <dgm:t>
        <a:bodyPr/>
        <a:lstStyle/>
        <a:p>
          <a:r>
            <a:rPr lang="en-GB" b="0" i="0" dirty="0"/>
            <a:t>Royal Coat of Arms</a:t>
          </a:r>
          <a:endParaRPr lang="en-GB" dirty="0"/>
        </a:p>
      </dgm:t>
    </dgm:pt>
    <dgm:pt modelId="{3D3FE9C8-57CF-41B6-9063-8B74F59E4D8C}" type="parTrans" cxnId="{AA78AC12-6B06-4C8D-B28F-1B74D105BF16}">
      <dgm:prSet/>
      <dgm:spPr/>
      <dgm:t>
        <a:bodyPr/>
        <a:lstStyle/>
        <a:p>
          <a:endParaRPr lang="en-GB"/>
        </a:p>
      </dgm:t>
    </dgm:pt>
    <dgm:pt modelId="{3B31DA06-336E-4F17-B5D8-8AD4BFF6E6E4}" type="sibTrans" cxnId="{AA78AC12-6B06-4C8D-B28F-1B74D105BF16}">
      <dgm:prSet/>
      <dgm:spPr/>
      <dgm:t>
        <a:bodyPr/>
        <a:lstStyle/>
        <a:p>
          <a:endParaRPr lang="en-GB"/>
        </a:p>
      </dgm:t>
    </dgm:pt>
    <dgm:pt modelId="{568076D0-2EB5-4C10-A40A-776AC7689B83}">
      <dgm:prSet/>
      <dgm:spPr/>
      <dgm:t>
        <a:bodyPr/>
        <a:lstStyle/>
        <a:p>
          <a:r>
            <a:rPr lang="en-GB" b="0" i="0"/>
            <a:t>Chapter number</a:t>
          </a:r>
          <a:endParaRPr lang="en-GB"/>
        </a:p>
      </dgm:t>
    </dgm:pt>
    <dgm:pt modelId="{27C44510-DD9D-49A6-B1D4-E0F509C7B065}" type="parTrans" cxnId="{F0F4BB4B-22E6-4507-8CFA-6CD0097459BE}">
      <dgm:prSet/>
      <dgm:spPr/>
      <dgm:t>
        <a:bodyPr/>
        <a:lstStyle/>
        <a:p>
          <a:endParaRPr lang="en-GB"/>
        </a:p>
      </dgm:t>
    </dgm:pt>
    <dgm:pt modelId="{68988B18-C81B-47CE-BCAD-FF9C147EBE2D}" type="sibTrans" cxnId="{F0F4BB4B-22E6-4507-8CFA-6CD0097459BE}">
      <dgm:prSet/>
      <dgm:spPr/>
      <dgm:t>
        <a:bodyPr/>
        <a:lstStyle/>
        <a:p>
          <a:endParaRPr lang="en-GB"/>
        </a:p>
      </dgm:t>
    </dgm:pt>
    <dgm:pt modelId="{D030F2B1-936A-49EF-992D-B7D0FE1125F0}">
      <dgm:prSet/>
      <dgm:spPr/>
      <dgm:t>
        <a:bodyPr/>
        <a:lstStyle/>
        <a:p>
          <a:r>
            <a:rPr lang="en-GB" b="0" i="0" dirty="0"/>
            <a:t>Introductory Text </a:t>
          </a:r>
          <a:endParaRPr lang="en-GB" dirty="0"/>
        </a:p>
      </dgm:t>
    </dgm:pt>
    <dgm:pt modelId="{9B8F524C-A076-427A-B684-08296D81607D}" type="parTrans" cxnId="{799E60D9-B459-4604-BE3F-9A3350951700}">
      <dgm:prSet/>
      <dgm:spPr/>
      <dgm:t>
        <a:bodyPr/>
        <a:lstStyle/>
        <a:p>
          <a:endParaRPr lang="en-GB"/>
        </a:p>
      </dgm:t>
    </dgm:pt>
    <dgm:pt modelId="{B318130A-58EB-44F4-8B9A-8929261968C6}" type="sibTrans" cxnId="{799E60D9-B459-4604-BE3F-9A3350951700}">
      <dgm:prSet/>
      <dgm:spPr/>
      <dgm:t>
        <a:bodyPr/>
        <a:lstStyle/>
        <a:p>
          <a:endParaRPr lang="en-GB"/>
        </a:p>
      </dgm:t>
    </dgm:pt>
    <dgm:pt modelId="{8B3257C9-7C87-453E-95BE-2939942DADF3}">
      <dgm:prSet/>
      <dgm:spPr/>
      <dgm:t>
        <a:bodyPr/>
        <a:lstStyle/>
        <a:p>
          <a:r>
            <a:rPr lang="en-GB" b="1" i="0"/>
            <a:t>Date of Royal Assent</a:t>
          </a:r>
          <a:endParaRPr lang="en-GB"/>
        </a:p>
      </dgm:t>
    </dgm:pt>
    <dgm:pt modelId="{15C4EB52-89A8-4828-84CB-371AA03EEB6A}" type="parTrans" cxnId="{59A8B0A6-CC66-404C-80FF-153F45A3AC08}">
      <dgm:prSet/>
      <dgm:spPr/>
      <dgm:t>
        <a:bodyPr/>
        <a:lstStyle/>
        <a:p>
          <a:endParaRPr lang="en-GB"/>
        </a:p>
      </dgm:t>
    </dgm:pt>
    <dgm:pt modelId="{35E1F33C-94D1-4C03-9370-CFC012DE6D41}" type="sibTrans" cxnId="{59A8B0A6-CC66-404C-80FF-153F45A3AC08}">
      <dgm:prSet/>
      <dgm:spPr/>
      <dgm:t>
        <a:bodyPr/>
        <a:lstStyle/>
        <a:p>
          <a:endParaRPr lang="en-GB"/>
        </a:p>
      </dgm:t>
    </dgm:pt>
    <dgm:pt modelId="{35967A4E-B12B-4765-A0D5-E64AE9BFDB11}">
      <dgm:prSet/>
      <dgm:spPr/>
      <dgm:t>
        <a:bodyPr/>
        <a:lstStyle/>
        <a:p>
          <a:r>
            <a:rPr lang="en-GB" b="0" i="0"/>
            <a:t>Main Body</a:t>
          </a:r>
          <a:endParaRPr lang="en-GB"/>
        </a:p>
      </dgm:t>
    </dgm:pt>
    <dgm:pt modelId="{A6F27FC6-26EB-44EE-BF03-1AEEF1C9B2A1}" type="parTrans" cxnId="{94D3EE36-2513-41EC-A2A6-04E554B08D60}">
      <dgm:prSet/>
      <dgm:spPr/>
      <dgm:t>
        <a:bodyPr/>
        <a:lstStyle/>
        <a:p>
          <a:endParaRPr lang="en-GB"/>
        </a:p>
      </dgm:t>
    </dgm:pt>
    <dgm:pt modelId="{AA202517-F408-4E8D-9214-73A18C2A08F5}" type="sibTrans" cxnId="{94D3EE36-2513-41EC-A2A6-04E554B08D60}">
      <dgm:prSet/>
      <dgm:spPr/>
      <dgm:t>
        <a:bodyPr/>
        <a:lstStyle/>
        <a:p>
          <a:endParaRPr lang="en-GB"/>
        </a:p>
      </dgm:t>
    </dgm:pt>
    <dgm:pt modelId="{E4E6B997-B007-4945-82A1-9474997611FE}">
      <dgm:prSet/>
      <dgm:spPr/>
      <dgm:t>
        <a:bodyPr/>
        <a:lstStyle/>
        <a:p>
          <a:r>
            <a:rPr lang="en-GB" b="0" i="0"/>
            <a:t>Headings</a:t>
          </a:r>
          <a:endParaRPr lang="en-GB"/>
        </a:p>
      </dgm:t>
    </dgm:pt>
    <dgm:pt modelId="{66CA9FCD-B68F-4765-986A-4C92B606647C}" type="parTrans" cxnId="{DF5429B9-1BB4-46C8-B4DC-69C0EA511F85}">
      <dgm:prSet/>
      <dgm:spPr/>
      <dgm:t>
        <a:bodyPr/>
        <a:lstStyle/>
        <a:p>
          <a:endParaRPr lang="en-GB"/>
        </a:p>
      </dgm:t>
    </dgm:pt>
    <dgm:pt modelId="{89A137AB-AF0A-4972-AB55-28766B9EEF91}" type="sibTrans" cxnId="{DF5429B9-1BB4-46C8-B4DC-69C0EA511F85}">
      <dgm:prSet/>
      <dgm:spPr/>
      <dgm:t>
        <a:bodyPr/>
        <a:lstStyle/>
        <a:p>
          <a:endParaRPr lang="en-GB"/>
        </a:p>
      </dgm:t>
    </dgm:pt>
    <dgm:pt modelId="{488E232A-0C65-4BFB-8965-872329D44B30}">
      <dgm:prSet/>
      <dgm:spPr/>
      <dgm:t>
        <a:bodyPr/>
        <a:lstStyle/>
        <a:p>
          <a:r>
            <a:rPr lang="en-GB" b="1" i="0" dirty="0"/>
            <a:t>Sections</a:t>
          </a:r>
        </a:p>
        <a:p>
          <a:r>
            <a:rPr lang="en-GB" b="1" i="0" dirty="0"/>
            <a:t>Subsections</a:t>
          </a:r>
          <a:endParaRPr lang="en-GB" dirty="0"/>
        </a:p>
      </dgm:t>
    </dgm:pt>
    <dgm:pt modelId="{1DE89DC5-B1B1-4705-8FE0-338B7BAAA244}" type="parTrans" cxnId="{ED3BFA1C-1429-4116-B5BB-1984A19B3649}">
      <dgm:prSet/>
      <dgm:spPr/>
      <dgm:t>
        <a:bodyPr/>
        <a:lstStyle/>
        <a:p>
          <a:endParaRPr lang="en-GB"/>
        </a:p>
      </dgm:t>
    </dgm:pt>
    <dgm:pt modelId="{1C056613-B94E-4CE9-BE60-EE798CEAF4C7}" type="sibTrans" cxnId="{ED3BFA1C-1429-4116-B5BB-1984A19B3649}">
      <dgm:prSet/>
      <dgm:spPr/>
      <dgm:t>
        <a:bodyPr/>
        <a:lstStyle/>
        <a:p>
          <a:endParaRPr lang="en-GB"/>
        </a:p>
      </dgm:t>
    </dgm:pt>
    <dgm:pt modelId="{7A3F14E9-4E09-46C9-AF61-DDE14E421DF3}">
      <dgm:prSet/>
      <dgm:spPr/>
      <dgm:t>
        <a:bodyPr/>
        <a:lstStyle/>
        <a:p>
          <a:r>
            <a:rPr lang="en-GB" b="0" i="0" dirty="0"/>
            <a:t>Marginal notes</a:t>
          </a:r>
          <a:endParaRPr lang="en-GB" dirty="0"/>
        </a:p>
      </dgm:t>
    </dgm:pt>
    <dgm:pt modelId="{23680FF5-8008-4B64-9A93-543BD32A4CF0}" type="parTrans" cxnId="{30B15605-2D9D-49DB-A43B-52EDE0A3BF10}">
      <dgm:prSet/>
      <dgm:spPr/>
      <dgm:t>
        <a:bodyPr/>
        <a:lstStyle/>
        <a:p>
          <a:endParaRPr lang="en-GB"/>
        </a:p>
      </dgm:t>
    </dgm:pt>
    <dgm:pt modelId="{2F20BE9B-CF7E-406C-A099-3212349BEFE5}" type="sibTrans" cxnId="{30B15605-2D9D-49DB-A43B-52EDE0A3BF10}">
      <dgm:prSet/>
      <dgm:spPr/>
      <dgm:t>
        <a:bodyPr/>
        <a:lstStyle/>
        <a:p>
          <a:endParaRPr lang="en-GB"/>
        </a:p>
      </dgm:t>
    </dgm:pt>
    <dgm:pt modelId="{2F595FA1-729D-4637-A908-A486B273A92F}">
      <dgm:prSet/>
      <dgm:spPr/>
      <dgm:t>
        <a:bodyPr/>
        <a:lstStyle/>
        <a:p>
          <a:r>
            <a:rPr lang="en-GB" b="0" i="0" dirty="0"/>
            <a:t>Extent and commencement date</a:t>
          </a:r>
          <a:endParaRPr lang="en-GB" dirty="0"/>
        </a:p>
      </dgm:t>
    </dgm:pt>
    <dgm:pt modelId="{88424A63-3AC4-4124-9AE6-C760B4207412}" type="parTrans" cxnId="{46672570-F01B-4C46-BAF0-D1D47ABF0871}">
      <dgm:prSet/>
      <dgm:spPr/>
      <dgm:t>
        <a:bodyPr/>
        <a:lstStyle/>
        <a:p>
          <a:endParaRPr lang="en-GB"/>
        </a:p>
      </dgm:t>
    </dgm:pt>
    <dgm:pt modelId="{91C31A96-39F7-4195-B6D2-BBD2AAF625DE}" type="sibTrans" cxnId="{46672570-F01B-4C46-BAF0-D1D47ABF0871}">
      <dgm:prSet/>
      <dgm:spPr/>
      <dgm:t>
        <a:bodyPr/>
        <a:lstStyle/>
        <a:p>
          <a:endParaRPr lang="en-GB"/>
        </a:p>
      </dgm:t>
    </dgm:pt>
    <dgm:pt modelId="{BE298A6B-C2D8-494E-8E27-832E608FED7A}">
      <dgm:prSet/>
      <dgm:spPr/>
      <dgm:t>
        <a:bodyPr/>
        <a:lstStyle/>
        <a:p>
          <a:r>
            <a:rPr lang="en-GB" b="1" i="0" dirty="0"/>
            <a:t>Schedules</a:t>
          </a:r>
          <a:endParaRPr lang="en-GB" dirty="0"/>
        </a:p>
      </dgm:t>
    </dgm:pt>
    <dgm:pt modelId="{2411EB58-4129-4662-9C41-C3E9EDA64DF1}" type="parTrans" cxnId="{67264CB0-8640-4866-AD89-DDD44FAE41CC}">
      <dgm:prSet/>
      <dgm:spPr/>
      <dgm:t>
        <a:bodyPr/>
        <a:lstStyle/>
        <a:p>
          <a:endParaRPr lang="en-GB"/>
        </a:p>
      </dgm:t>
    </dgm:pt>
    <dgm:pt modelId="{7DF4A5A2-29A9-4FF8-9A58-F180D9114738}" type="sibTrans" cxnId="{67264CB0-8640-4866-AD89-DDD44FAE41CC}">
      <dgm:prSet/>
      <dgm:spPr/>
      <dgm:t>
        <a:bodyPr/>
        <a:lstStyle/>
        <a:p>
          <a:endParaRPr lang="en-GB"/>
        </a:p>
      </dgm:t>
    </dgm:pt>
    <dgm:pt modelId="{92813074-33AC-4292-8A9F-F4A48AD9CD7F}">
      <dgm:prSet/>
      <dgm:spPr/>
      <dgm:t>
        <a:bodyPr/>
        <a:lstStyle/>
        <a:p>
          <a:r>
            <a:rPr lang="en-GB" b="1" i="0" dirty="0"/>
            <a:t>Explanatory Memorandum</a:t>
          </a:r>
          <a:endParaRPr lang="en-GB" dirty="0"/>
        </a:p>
      </dgm:t>
    </dgm:pt>
    <dgm:pt modelId="{E7FFA2A6-D544-49F6-94A3-A7DBA9A98001}" type="parTrans" cxnId="{A25F72BA-8504-470E-A9CA-58D8B4CAEBDC}">
      <dgm:prSet/>
      <dgm:spPr/>
      <dgm:t>
        <a:bodyPr/>
        <a:lstStyle/>
        <a:p>
          <a:endParaRPr lang="en-GB"/>
        </a:p>
      </dgm:t>
    </dgm:pt>
    <dgm:pt modelId="{B4EB5126-E1FE-4003-8828-21734E869EBA}" type="sibTrans" cxnId="{A25F72BA-8504-470E-A9CA-58D8B4CAEBDC}">
      <dgm:prSet/>
      <dgm:spPr/>
      <dgm:t>
        <a:bodyPr/>
        <a:lstStyle/>
        <a:p>
          <a:endParaRPr lang="en-GB"/>
        </a:p>
      </dgm:t>
    </dgm:pt>
    <dgm:pt modelId="{4422B52F-4985-4DC9-93D4-55FD6D63A8FB}" type="pres">
      <dgm:prSet presAssocID="{5706C52D-DD98-4EF7-A91C-F0913B023A72}" presName="diagram" presStyleCnt="0">
        <dgm:presLayoutVars>
          <dgm:dir/>
          <dgm:resizeHandles val="exact"/>
        </dgm:presLayoutVars>
      </dgm:prSet>
      <dgm:spPr/>
    </dgm:pt>
    <dgm:pt modelId="{1B80E228-440F-4D62-9846-FBE22B0D1DC6}" type="pres">
      <dgm:prSet presAssocID="{7E7BDD76-AC0C-47B7-8ABE-66167D2A9074}" presName="node" presStyleLbl="node1" presStyleIdx="0" presStyleCnt="12">
        <dgm:presLayoutVars>
          <dgm:bulletEnabled val="1"/>
        </dgm:presLayoutVars>
      </dgm:prSet>
      <dgm:spPr/>
    </dgm:pt>
    <dgm:pt modelId="{6CF67698-C84C-4CBD-B136-6C7D27664CB3}" type="pres">
      <dgm:prSet presAssocID="{E3ACD8E2-6328-4111-8BE9-4D5878AA7B0B}" presName="sibTrans" presStyleCnt="0"/>
      <dgm:spPr/>
    </dgm:pt>
    <dgm:pt modelId="{3A38EB6E-9B1F-416B-BBD9-3B24E3A7C690}" type="pres">
      <dgm:prSet presAssocID="{F8DFD873-C8EB-4A73-B431-FE8296C34EBE}" presName="node" presStyleLbl="node1" presStyleIdx="1" presStyleCnt="12">
        <dgm:presLayoutVars>
          <dgm:bulletEnabled val="1"/>
        </dgm:presLayoutVars>
      </dgm:prSet>
      <dgm:spPr/>
    </dgm:pt>
    <dgm:pt modelId="{BA868389-217D-456D-8B20-1E72F8DB17AB}" type="pres">
      <dgm:prSet presAssocID="{3B31DA06-336E-4F17-B5D8-8AD4BFF6E6E4}" presName="sibTrans" presStyleCnt="0"/>
      <dgm:spPr/>
    </dgm:pt>
    <dgm:pt modelId="{2BCD2633-E0BE-466D-B8AD-C2315B8C5213}" type="pres">
      <dgm:prSet presAssocID="{568076D0-2EB5-4C10-A40A-776AC7689B83}" presName="node" presStyleLbl="node1" presStyleIdx="2" presStyleCnt="12">
        <dgm:presLayoutVars>
          <dgm:bulletEnabled val="1"/>
        </dgm:presLayoutVars>
      </dgm:prSet>
      <dgm:spPr/>
    </dgm:pt>
    <dgm:pt modelId="{96D2B8E2-2793-418C-9172-23B1954CBA2A}" type="pres">
      <dgm:prSet presAssocID="{68988B18-C81B-47CE-BCAD-FF9C147EBE2D}" presName="sibTrans" presStyleCnt="0"/>
      <dgm:spPr/>
    </dgm:pt>
    <dgm:pt modelId="{3B5846BB-74A0-4E73-A312-21294DAAD017}" type="pres">
      <dgm:prSet presAssocID="{D030F2B1-936A-49EF-992D-B7D0FE1125F0}" presName="node" presStyleLbl="node1" presStyleIdx="3" presStyleCnt="12">
        <dgm:presLayoutVars>
          <dgm:bulletEnabled val="1"/>
        </dgm:presLayoutVars>
      </dgm:prSet>
      <dgm:spPr/>
    </dgm:pt>
    <dgm:pt modelId="{7EF2F53E-6419-4E17-815A-DBCD890736C3}" type="pres">
      <dgm:prSet presAssocID="{B318130A-58EB-44F4-8B9A-8929261968C6}" presName="sibTrans" presStyleCnt="0"/>
      <dgm:spPr/>
    </dgm:pt>
    <dgm:pt modelId="{AD96B9D9-3E93-4104-A592-46AEEA22219D}" type="pres">
      <dgm:prSet presAssocID="{8B3257C9-7C87-453E-95BE-2939942DADF3}" presName="node" presStyleLbl="node1" presStyleIdx="4" presStyleCnt="12">
        <dgm:presLayoutVars>
          <dgm:bulletEnabled val="1"/>
        </dgm:presLayoutVars>
      </dgm:prSet>
      <dgm:spPr/>
    </dgm:pt>
    <dgm:pt modelId="{A6E2BEBB-09D8-46D2-92C1-3FC85E5711FD}" type="pres">
      <dgm:prSet presAssocID="{35E1F33C-94D1-4C03-9370-CFC012DE6D41}" presName="sibTrans" presStyleCnt="0"/>
      <dgm:spPr/>
    </dgm:pt>
    <dgm:pt modelId="{02FC4451-0149-4FE5-AEB1-469C5CE94FB3}" type="pres">
      <dgm:prSet presAssocID="{35967A4E-B12B-4765-A0D5-E64AE9BFDB11}" presName="node" presStyleLbl="node1" presStyleIdx="5" presStyleCnt="12" custLinFactNeighborX="-1864" custLinFactNeighborY="5435">
        <dgm:presLayoutVars>
          <dgm:bulletEnabled val="1"/>
        </dgm:presLayoutVars>
      </dgm:prSet>
      <dgm:spPr/>
    </dgm:pt>
    <dgm:pt modelId="{9737EF47-D7D2-454F-A14A-193124A1A182}" type="pres">
      <dgm:prSet presAssocID="{AA202517-F408-4E8D-9214-73A18C2A08F5}" presName="sibTrans" presStyleCnt="0"/>
      <dgm:spPr/>
    </dgm:pt>
    <dgm:pt modelId="{7C16D005-8048-4A82-9776-B5905E0ED8C4}" type="pres">
      <dgm:prSet presAssocID="{E4E6B997-B007-4945-82A1-9474997611FE}" presName="node" presStyleLbl="node1" presStyleIdx="6" presStyleCnt="12">
        <dgm:presLayoutVars>
          <dgm:bulletEnabled val="1"/>
        </dgm:presLayoutVars>
      </dgm:prSet>
      <dgm:spPr/>
    </dgm:pt>
    <dgm:pt modelId="{0F4E7C21-54A1-4CE1-9735-14EEADD319DF}" type="pres">
      <dgm:prSet presAssocID="{89A137AB-AF0A-4972-AB55-28766B9EEF91}" presName="sibTrans" presStyleCnt="0"/>
      <dgm:spPr/>
    </dgm:pt>
    <dgm:pt modelId="{2E7DE2A4-40E7-4233-9104-C02306F799DC}" type="pres">
      <dgm:prSet presAssocID="{488E232A-0C65-4BFB-8965-872329D44B30}" presName="node" presStyleLbl="node1" presStyleIdx="7" presStyleCnt="12">
        <dgm:presLayoutVars>
          <dgm:bulletEnabled val="1"/>
        </dgm:presLayoutVars>
      </dgm:prSet>
      <dgm:spPr/>
    </dgm:pt>
    <dgm:pt modelId="{50148EC9-6F48-430A-A88D-A21539321C0E}" type="pres">
      <dgm:prSet presAssocID="{1C056613-B94E-4CE9-BE60-EE798CEAF4C7}" presName="sibTrans" presStyleCnt="0"/>
      <dgm:spPr/>
    </dgm:pt>
    <dgm:pt modelId="{7DB1EAAA-5C59-46FD-BF8B-0595673FFC5F}" type="pres">
      <dgm:prSet presAssocID="{7A3F14E9-4E09-46C9-AF61-DDE14E421DF3}" presName="node" presStyleLbl="node1" presStyleIdx="8" presStyleCnt="12">
        <dgm:presLayoutVars>
          <dgm:bulletEnabled val="1"/>
        </dgm:presLayoutVars>
      </dgm:prSet>
      <dgm:spPr/>
    </dgm:pt>
    <dgm:pt modelId="{EDD3EBE3-44C0-40BC-8F20-757AEE6EA26A}" type="pres">
      <dgm:prSet presAssocID="{2F20BE9B-CF7E-406C-A099-3212349BEFE5}" presName="sibTrans" presStyleCnt="0"/>
      <dgm:spPr/>
    </dgm:pt>
    <dgm:pt modelId="{DDECD377-8E85-4C6C-8EF4-F4D59BD54E55}" type="pres">
      <dgm:prSet presAssocID="{2F595FA1-729D-4637-A908-A486B273A92F}" presName="node" presStyleLbl="node1" presStyleIdx="9" presStyleCnt="12">
        <dgm:presLayoutVars>
          <dgm:bulletEnabled val="1"/>
        </dgm:presLayoutVars>
      </dgm:prSet>
      <dgm:spPr/>
    </dgm:pt>
    <dgm:pt modelId="{18E55B76-814E-48C9-B292-3EB8F82771EA}" type="pres">
      <dgm:prSet presAssocID="{91C31A96-39F7-4195-B6D2-BBD2AAF625DE}" presName="sibTrans" presStyleCnt="0"/>
      <dgm:spPr/>
    </dgm:pt>
    <dgm:pt modelId="{6416944F-D877-4307-8667-93B22A0D546B}" type="pres">
      <dgm:prSet presAssocID="{BE298A6B-C2D8-494E-8E27-832E608FED7A}" presName="node" presStyleLbl="node1" presStyleIdx="10" presStyleCnt="12">
        <dgm:presLayoutVars>
          <dgm:bulletEnabled val="1"/>
        </dgm:presLayoutVars>
      </dgm:prSet>
      <dgm:spPr/>
    </dgm:pt>
    <dgm:pt modelId="{A078D0DA-E38F-46EF-8BAE-D8A29C232816}" type="pres">
      <dgm:prSet presAssocID="{7DF4A5A2-29A9-4FF8-9A58-F180D9114738}" presName="sibTrans" presStyleCnt="0"/>
      <dgm:spPr/>
    </dgm:pt>
    <dgm:pt modelId="{20C5D883-DEE2-4961-9425-D485717148F0}" type="pres">
      <dgm:prSet presAssocID="{92813074-33AC-4292-8A9F-F4A48AD9CD7F}" presName="node" presStyleLbl="node1" presStyleIdx="11" presStyleCnt="12">
        <dgm:presLayoutVars>
          <dgm:bulletEnabled val="1"/>
        </dgm:presLayoutVars>
      </dgm:prSet>
      <dgm:spPr/>
    </dgm:pt>
  </dgm:ptLst>
  <dgm:cxnLst>
    <dgm:cxn modelId="{30B15605-2D9D-49DB-A43B-52EDE0A3BF10}" srcId="{5706C52D-DD98-4EF7-A91C-F0913B023A72}" destId="{7A3F14E9-4E09-46C9-AF61-DDE14E421DF3}" srcOrd="8" destOrd="0" parTransId="{23680FF5-8008-4B64-9A93-543BD32A4CF0}" sibTransId="{2F20BE9B-CF7E-406C-A099-3212349BEFE5}"/>
    <dgm:cxn modelId="{86DBA507-7B55-4C37-AFA4-2B1496A23D11}" type="presOf" srcId="{488E232A-0C65-4BFB-8965-872329D44B30}" destId="{2E7DE2A4-40E7-4233-9104-C02306F799DC}" srcOrd="0" destOrd="0" presId="urn:microsoft.com/office/officeart/2005/8/layout/default"/>
    <dgm:cxn modelId="{AA78AC12-6B06-4C8D-B28F-1B74D105BF16}" srcId="{5706C52D-DD98-4EF7-A91C-F0913B023A72}" destId="{F8DFD873-C8EB-4A73-B431-FE8296C34EBE}" srcOrd="1" destOrd="0" parTransId="{3D3FE9C8-57CF-41B6-9063-8B74F59E4D8C}" sibTransId="{3B31DA06-336E-4F17-B5D8-8AD4BFF6E6E4}"/>
    <dgm:cxn modelId="{ED3BFA1C-1429-4116-B5BB-1984A19B3649}" srcId="{5706C52D-DD98-4EF7-A91C-F0913B023A72}" destId="{488E232A-0C65-4BFB-8965-872329D44B30}" srcOrd="7" destOrd="0" parTransId="{1DE89DC5-B1B1-4705-8FE0-338B7BAAA244}" sibTransId="{1C056613-B94E-4CE9-BE60-EE798CEAF4C7}"/>
    <dgm:cxn modelId="{63CA1620-E59C-49D8-979E-86F062C2CC6F}" type="presOf" srcId="{35967A4E-B12B-4765-A0D5-E64AE9BFDB11}" destId="{02FC4451-0149-4FE5-AEB1-469C5CE94FB3}" srcOrd="0" destOrd="0" presId="urn:microsoft.com/office/officeart/2005/8/layout/default"/>
    <dgm:cxn modelId="{0564CF2B-B692-4A28-B8B1-3C538DCF42DA}" type="presOf" srcId="{2F595FA1-729D-4637-A908-A486B273A92F}" destId="{DDECD377-8E85-4C6C-8EF4-F4D59BD54E55}" srcOrd="0" destOrd="0" presId="urn:microsoft.com/office/officeart/2005/8/layout/default"/>
    <dgm:cxn modelId="{94D3EE36-2513-41EC-A2A6-04E554B08D60}" srcId="{5706C52D-DD98-4EF7-A91C-F0913B023A72}" destId="{35967A4E-B12B-4765-A0D5-E64AE9BFDB11}" srcOrd="5" destOrd="0" parTransId="{A6F27FC6-26EB-44EE-BF03-1AEEF1C9B2A1}" sibTransId="{AA202517-F408-4E8D-9214-73A18C2A08F5}"/>
    <dgm:cxn modelId="{4DD7475D-8EAF-4EDA-BB4A-602433DE6FAE}" type="presOf" srcId="{7E7BDD76-AC0C-47B7-8ABE-66167D2A9074}" destId="{1B80E228-440F-4D62-9846-FBE22B0D1DC6}" srcOrd="0" destOrd="0" presId="urn:microsoft.com/office/officeart/2005/8/layout/default"/>
    <dgm:cxn modelId="{BA617269-71EB-4370-8599-8FB78F71A839}" type="presOf" srcId="{D030F2B1-936A-49EF-992D-B7D0FE1125F0}" destId="{3B5846BB-74A0-4E73-A312-21294DAAD017}" srcOrd="0" destOrd="0" presId="urn:microsoft.com/office/officeart/2005/8/layout/default"/>
    <dgm:cxn modelId="{F0F4BB4B-22E6-4507-8CFA-6CD0097459BE}" srcId="{5706C52D-DD98-4EF7-A91C-F0913B023A72}" destId="{568076D0-2EB5-4C10-A40A-776AC7689B83}" srcOrd="2" destOrd="0" parTransId="{27C44510-DD9D-49A6-B1D4-E0F509C7B065}" sibTransId="{68988B18-C81B-47CE-BCAD-FF9C147EBE2D}"/>
    <dgm:cxn modelId="{0EFEE54B-8379-40CB-8A75-F83F3B75391B}" type="presOf" srcId="{8B3257C9-7C87-453E-95BE-2939942DADF3}" destId="{AD96B9D9-3E93-4104-A592-46AEEA22219D}" srcOrd="0" destOrd="0" presId="urn:microsoft.com/office/officeart/2005/8/layout/default"/>
    <dgm:cxn modelId="{483F356F-1E53-4E2F-9A2D-F4C3A13BF3F5}" type="presOf" srcId="{E4E6B997-B007-4945-82A1-9474997611FE}" destId="{7C16D005-8048-4A82-9776-B5905E0ED8C4}" srcOrd="0" destOrd="0" presId="urn:microsoft.com/office/officeart/2005/8/layout/default"/>
    <dgm:cxn modelId="{46672570-F01B-4C46-BAF0-D1D47ABF0871}" srcId="{5706C52D-DD98-4EF7-A91C-F0913B023A72}" destId="{2F595FA1-729D-4637-A908-A486B273A92F}" srcOrd="9" destOrd="0" parTransId="{88424A63-3AC4-4124-9AE6-C760B4207412}" sibTransId="{91C31A96-39F7-4195-B6D2-BBD2AAF625DE}"/>
    <dgm:cxn modelId="{FE1B3C73-7A8A-4AB3-8431-D3AE61479E43}" srcId="{5706C52D-DD98-4EF7-A91C-F0913B023A72}" destId="{7E7BDD76-AC0C-47B7-8ABE-66167D2A9074}" srcOrd="0" destOrd="0" parTransId="{8EA74B8F-19CD-4F6D-9A26-78BC3BF37062}" sibTransId="{E3ACD8E2-6328-4111-8BE9-4D5878AA7B0B}"/>
    <dgm:cxn modelId="{0A4FBC59-6884-4061-8C27-038DC5CED04A}" type="presOf" srcId="{92813074-33AC-4292-8A9F-F4A48AD9CD7F}" destId="{20C5D883-DEE2-4961-9425-D485717148F0}" srcOrd="0" destOrd="0" presId="urn:microsoft.com/office/officeart/2005/8/layout/default"/>
    <dgm:cxn modelId="{7CD1D47A-B7DE-4C7D-841B-CD78CAFC5F3A}" type="presOf" srcId="{568076D0-2EB5-4C10-A40A-776AC7689B83}" destId="{2BCD2633-E0BE-466D-B8AD-C2315B8C5213}" srcOrd="0" destOrd="0" presId="urn:microsoft.com/office/officeart/2005/8/layout/default"/>
    <dgm:cxn modelId="{7801617B-16C2-4CBD-B05B-DBEF057A47E7}" type="presOf" srcId="{BE298A6B-C2D8-494E-8E27-832E608FED7A}" destId="{6416944F-D877-4307-8667-93B22A0D546B}" srcOrd="0" destOrd="0" presId="urn:microsoft.com/office/officeart/2005/8/layout/default"/>
    <dgm:cxn modelId="{59A8B0A6-CC66-404C-80FF-153F45A3AC08}" srcId="{5706C52D-DD98-4EF7-A91C-F0913B023A72}" destId="{8B3257C9-7C87-453E-95BE-2939942DADF3}" srcOrd="4" destOrd="0" parTransId="{15C4EB52-89A8-4828-84CB-371AA03EEB6A}" sibTransId="{35E1F33C-94D1-4C03-9370-CFC012DE6D41}"/>
    <dgm:cxn modelId="{6AD173AA-5E11-4455-A692-A71CFBDF794E}" type="presOf" srcId="{F8DFD873-C8EB-4A73-B431-FE8296C34EBE}" destId="{3A38EB6E-9B1F-416B-BBD9-3B24E3A7C690}" srcOrd="0" destOrd="0" presId="urn:microsoft.com/office/officeart/2005/8/layout/default"/>
    <dgm:cxn modelId="{67264CB0-8640-4866-AD89-DDD44FAE41CC}" srcId="{5706C52D-DD98-4EF7-A91C-F0913B023A72}" destId="{BE298A6B-C2D8-494E-8E27-832E608FED7A}" srcOrd="10" destOrd="0" parTransId="{2411EB58-4129-4662-9C41-C3E9EDA64DF1}" sibTransId="{7DF4A5A2-29A9-4FF8-9A58-F180D9114738}"/>
    <dgm:cxn modelId="{030918B7-32C2-49A7-9880-2F5EA288FB95}" type="presOf" srcId="{5706C52D-DD98-4EF7-A91C-F0913B023A72}" destId="{4422B52F-4985-4DC9-93D4-55FD6D63A8FB}" srcOrd="0" destOrd="0" presId="urn:microsoft.com/office/officeart/2005/8/layout/default"/>
    <dgm:cxn modelId="{DF5429B9-1BB4-46C8-B4DC-69C0EA511F85}" srcId="{5706C52D-DD98-4EF7-A91C-F0913B023A72}" destId="{E4E6B997-B007-4945-82A1-9474997611FE}" srcOrd="6" destOrd="0" parTransId="{66CA9FCD-B68F-4765-986A-4C92B606647C}" sibTransId="{89A137AB-AF0A-4972-AB55-28766B9EEF91}"/>
    <dgm:cxn modelId="{A25F72BA-8504-470E-A9CA-58D8B4CAEBDC}" srcId="{5706C52D-DD98-4EF7-A91C-F0913B023A72}" destId="{92813074-33AC-4292-8A9F-F4A48AD9CD7F}" srcOrd="11" destOrd="0" parTransId="{E7FFA2A6-D544-49F6-94A3-A7DBA9A98001}" sibTransId="{B4EB5126-E1FE-4003-8828-21734E869EBA}"/>
    <dgm:cxn modelId="{DA02ECBD-7C45-491B-A328-0CD48672F886}" type="presOf" srcId="{7A3F14E9-4E09-46C9-AF61-DDE14E421DF3}" destId="{7DB1EAAA-5C59-46FD-BF8B-0595673FFC5F}" srcOrd="0" destOrd="0" presId="urn:microsoft.com/office/officeart/2005/8/layout/default"/>
    <dgm:cxn modelId="{799E60D9-B459-4604-BE3F-9A3350951700}" srcId="{5706C52D-DD98-4EF7-A91C-F0913B023A72}" destId="{D030F2B1-936A-49EF-992D-B7D0FE1125F0}" srcOrd="3" destOrd="0" parTransId="{9B8F524C-A076-427A-B684-08296D81607D}" sibTransId="{B318130A-58EB-44F4-8B9A-8929261968C6}"/>
    <dgm:cxn modelId="{C282DA61-9F45-4183-BCE8-FC43FCADBEC6}" type="presParOf" srcId="{4422B52F-4985-4DC9-93D4-55FD6D63A8FB}" destId="{1B80E228-440F-4D62-9846-FBE22B0D1DC6}" srcOrd="0" destOrd="0" presId="urn:microsoft.com/office/officeart/2005/8/layout/default"/>
    <dgm:cxn modelId="{689BDCB5-9A53-48E2-9CD6-8D48878BBA08}" type="presParOf" srcId="{4422B52F-4985-4DC9-93D4-55FD6D63A8FB}" destId="{6CF67698-C84C-4CBD-B136-6C7D27664CB3}" srcOrd="1" destOrd="0" presId="urn:microsoft.com/office/officeart/2005/8/layout/default"/>
    <dgm:cxn modelId="{005F4126-A5E9-43A9-877D-636FF74320AD}" type="presParOf" srcId="{4422B52F-4985-4DC9-93D4-55FD6D63A8FB}" destId="{3A38EB6E-9B1F-416B-BBD9-3B24E3A7C690}" srcOrd="2" destOrd="0" presId="urn:microsoft.com/office/officeart/2005/8/layout/default"/>
    <dgm:cxn modelId="{B47C38A7-3AD8-48F5-9C60-22E16FCA6095}" type="presParOf" srcId="{4422B52F-4985-4DC9-93D4-55FD6D63A8FB}" destId="{BA868389-217D-456D-8B20-1E72F8DB17AB}" srcOrd="3" destOrd="0" presId="urn:microsoft.com/office/officeart/2005/8/layout/default"/>
    <dgm:cxn modelId="{E3909AA7-FD09-456F-9429-DDFCFC8CFB0C}" type="presParOf" srcId="{4422B52F-4985-4DC9-93D4-55FD6D63A8FB}" destId="{2BCD2633-E0BE-466D-B8AD-C2315B8C5213}" srcOrd="4" destOrd="0" presId="urn:microsoft.com/office/officeart/2005/8/layout/default"/>
    <dgm:cxn modelId="{04AE2D39-5D40-452D-90FA-26183199B1AC}" type="presParOf" srcId="{4422B52F-4985-4DC9-93D4-55FD6D63A8FB}" destId="{96D2B8E2-2793-418C-9172-23B1954CBA2A}" srcOrd="5" destOrd="0" presId="urn:microsoft.com/office/officeart/2005/8/layout/default"/>
    <dgm:cxn modelId="{2A099ABD-FDB1-4739-A84D-F272F5A8BC8C}" type="presParOf" srcId="{4422B52F-4985-4DC9-93D4-55FD6D63A8FB}" destId="{3B5846BB-74A0-4E73-A312-21294DAAD017}" srcOrd="6" destOrd="0" presId="urn:microsoft.com/office/officeart/2005/8/layout/default"/>
    <dgm:cxn modelId="{0120CFB7-04E9-4E64-A823-43DA39F2D278}" type="presParOf" srcId="{4422B52F-4985-4DC9-93D4-55FD6D63A8FB}" destId="{7EF2F53E-6419-4E17-815A-DBCD890736C3}" srcOrd="7" destOrd="0" presId="urn:microsoft.com/office/officeart/2005/8/layout/default"/>
    <dgm:cxn modelId="{5448B616-49CB-4DF5-BD60-F9FFB0F550F7}" type="presParOf" srcId="{4422B52F-4985-4DC9-93D4-55FD6D63A8FB}" destId="{AD96B9D9-3E93-4104-A592-46AEEA22219D}" srcOrd="8" destOrd="0" presId="urn:microsoft.com/office/officeart/2005/8/layout/default"/>
    <dgm:cxn modelId="{A6256931-CBD9-4981-AA6D-BDE2685A41EE}" type="presParOf" srcId="{4422B52F-4985-4DC9-93D4-55FD6D63A8FB}" destId="{A6E2BEBB-09D8-46D2-92C1-3FC85E5711FD}" srcOrd="9" destOrd="0" presId="urn:microsoft.com/office/officeart/2005/8/layout/default"/>
    <dgm:cxn modelId="{F23EC0DC-2D32-43A2-A164-34534C2F7E93}" type="presParOf" srcId="{4422B52F-4985-4DC9-93D4-55FD6D63A8FB}" destId="{02FC4451-0149-4FE5-AEB1-469C5CE94FB3}" srcOrd="10" destOrd="0" presId="urn:microsoft.com/office/officeart/2005/8/layout/default"/>
    <dgm:cxn modelId="{36334E59-FE57-4567-84FA-40671180E6EC}" type="presParOf" srcId="{4422B52F-4985-4DC9-93D4-55FD6D63A8FB}" destId="{9737EF47-D7D2-454F-A14A-193124A1A182}" srcOrd="11" destOrd="0" presId="urn:microsoft.com/office/officeart/2005/8/layout/default"/>
    <dgm:cxn modelId="{0EADDEB6-40D0-489B-9186-E848799D008B}" type="presParOf" srcId="{4422B52F-4985-4DC9-93D4-55FD6D63A8FB}" destId="{7C16D005-8048-4A82-9776-B5905E0ED8C4}" srcOrd="12" destOrd="0" presId="urn:microsoft.com/office/officeart/2005/8/layout/default"/>
    <dgm:cxn modelId="{55582241-D5B6-4EE7-B89D-FB0BD10D72B7}" type="presParOf" srcId="{4422B52F-4985-4DC9-93D4-55FD6D63A8FB}" destId="{0F4E7C21-54A1-4CE1-9735-14EEADD319DF}" srcOrd="13" destOrd="0" presId="urn:microsoft.com/office/officeart/2005/8/layout/default"/>
    <dgm:cxn modelId="{665D6AA6-9E55-49C9-805F-4D62F5E66EF7}" type="presParOf" srcId="{4422B52F-4985-4DC9-93D4-55FD6D63A8FB}" destId="{2E7DE2A4-40E7-4233-9104-C02306F799DC}" srcOrd="14" destOrd="0" presId="urn:microsoft.com/office/officeart/2005/8/layout/default"/>
    <dgm:cxn modelId="{1113EE06-1A19-473E-86B5-4409473AE799}" type="presParOf" srcId="{4422B52F-4985-4DC9-93D4-55FD6D63A8FB}" destId="{50148EC9-6F48-430A-A88D-A21539321C0E}" srcOrd="15" destOrd="0" presId="urn:microsoft.com/office/officeart/2005/8/layout/default"/>
    <dgm:cxn modelId="{5CE54DE0-AEFB-4904-93B8-B98C52FF7A1E}" type="presParOf" srcId="{4422B52F-4985-4DC9-93D4-55FD6D63A8FB}" destId="{7DB1EAAA-5C59-46FD-BF8B-0595673FFC5F}" srcOrd="16" destOrd="0" presId="urn:microsoft.com/office/officeart/2005/8/layout/default"/>
    <dgm:cxn modelId="{5164F5CC-1E16-47C2-83D3-658DBAFB9047}" type="presParOf" srcId="{4422B52F-4985-4DC9-93D4-55FD6D63A8FB}" destId="{EDD3EBE3-44C0-40BC-8F20-757AEE6EA26A}" srcOrd="17" destOrd="0" presId="urn:microsoft.com/office/officeart/2005/8/layout/default"/>
    <dgm:cxn modelId="{7A19CD02-743F-4150-BFB6-6FD5CCF7BE97}" type="presParOf" srcId="{4422B52F-4985-4DC9-93D4-55FD6D63A8FB}" destId="{DDECD377-8E85-4C6C-8EF4-F4D59BD54E55}" srcOrd="18" destOrd="0" presId="urn:microsoft.com/office/officeart/2005/8/layout/default"/>
    <dgm:cxn modelId="{E9BF3E87-E4C3-4686-B944-3CD23C8FA09A}" type="presParOf" srcId="{4422B52F-4985-4DC9-93D4-55FD6D63A8FB}" destId="{18E55B76-814E-48C9-B292-3EB8F82771EA}" srcOrd="19" destOrd="0" presId="urn:microsoft.com/office/officeart/2005/8/layout/default"/>
    <dgm:cxn modelId="{B159E1C7-FAB4-4361-8568-CE890826F732}" type="presParOf" srcId="{4422B52F-4985-4DC9-93D4-55FD6D63A8FB}" destId="{6416944F-D877-4307-8667-93B22A0D546B}" srcOrd="20" destOrd="0" presId="urn:microsoft.com/office/officeart/2005/8/layout/default"/>
    <dgm:cxn modelId="{F352DA42-9CFF-483A-933B-55CD72A8F9E1}" type="presParOf" srcId="{4422B52F-4985-4DC9-93D4-55FD6D63A8FB}" destId="{A078D0DA-E38F-46EF-8BAE-D8A29C232816}" srcOrd="21" destOrd="0" presId="urn:microsoft.com/office/officeart/2005/8/layout/default"/>
    <dgm:cxn modelId="{0C0DAB79-3AB0-44AB-AA74-03D19E4F794B}" type="presParOf" srcId="{4422B52F-4985-4DC9-93D4-55FD6D63A8FB}" destId="{20C5D883-DEE2-4961-9425-D485717148F0}" srcOrd="2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31D5DD-B5C0-4F3D-A2CB-0A64B4838A78}">
      <dsp:nvSpPr>
        <dsp:cNvPr id="0" name=""/>
        <dsp:cNvSpPr/>
      </dsp:nvSpPr>
      <dsp:spPr>
        <a:xfrm>
          <a:off x="945" y="155935"/>
          <a:ext cx="3686844" cy="2212106"/>
        </a:xfrm>
        <a:prstGeom prst="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GB" sz="4700" kern="1200" dirty="0"/>
            <a:t>Government Bills</a:t>
          </a:r>
        </a:p>
      </dsp:txBody>
      <dsp:txXfrm>
        <a:off x="945" y="155935"/>
        <a:ext cx="3686844" cy="2212106"/>
      </dsp:txXfrm>
    </dsp:sp>
    <dsp:sp modelId="{184A9444-531B-496F-B634-C83F0A24AC86}">
      <dsp:nvSpPr>
        <dsp:cNvPr id="0" name=""/>
        <dsp:cNvSpPr/>
      </dsp:nvSpPr>
      <dsp:spPr>
        <a:xfrm>
          <a:off x="4056474" y="155935"/>
          <a:ext cx="3686844" cy="2212106"/>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GB" sz="4700" kern="1200" dirty="0"/>
            <a:t>Private Members Bill</a:t>
          </a:r>
        </a:p>
      </dsp:txBody>
      <dsp:txXfrm>
        <a:off x="4056474" y="155935"/>
        <a:ext cx="3686844" cy="22121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24C59C-F7D3-42A6-B7BD-EA288DD218E7}">
      <dsp:nvSpPr>
        <dsp:cNvPr id="0" name=""/>
        <dsp:cNvSpPr/>
      </dsp:nvSpPr>
      <dsp:spPr>
        <a:xfrm>
          <a:off x="0" y="454486"/>
          <a:ext cx="3118339" cy="756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89CFFA2-4FB7-452F-A8CD-8F38A8E24C25}">
      <dsp:nvSpPr>
        <dsp:cNvPr id="0" name=""/>
        <dsp:cNvSpPr/>
      </dsp:nvSpPr>
      <dsp:spPr>
        <a:xfrm>
          <a:off x="149220" y="322842"/>
          <a:ext cx="2969118" cy="885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06" tIns="0" rIns="82506" bIns="0" numCol="1" spcCol="1270" anchor="ctr" anchorCtr="0">
          <a:noAutofit/>
        </a:bodyPr>
        <a:lstStyle/>
        <a:p>
          <a:pPr marL="0" lvl="0" indent="0" algn="l" defTabSz="1333500">
            <a:lnSpc>
              <a:spcPct val="90000"/>
            </a:lnSpc>
            <a:spcBef>
              <a:spcPct val="0"/>
            </a:spcBef>
            <a:spcAft>
              <a:spcPct val="35000"/>
            </a:spcAft>
            <a:buNone/>
          </a:pPr>
          <a:r>
            <a:rPr lang="en-GB" sz="3000" kern="1200" dirty="0"/>
            <a:t>Ballot</a:t>
          </a:r>
          <a:r>
            <a:rPr lang="en-GB" sz="3000" kern="1200" baseline="0" dirty="0"/>
            <a:t> Rule</a:t>
          </a:r>
          <a:endParaRPr lang="en-GB" sz="3000" kern="1200" dirty="0"/>
        </a:p>
      </dsp:txBody>
      <dsp:txXfrm>
        <a:off x="192451" y="366073"/>
        <a:ext cx="2882656" cy="799138"/>
      </dsp:txXfrm>
    </dsp:sp>
    <dsp:sp modelId="{50CEF1A4-C81A-4684-9B03-9577C422EF79}">
      <dsp:nvSpPr>
        <dsp:cNvPr id="0" name=""/>
        <dsp:cNvSpPr/>
      </dsp:nvSpPr>
      <dsp:spPr>
        <a:xfrm>
          <a:off x="0" y="1815286"/>
          <a:ext cx="3118339" cy="756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F08D433-B151-43B9-AFCF-0311C4F51BF8}">
      <dsp:nvSpPr>
        <dsp:cNvPr id="0" name=""/>
        <dsp:cNvSpPr/>
      </dsp:nvSpPr>
      <dsp:spPr>
        <a:xfrm>
          <a:off x="150465" y="1725052"/>
          <a:ext cx="2967873" cy="885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06" tIns="0" rIns="82506" bIns="0" numCol="1" spcCol="1270" anchor="ctr" anchorCtr="0">
          <a:noAutofit/>
        </a:bodyPr>
        <a:lstStyle/>
        <a:p>
          <a:pPr marL="0" lvl="0" indent="0" algn="l" defTabSz="1333500">
            <a:lnSpc>
              <a:spcPct val="90000"/>
            </a:lnSpc>
            <a:spcBef>
              <a:spcPct val="0"/>
            </a:spcBef>
            <a:spcAft>
              <a:spcPct val="35000"/>
            </a:spcAft>
            <a:buNone/>
          </a:pPr>
          <a:r>
            <a:rPr lang="en-GB" sz="3000" kern="1200" dirty="0"/>
            <a:t>Ten</a:t>
          </a:r>
          <a:r>
            <a:rPr lang="en-GB" sz="3000" kern="1200" baseline="0" dirty="0"/>
            <a:t> Minute Rule</a:t>
          </a:r>
          <a:endParaRPr lang="en-GB" sz="3000" kern="1200" dirty="0"/>
        </a:p>
      </dsp:txBody>
      <dsp:txXfrm>
        <a:off x="193696" y="1768283"/>
        <a:ext cx="2881411" cy="799138"/>
      </dsp:txXfrm>
    </dsp:sp>
    <dsp:sp modelId="{0E5A2352-F89B-4E21-8C8C-CBA5B5E5A1FB}">
      <dsp:nvSpPr>
        <dsp:cNvPr id="0" name=""/>
        <dsp:cNvSpPr/>
      </dsp:nvSpPr>
      <dsp:spPr>
        <a:xfrm>
          <a:off x="0" y="3176086"/>
          <a:ext cx="3118339" cy="756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6B5F062-D76D-4A45-8259-2AD18A5C9575}">
      <dsp:nvSpPr>
        <dsp:cNvPr id="0" name=""/>
        <dsp:cNvSpPr/>
      </dsp:nvSpPr>
      <dsp:spPr>
        <a:xfrm>
          <a:off x="155023" y="3010381"/>
          <a:ext cx="2963315" cy="885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06" tIns="0" rIns="82506" bIns="0" numCol="1" spcCol="1270" anchor="ctr" anchorCtr="0">
          <a:noAutofit/>
        </a:bodyPr>
        <a:lstStyle/>
        <a:p>
          <a:pPr marL="0" lvl="0" indent="0" algn="l" defTabSz="1333500">
            <a:lnSpc>
              <a:spcPct val="90000"/>
            </a:lnSpc>
            <a:spcBef>
              <a:spcPct val="0"/>
            </a:spcBef>
            <a:spcAft>
              <a:spcPct val="35000"/>
            </a:spcAft>
            <a:buNone/>
          </a:pPr>
          <a:r>
            <a:rPr lang="en-GB" sz="3000" kern="1200" dirty="0"/>
            <a:t>Presentation</a:t>
          </a:r>
        </a:p>
      </dsp:txBody>
      <dsp:txXfrm>
        <a:off x="198254" y="3053612"/>
        <a:ext cx="2876853" cy="7991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80E228-440F-4D62-9846-FBE22B0D1DC6}">
      <dsp:nvSpPr>
        <dsp:cNvPr id="0" name=""/>
        <dsp:cNvSpPr/>
      </dsp:nvSpPr>
      <dsp:spPr>
        <a:xfrm>
          <a:off x="212500" y="173"/>
          <a:ext cx="2548892" cy="1529335"/>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b="0" i="0" kern="1200" dirty="0"/>
            <a:t>Short title</a:t>
          </a:r>
          <a:endParaRPr lang="en-GB" sz="2600" kern="1200" dirty="0"/>
        </a:p>
      </dsp:txBody>
      <dsp:txXfrm>
        <a:off x="212500" y="173"/>
        <a:ext cx="2548892" cy="1529335"/>
      </dsp:txXfrm>
    </dsp:sp>
    <dsp:sp modelId="{3A38EB6E-9B1F-416B-BBD9-3B24E3A7C690}">
      <dsp:nvSpPr>
        <dsp:cNvPr id="0" name=""/>
        <dsp:cNvSpPr/>
      </dsp:nvSpPr>
      <dsp:spPr>
        <a:xfrm>
          <a:off x="3016282" y="173"/>
          <a:ext cx="2548892" cy="1529335"/>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b="0" i="0" kern="1200" dirty="0"/>
            <a:t>Royal Coat of Arms</a:t>
          </a:r>
          <a:endParaRPr lang="en-GB" sz="2600" kern="1200" dirty="0"/>
        </a:p>
      </dsp:txBody>
      <dsp:txXfrm>
        <a:off x="3016282" y="173"/>
        <a:ext cx="2548892" cy="1529335"/>
      </dsp:txXfrm>
    </dsp:sp>
    <dsp:sp modelId="{2BCD2633-E0BE-466D-B8AD-C2315B8C5213}">
      <dsp:nvSpPr>
        <dsp:cNvPr id="0" name=""/>
        <dsp:cNvSpPr/>
      </dsp:nvSpPr>
      <dsp:spPr>
        <a:xfrm>
          <a:off x="5820064" y="173"/>
          <a:ext cx="2548892" cy="1529335"/>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b="0" i="0" kern="1200"/>
            <a:t>Chapter number</a:t>
          </a:r>
          <a:endParaRPr lang="en-GB" sz="2600" kern="1200"/>
        </a:p>
      </dsp:txBody>
      <dsp:txXfrm>
        <a:off x="5820064" y="173"/>
        <a:ext cx="2548892" cy="1529335"/>
      </dsp:txXfrm>
    </dsp:sp>
    <dsp:sp modelId="{3B5846BB-74A0-4E73-A312-21294DAAD017}">
      <dsp:nvSpPr>
        <dsp:cNvPr id="0" name=""/>
        <dsp:cNvSpPr/>
      </dsp:nvSpPr>
      <dsp:spPr>
        <a:xfrm>
          <a:off x="8623846" y="173"/>
          <a:ext cx="2548892" cy="1529335"/>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b="0" i="0" kern="1200" dirty="0"/>
            <a:t>Introductory Text </a:t>
          </a:r>
          <a:endParaRPr lang="en-GB" sz="2600" kern="1200" dirty="0"/>
        </a:p>
      </dsp:txBody>
      <dsp:txXfrm>
        <a:off x="8623846" y="173"/>
        <a:ext cx="2548892" cy="1529335"/>
      </dsp:txXfrm>
    </dsp:sp>
    <dsp:sp modelId="{AD96B9D9-3E93-4104-A592-46AEEA22219D}">
      <dsp:nvSpPr>
        <dsp:cNvPr id="0" name=""/>
        <dsp:cNvSpPr/>
      </dsp:nvSpPr>
      <dsp:spPr>
        <a:xfrm>
          <a:off x="212500" y="1784398"/>
          <a:ext cx="2548892" cy="1529335"/>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b="1" i="0" kern="1200"/>
            <a:t>Date of Royal Assent</a:t>
          </a:r>
          <a:endParaRPr lang="en-GB" sz="2600" kern="1200"/>
        </a:p>
      </dsp:txBody>
      <dsp:txXfrm>
        <a:off x="212500" y="1784398"/>
        <a:ext cx="2548892" cy="1529335"/>
      </dsp:txXfrm>
    </dsp:sp>
    <dsp:sp modelId="{02FC4451-0149-4FE5-AEB1-469C5CE94FB3}">
      <dsp:nvSpPr>
        <dsp:cNvPr id="0" name=""/>
        <dsp:cNvSpPr/>
      </dsp:nvSpPr>
      <dsp:spPr>
        <a:xfrm>
          <a:off x="2968771" y="1867517"/>
          <a:ext cx="2548892" cy="1529335"/>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b="0" i="0" kern="1200"/>
            <a:t>Main Body</a:t>
          </a:r>
          <a:endParaRPr lang="en-GB" sz="2600" kern="1200"/>
        </a:p>
      </dsp:txBody>
      <dsp:txXfrm>
        <a:off x="2968771" y="1867517"/>
        <a:ext cx="2548892" cy="1529335"/>
      </dsp:txXfrm>
    </dsp:sp>
    <dsp:sp modelId="{7C16D005-8048-4A82-9776-B5905E0ED8C4}">
      <dsp:nvSpPr>
        <dsp:cNvPr id="0" name=""/>
        <dsp:cNvSpPr/>
      </dsp:nvSpPr>
      <dsp:spPr>
        <a:xfrm>
          <a:off x="5820064" y="1784398"/>
          <a:ext cx="2548892" cy="1529335"/>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b="0" i="0" kern="1200"/>
            <a:t>Headings</a:t>
          </a:r>
          <a:endParaRPr lang="en-GB" sz="2600" kern="1200"/>
        </a:p>
      </dsp:txBody>
      <dsp:txXfrm>
        <a:off x="5820064" y="1784398"/>
        <a:ext cx="2548892" cy="1529335"/>
      </dsp:txXfrm>
    </dsp:sp>
    <dsp:sp modelId="{2E7DE2A4-40E7-4233-9104-C02306F799DC}">
      <dsp:nvSpPr>
        <dsp:cNvPr id="0" name=""/>
        <dsp:cNvSpPr/>
      </dsp:nvSpPr>
      <dsp:spPr>
        <a:xfrm>
          <a:off x="8623846" y="1784398"/>
          <a:ext cx="2548892" cy="1529335"/>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b="1" i="0" kern="1200" dirty="0"/>
            <a:t>Sections</a:t>
          </a:r>
        </a:p>
        <a:p>
          <a:pPr marL="0" lvl="0" indent="0" algn="ctr" defTabSz="1155700">
            <a:lnSpc>
              <a:spcPct val="90000"/>
            </a:lnSpc>
            <a:spcBef>
              <a:spcPct val="0"/>
            </a:spcBef>
            <a:spcAft>
              <a:spcPct val="35000"/>
            </a:spcAft>
            <a:buNone/>
          </a:pPr>
          <a:r>
            <a:rPr lang="en-GB" sz="2600" b="1" i="0" kern="1200" dirty="0"/>
            <a:t>Subsections</a:t>
          </a:r>
          <a:endParaRPr lang="en-GB" sz="2600" kern="1200" dirty="0"/>
        </a:p>
      </dsp:txBody>
      <dsp:txXfrm>
        <a:off x="8623846" y="1784398"/>
        <a:ext cx="2548892" cy="1529335"/>
      </dsp:txXfrm>
    </dsp:sp>
    <dsp:sp modelId="{7DB1EAAA-5C59-46FD-BF8B-0595673FFC5F}">
      <dsp:nvSpPr>
        <dsp:cNvPr id="0" name=""/>
        <dsp:cNvSpPr/>
      </dsp:nvSpPr>
      <dsp:spPr>
        <a:xfrm>
          <a:off x="212500" y="3568623"/>
          <a:ext cx="2548892" cy="1529335"/>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b="0" i="0" kern="1200" dirty="0"/>
            <a:t>Marginal notes</a:t>
          </a:r>
          <a:endParaRPr lang="en-GB" sz="2600" kern="1200" dirty="0"/>
        </a:p>
      </dsp:txBody>
      <dsp:txXfrm>
        <a:off x="212500" y="3568623"/>
        <a:ext cx="2548892" cy="1529335"/>
      </dsp:txXfrm>
    </dsp:sp>
    <dsp:sp modelId="{DDECD377-8E85-4C6C-8EF4-F4D59BD54E55}">
      <dsp:nvSpPr>
        <dsp:cNvPr id="0" name=""/>
        <dsp:cNvSpPr/>
      </dsp:nvSpPr>
      <dsp:spPr>
        <a:xfrm>
          <a:off x="3016282" y="3568623"/>
          <a:ext cx="2548892" cy="1529335"/>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b="0" i="0" kern="1200" dirty="0"/>
            <a:t>Extent and commencement date</a:t>
          </a:r>
          <a:endParaRPr lang="en-GB" sz="2600" kern="1200" dirty="0"/>
        </a:p>
      </dsp:txBody>
      <dsp:txXfrm>
        <a:off x="3016282" y="3568623"/>
        <a:ext cx="2548892" cy="1529335"/>
      </dsp:txXfrm>
    </dsp:sp>
    <dsp:sp modelId="{6416944F-D877-4307-8667-93B22A0D546B}">
      <dsp:nvSpPr>
        <dsp:cNvPr id="0" name=""/>
        <dsp:cNvSpPr/>
      </dsp:nvSpPr>
      <dsp:spPr>
        <a:xfrm>
          <a:off x="5820064" y="3568623"/>
          <a:ext cx="2548892" cy="1529335"/>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b="1" i="0" kern="1200" dirty="0"/>
            <a:t>Schedules</a:t>
          </a:r>
          <a:endParaRPr lang="en-GB" sz="2600" kern="1200" dirty="0"/>
        </a:p>
      </dsp:txBody>
      <dsp:txXfrm>
        <a:off x="5820064" y="3568623"/>
        <a:ext cx="2548892" cy="1529335"/>
      </dsp:txXfrm>
    </dsp:sp>
    <dsp:sp modelId="{20C5D883-DEE2-4961-9425-D485717148F0}">
      <dsp:nvSpPr>
        <dsp:cNvPr id="0" name=""/>
        <dsp:cNvSpPr/>
      </dsp:nvSpPr>
      <dsp:spPr>
        <a:xfrm>
          <a:off x="8623846" y="3568623"/>
          <a:ext cx="2548892" cy="1529335"/>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b="1" i="0" kern="1200" dirty="0"/>
            <a:t>Explanatory Memorandum</a:t>
          </a:r>
          <a:endParaRPr lang="en-GB" sz="2600" kern="1200" dirty="0"/>
        </a:p>
      </dsp:txBody>
      <dsp:txXfrm>
        <a:off x="8623846" y="3568623"/>
        <a:ext cx="2548892" cy="152933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81CAA3-A1EB-4E17-A74E-FCF8B61157B9}" type="datetimeFigureOut">
              <a:rPr lang="en-GB" smtClean="0"/>
              <a:t>30/09/2024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F0AB7A-A7AC-47D9-9B5F-8B716F46FDC3}" type="slidenum">
              <a:rPr lang="en-GB" smtClean="0"/>
              <a:t>‹#›</a:t>
            </a:fld>
            <a:endParaRPr lang="en-GB"/>
          </a:p>
        </p:txBody>
      </p:sp>
    </p:spTree>
    <p:extLst>
      <p:ext uri="{BB962C8B-B14F-4D97-AF65-F5344CB8AC3E}">
        <p14:creationId xmlns:p14="http://schemas.microsoft.com/office/powerpoint/2010/main" val="1343830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fontAlgn="base">
              <a:lnSpc>
                <a:spcPct val="107000"/>
              </a:lnSpc>
              <a:spcAft>
                <a:spcPts val="800"/>
              </a:spcAft>
            </a:pP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5" name="Google Shape;12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088CA-E20C-4E3C-882B-53FBFB636DD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36788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81" name="Google Shape;28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9DFF1-8EB3-447A-AD04-72E74122E06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94907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nSpc>
                <a:spcPct val="107000"/>
              </a:lnSpc>
              <a:buFont typeface="Wingdings" panose="05000000000000000000" pitchFamily="2" charset="2"/>
              <a:buNone/>
            </a:pP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96" name="Google Shape;296;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9DFF1-8EB3-447A-AD04-72E74122E06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538776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4" name="Google Shape;334;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088CA-E20C-4E3C-882B-53FBFB636DD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1521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63E4B9-757E-4DE1-BC6A-30A3DF181D8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070712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48" name="Google Shape;34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996C5C-8548-451B-8BD4-E19933F4FED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3188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a:lnSpc>
                <a:spcPct val="107000"/>
              </a:lnSpc>
              <a:spcAft>
                <a:spcPts val="800"/>
              </a:spcAft>
            </a:pPr>
            <a:endParaRPr dirty="0"/>
          </a:p>
        </p:txBody>
      </p:sp>
      <p:sp>
        <p:nvSpPr>
          <p:cNvPr id="131" name="Google Shape;13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5" name="Google Shape;375;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996C5C-8548-451B-8BD4-E19933F4FED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71276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90" name="Google Shape;390;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lnSpc>
                <a:spcPct val="107000"/>
              </a:lnSpc>
              <a:spcAft>
                <a:spcPts val="800"/>
              </a:spcAft>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9DFF1-8EB3-447A-AD04-72E74122E06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487811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05" name="Google Shape;405;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9DFF1-8EB3-447A-AD04-72E74122E06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006403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kern="100" dirty="0">
                <a:effectLst/>
                <a:latin typeface="Aptos" panose="020B0004020202020204" pitchFamily="34" charset="0"/>
                <a:ea typeface="Calibri" panose="020F0502020204030204" pitchFamily="34" charset="0"/>
                <a:cs typeface="Times New Roman" panose="02020603050405020304" pitchFamily="18" charset="0"/>
              </a:rPr>
              <a:t>.</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9DFF1-8EB3-447A-AD04-72E74122E06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24582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6" name="Google Shape;436;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ctr" fontAlgn="ctr"/>
            <a:r>
              <a:rPr lang="en-GB"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9DFF1-8EB3-447A-AD04-72E74122E06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907641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9DFF1-8EB3-447A-AD04-72E74122E06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08307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a:lnSpc>
                <a:spcPct val="107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46" name="Google Shape;14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9DFF1-8EB3-447A-AD04-72E74122E06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182792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996C5C-8548-451B-8BD4-E19933F4FED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67990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7" name="Google Shape;457;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DB5546-ABE0-47A9-9BC4-EAD0F1011F3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225179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2848a7e1a2a_0_16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5" name="Google Shape;475;g2848a7e1a2a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848a7e1a2a_0_4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2848a7e1a2a_0_4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2848a7e1a2a_0_17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GB" dirty="0"/>
          </a:p>
        </p:txBody>
      </p:sp>
      <p:sp>
        <p:nvSpPr>
          <p:cNvPr id="490" name="Google Shape;490;g2848a7e1a2a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2848a7e1a2a_0_1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98" name="Google Shape;498;g2848a7e1a2a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2848a7e1a2a_0_18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6" name="Google Shape;506;g2848a7e1a2a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2848a7e1a2a_0_19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6" name="Google Shape;516;g2848a7e1a2a_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fontAlgn="base">
              <a:lnSpc>
                <a:spcPct val="107000"/>
              </a:lnSpc>
              <a:spcAft>
                <a:spcPts val="800"/>
              </a:spcAft>
              <a:buSzPts val="1000"/>
              <a:buFont typeface="Symbol" panose="05050102010706020507" pitchFamily="18" charset="2"/>
              <a:buChar char=""/>
              <a:tabLst>
                <a:tab pos="457200" algn="l"/>
              </a:tabLst>
            </a:pP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9DFF1-8EB3-447A-AD04-72E74122E06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212412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5" name="Google Shape;545;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996C5C-8548-451B-8BD4-E19933F4FED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187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088CA-E20C-4E3C-882B-53FBFB636DD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22503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63E4B9-757E-4DE1-BC6A-30A3DF181D8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3188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trike="noStrik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088CA-E20C-4E3C-882B-53FBFB636DD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60763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kern="100" dirty="0">
                <a:effectLst/>
                <a:latin typeface="Aptos" panose="020B0004020202020204" pitchFamily="34" charset="0"/>
                <a:ea typeface="Calibri" panose="020F0502020204030204" pitchFamily="34" charset="0"/>
                <a:cs typeface="Times New Roman" panose="02020603050405020304" pitchFamily="18" charset="0"/>
              </a:rPr>
              <a: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9DFF1-8EB3-447A-AD04-72E74122E06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22618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slide 1" type="title">
  <p:cSld name="Cover slide 1">
    <p:bg>
      <p:bgPr>
        <a:solidFill>
          <a:srgbClr val="424A4F"/>
        </a:solidFill>
        <a:effectLst/>
      </p:bgPr>
    </p:bg>
    <p:spTree>
      <p:nvGrpSpPr>
        <p:cNvPr id="1" name="Shape 16"/>
        <p:cNvGrpSpPr/>
        <p:nvPr/>
      </p:nvGrpSpPr>
      <p:grpSpPr>
        <a:xfrm>
          <a:off x="0" y="0"/>
          <a:ext cx="0" cy="0"/>
          <a:chOff x="0" y="0"/>
          <a:chExt cx="0" cy="0"/>
        </a:xfrm>
      </p:grpSpPr>
      <p:sp>
        <p:nvSpPr>
          <p:cNvPr id="17" name="Google Shape;17;p2"/>
          <p:cNvSpPr txBox="1">
            <a:spLocks noGrp="1"/>
          </p:cNvSpPr>
          <p:nvPr>
            <p:ph type="ctrTitle"/>
          </p:nvPr>
        </p:nvSpPr>
        <p:spPr>
          <a:xfrm>
            <a:off x="627270" y="1986860"/>
            <a:ext cx="10409279" cy="150288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accent1"/>
              </a:buClr>
              <a:buSzPts val="4500"/>
              <a:buFont typeface="Corbel"/>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8" name="Google Shape;18;p2"/>
          <p:cNvGrpSpPr/>
          <p:nvPr/>
        </p:nvGrpSpPr>
        <p:grpSpPr>
          <a:xfrm>
            <a:off x="0" y="4143501"/>
            <a:ext cx="12184675" cy="326623"/>
            <a:chOff x="10495" y="3091554"/>
            <a:chExt cx="9138506" cy="244967"/>
          </a:xfrm>
        </p:grpSpPr>
        <p:pic>
          <p:nvPicPr>
            <p:cNvPr id="19" name="Google Shape;19;p2" descr="Music_Hall_Diagonal_6_long_lines_white-optimized1.png"/>
            <p:cNvPicPr preferRelativeResize="0"/>
            <p:nvPr/>
          </p:nvPicPr>
          <p:blipFill rotWithShape="1">
            <a:blip r:embed="rId2">
              <a:alphaModFix amt="40000"/>
            </a:blip>
            <a:srcRect l="-1609" t="1132" r="1609" b="49999"/>
            <a:stretch/>
          </p:blipFill>
          <p:spPr>
            <a:xfrm>
              <a:off x="2749476" y="3091554"/>
              <a:ext cx="6399525" cy="244967"/>
            </a:xfrm>
            <a:prstGeom prst="rect">
              <a:avLst/>
            </a:prstGeom>
            <a:noFill/>
            <a:ln>
              <a:noFill/>
            </a:ln>
          </p:spPr>
        </p:pic>
        <p:pic>
          <p:nvPicPr>
            <p:cNvPr id="20" name="Google Shape;20;p2" descr="Music_Hall_Diagonal_6_long_lines_white-optimized1.png"/>
            <p:cNvPicPr preferRelativeResize="0"/>
            <p:nvPr/>
          </p:nvPicPr>
          <p:blipFill rotWithShape="1">
            <a:blip r:embed="rId2">
              <a:alphaModFix amt="40000"/>
            </a:blip>
            <a:srcRect l="51894" r="3698" b="51130"/>
            <a:stretch/>
          </p:blipFill>
          <p:spPr>
            <a:xfrm>
              <a:off x="10495" y="3091554"/>
              <a:ext cx="2841940" cy="244967"/>
            </a:xfrm>
            <a:prstGeom prst="rect">
              <a:avLst/>
            </a:prstGeom>
            <a:noFill/>
            <a:ln>
              <a:noFill/>
            </a:ln>
          </p:spPr>
        </p:pic>
      </p:grpSp>
      <p:grpSp>
        <p:nvGrpSpPr>
          <p:cNvPr id="21" name="Google Shape;21;p2"/>
          <p:cNvGrpSpPr/>
          <p:nvPr/>
        </p:nvGrpSpPr>
        <p:grpSpPr>
          <a:xfrm>
            <a:off x="0" y="5670989"/>
            <a:ext cx="12184675" cy="326623"/>
            <a:chOff x="10495" y="3091554"/>
            <a:chExt cx="9138506" cy="244967"/>
          </a:xfrm>
        </p:grpSpPr>
        <p:pic>
          <p:nvPicPr>
            <p:cNvPr id="22" name="Google Shape;22;p2" descr="Music_Hall_Diagonal_6_long_lines_white-optimized1.png"/>
            <p:cNvPicPr preferRelativeResize="0"/>
            <p:nvPr/>
          </p:nvPicPr>
          <p:blipFill rotWithShape="1">
            <a:blip r:embed="rId2">
              <a:alphaModFix amt="40000"/>
            </a:blip>
            <a:srcRect l="-1609" t="1132" r="1609" b="49999"/>
            <a:stretch/>
          </p:blipFill>
          <p:spPr>
            <a:xfrm>
              <a:off x="2749476" y="3091554"/>
              <a:ext cx="6399525" cy="244967"/>
            </a:xfrm>
            <a:prstGeom prst="rect">
              <a:avLst/>
            </a:prstGeom>
            <a:noFill/>
            <a:ln>
              <a:noFill/>
            </a:ln>
          </p:spPr>
        </p:pic>
        <p:pic>
          <p:nvPicPr>
            <p:cNvPr id="23" name="Google Shape;23;p2" descr="Music_Hall_Diagonal_6_long_lines_white-optimized1.png"/>
            <p:cNvPicPr preferRelativeResize="0"/>
            <p:nvPr/>
          </p:nvPicPr>
          <p:blipFill rotWithShape="1">
            <a:blip r:embed="rId2">
              <a:alphaModFix amt="40000"/>
            </a:blip>
            <a:srcRect l="51894" r="3698" b="51130"/>
            <a:stretch/>
          </p:blipFill>
          <p:spPr>
            <a:xfrm>
              <a:off x="10495" y="3091554"/>
              <a:ext cx="2841940" cy="244967"/>
            </a:xfrm>
            <a:prstGeom prst="rect">
              <a:avLst/>
            </a:prstGeom>
            <a:noFill/>
            <a:ln>
              <a:noFill/>
            </a:ln>
          </p:spPr>
        </p:pic>
      </p:grpSp>
      <p:sp>
        <p:nvSpPr>
          <p:cNvPr id="24" name="Google Shape;24;p2"/>
          <p:cNvSpPr/>
          <p:nvPr/>
        </p:nvSpPr>
        <p:spPr>
          <a:xfrm>
            <a:off x="2" y="4469095"/>
            <a:ext cx="12191999" cy="1198800"/>
          </a:xfrm>
          <a:prstGeom prst="rect">
            <a:avLst/>
          </a:prstGeom>
          <a:solidFill>
            <a:schemeClr val="dk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chemeClr val="lt1"/>
              </a:solidFill>
              <a:latin typeface="Corbel"/>
              <a:ea typeface="Corbel"/>
              <a:cs typeface="Corbel"/>
              <a:sym typeface="Corbel"/>
            </a:endParaRPr>
          </a:p>
        </p:txBody>
      </p:sp>
      <p:sp>
        <p:nvSpPr>
          <p:cNvPr id="25" name="Google Shape;25;p2"/>
          <p:cNvSpPr txBox="1">
            <a:spLocks noGrp="1"/>
          </p:cNvSpPr>
          <p:nvPr>
            <p:ph type="subTitle" idx="1"/>
          </p:nvPr>
        </p:nvSpPr>
        <p:spPr>
          <a:xfrm>
            <a:off x="627271" y="4721655"/>
            <a:ext cx="7316672" cy="778565"/>
          </a:xfrm>
          <a:prstGeom prst="rect">
            <a:avLst/>
          </a:prstGeom>
          <a:noFill/>
          <a:ln>
            <a:noFill/>
          </a:ln>
        </p:spPr>
        <p:txBody>
          <a:bodyPr spcFirstLastPara="1" wrap="square" lIns="0" tIns="0" rIns="0" bIns="0" anchor="t" anchorCtr="0">
            <a:noAutofit/>
          </a:bodyPr>
          <a:lstStyle>
            <a:lvl1pPr lvl="0" algn="l">
              <a:lnSpc>
                <a:spcPct val="100000"/>
              </a:lnSpc>
              <a:spcBef>
                <a:spcPts val="667"/>
              </a:spcBef>
              <a:spcAft>
                <a:spcPts val="0"/>
              </a:spcAft>
              <a:buClr>
                <a:schemeClr val="lt1"/>
              </a:buClr>
              <a:buSzPts val="1800"/>
              <a:buNone/>
              <a:defRPr>
                <a:solidFill>
                  <a:schemeClr val="lt1"/>
                </a:solidFill>
              </a:defRPr>
            </a:lvl1pPr>
            <a:lvl2pPr lvl="1" algn="ctr">
              <a:spcBef>
                <a:spcPts val="1600"/>
              </a:spcBef>
              <a:spcAft>
                <a:spcPts val="0"/>
              </a:spcAft>
              <a:buClr>
                <a:srgbClr val="888888"/>
              </a:buClr>
              <a:buSzPts val="1400"/>
              <a:buNone/>
              <a:defRPr>
                <a:solidFill>
                  <a:srgbClr val="888888"/>
                </a:solidFill>
              </a:defRPr>
            </a:lvl2pPr>
            <a:lvl3pPr lvl="2" algn="ctr">
              <a:spcBef>
                <a:spcPts val="1600"/>
              </a:spcBef>
              <a:spcAft>
                <a:spcPts val="0"/>
              </a:spcAft>
              <a:buClr>
                <a:srgbClr val="888888"/>
              </a:buClr>
              <a:buSzPts val="1200"/>
              <a:buNone/>
              <a:defRPr>
                <a:solidFill>
                  <a:srgbClr val="888888"/>
                </a:solidFill>
              </a:defRPr>
            </a:lvl3pPr>
            <a:lvl4pPr lvl="3" algn="ctr">
              <a:spcBef>
                <a:spcPts val="1600"/>
              </a:spcBef>
              <a:spcAft>
                <a:spcPts val="0"/>
              </a:spcAft>
              <a:buClr>
                <a:srgbClr val="888888"/>
              </a:buClr>
              <a:buSzPts val="1200"/>
              <a:buNone/>
              <a:defRPr>
                <a:solidFill>
                  <a:srgbClr val="888888"/>
                </a:solidFill>
              </a:defRPr>
            </a:lvl4pPr>
            <a:lvl5pPr lvl="4" algn="ctr">
              <a:spcBef>
                <a:spcPts val="1600"/>
              </a:spcBef>
              <a:spcAft>
                <a:spcPts val="0"/>
              </a:spcAft>
              <a:buClr>
                <a:srgbClr val="888888"/>
              </a:buClr>
              <a:buSzPts val="1200"/>
              <a:buNone/>
              <a:defRPr>
                <a:solidFill>
                  <a:srgbClr val="888888"/>
                </a:solidFill>
              </a:defRPr>
            </a:lvl5pPr>
            <a:lvl6pPr lvl="5" algn="ctr">
              <a:spcBef>
                <a:spcPts val="533"/>
              </a:spcBef>
              <a:spcAft>
                <a:spcPts val="0"/>
              </a:spcAft>
              <a:buClr>
                <a:srgbClr val="888888"/>
              </a:buClr>
              <a:buSzPts val="2000"/>
              <a:buNone/>
              <a:defRPr>
                <a:solidFill>
                  <a:srgbClr val="888888"/>
                </a:solidFill>
              </a:defRPr>
            </a:lvl6pPr>
            <a:lvl7pPr lvl="6" algn="ctr">
              <a:spcBef>
                <a:spcPts val="533"/>
              </a:spcBef>
              <a:spcAft>
                <a:spcPts val="0"/>
              </a:spcAft>
              <a:buClr>
                <a:srgbClr val="888888"/>
              </a:buClr>
              <a:buSzPts val="2000"/>
              <a:buNone/>
              <a:defRPr>
                <a:solidFill>
                  <a:srgbClr val="888888"/>
                </a:solidFill>
              </a:defRPr>
            </a:lvl7pPr>
            <a:lvl8pPr lvl="7" algn="ctr">
              <a:spcBef>
                <a:spcPts val="533"/>
              </a:spcBef>
              <a:spcAft>
                <a:spcPts val="0"/>
              </a:spcAft>
              <a:buClr>
                <a:srgbClr val="888888"/>
              </a:buClr>
              <a:buSzPts val="2000"/>
              <a:buNone/>
              <a:defRPr>
                <a:solidFill>
                  <a:srgbClr val="888888"/>
                </a:solidFill>
              </a:defRPr>
            </a:lvl8pPr>
            <a:lvl9pPr lvl="8" algn="ctr">
              <a:spcBef>
                <a:spcPts val="533"/>
              </a:spcBef>
              <a:spcAft>
                <a:spcPts val="0"/>
              </a:spcAft>
              <a:buClr>
                <a:srgbClr val="888888"/>
              </a:buClr>
              <a:buSzPts val="2000"/>
              <a:buNone/>
              <a:defRPr>
                <a:solidFill>
                  <a:srgbClr val="888888"/>
                </a:solidFill>
              </a:defRPr>
            </a:lvl9pPr>
          </a:lstStyle>
          <a:p>
            <a:endParaRPr/>
          </a:p>
        </p:txBody>
      </p:sp>
      <p:pic>
        <p:nvPicPr>
          <p:cNvPr id="26" name="Google Shape;26;p2" descr="RHULlogo_small_London.jpg"/>
          <p:cNvPicPr preferRelativeResize="0"/>
          <p:nvPr/>
        </p:nvPicPr>
        <p:blipFill rotWithShape="1">
          <a:blip r:embed="rId3">
            <a:alphaModFix/>
          </a:blip>
          <a:srcRect/>
          <a:stretch/>
        </p:blipFill>
        <p:spPr>
          <a:xfrm>
            <a:off x="9789456" y="4468495"/>
            <a:ext cx="2402544" cy="1200000"/>
          </a:xfrm>
          <a:prstGeom prst="rect">
            <a:avLst/>
          </a:prstGeom>
          <a:noFill/>
          <a:ln>
            <a:noFill/>
          </a:ln>
        </p:spPr>
      </p:pic>
    </p:spTree>
    <p:extLst>
      <p:ext uri="{BB962C8B-B14F-4D97-AF65-F5344CB8AC3E}">
        <p14:creationId xmlns:p14="http://schemas.microsoft.com/office/powerpoint/2010/main" val="2520800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Section divider 1">
  <p:cSld name="Section divider 1">
    <p:bg>
      <p:bgPr>
        <a:solidFill>
          <a:srgbClr val="424A4F"/>
        </a:solidFill>
        <a:effectLst/>
      </p:bgPr>
    </p:bg>
    <p:spTree>
      <p:nvGrpSpPr>
        <p:cNvPr id="1" name="Shape 80"/>
        <p:cNvGrpSpPr/>
        <p:nvPr/>
      </p:nvGrpSpPr>
      <p:grpSpPr>
        <a:xfrm>
          <a:off x="0" y="0"/>
          <a:ext cx="0" cy="0"/>
          <a:chOff x="0" y="0"/>
          <a:chExt cx="0" cy="0"/>
        </a:xfrm>
      </p:grpSpPr>
      <p:sp>
        <p:nvSpPr>
          <p:cNvPr id="81" name="Google Shape;81;p13"/>
          <p:cNvSpPr/>
          <p:nvPr/>
        </p:nvSpPr>
        <p:spPr>
          <a:xfrm>
            <a:off x="-10854" y="4469095"/>
            <a:ext cx="12191999" cy="1198800"/>
          </a:xfrm>
          <a:prstGeom prst="rect">
            <a:avLst/>
          </a:prstGeom>
          <a:solidFill>
            <a:schemeClr val="dk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Corbel"/>
              <a:ea typeface="Corbel"/>
              <a:cs typeface="Corbel"/>
              <a:sym typeface="Corbel"/>
            </a:endParaRPr>
          </a:p>
        </p:txBody>
      </p:sp>
      <p:pic>
        <p:nvPicPr>
          <p:cNvPr id="82" name="Google Shape;82;p13" descr="RHULlogo_small_London.jpg"/>
          <p:cNvPicPr preferRelativeResize="0"/>
          <p:nvPr/>
        </p:nvPicPr>
        <p:blipFill rotWithShape="1">
          <a:blip r:embed="rId2">
            <a:alphaModFix/>
          </a:blip>
          <a:srcRect/>
          <a:stretch/>
        </p:blipFill>
        <p:spPr>
          <a:xfrm>
            <a:off x="9789456" y="4468495"/>
            <a:ext cx="2402544" cy="1200000"/>
          </a:xfrm>
          <a:prstGeom prst="rect">
            <a:avLst/>
          </a:prstGeom>
          <a:noFill/>
          <a:ln>
            <a:noFill/>
          </a:ln>
        </p:spPr>
      </p:pic>
      <p:sp>
        <p:nvSpPr>
          <p:cNvPr id="83" name="Google Shape;83;p13"/>
          <p:cNvSpPr txBox="1">
            <a:spLocks noGrp="1"/>
          </p:cNvSpPr>
          <p:nvPr>
            <p:ph type="title"/>
          </p:nvPr>
        </p:nvSpPr>
        <p:spPr>
          <a:xfrm>
            <a:off x="582640" y="4629295"/>
            <a:ext cx="8144153" cy="916512"/>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FFFFFF"/>
              </a:buClr>
              <a:buSzPts val="3600"/>
              <a:buFont typeface="Corbel"/>
              <a:buNone/>
              <a:defRPr sz="4800" b="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696025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Section divider 3">
  <p:cSld name="Section divider 3">
    <p:bg>
      <p:bgPr>
        <a:solidFill>
          <a:srgbClr val="171D23">
            <a:alpha val="9803"/>
          </a:srgbClr>
        </a:solidFill>
        <a:effectLst/>
      </p:bgPr>
    </p:bg>
    <p:spTree>
      <p:nvGrpSpPr>
        <p:cNvPr id="1" name="Shape 84"/>
        <p:cNvGrpSpPr/>
        <p:nvPr/>
      </p:nvGrpSpPr>
      <p:grpSpPr>
        <a:xfrm>
          <a:off x="0" y="0"/>
          <a:ext cx="0" cy="0"/>
          <a:chOff x="0" y="0"/>
          <a:chExt cx="0" cy="0"/>
        </a:xfrm>
      </p:grpSpPr>
      <p:sp>
        <p:nvSpPr>
          <p:cNvPr id="85" name="Google Shape;85;p14"/>
          <p:cNvSpPr/>
          <p:nvPr/>
        </p:nvSpPr>
        <p:spPr>
          <a:xfrm>
            <a:off x="2" y="4463364"/>
            <a:ext cx="12191999" cy="1198800"/>
          </a:xfrm>
          <a:prstGeom prst="rect">
            <a:avLst/>
          </a:prstGeom>
          <a:solidFill>
            <a:schemeClr val="dk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Corbel"/>
              <a:ea typeface="Corbel"/>
              <a:cs typeface="Corbel"/>
              <a:sym typeface="Corbel"/>
            </a:endParaRPr>
          </a:p>
        </p:txBody>
      </p:sp>
      <p:sp>
        <p:nvSpPr>
          <p:cNvPr id="86" name="Google Shape;86;p14"/>
          <p:cNvSpPr txBox="1">
            <a:spLocks noGrp="1"/>
          </p:cNvSpPr>
          <p:nvPr>
            <p:ph type="title"/>
          </p:nvPr>
        </p:nvSpPr>
        <p:spPr>
          <a:xfrm>
            <a:off x="582640" y="4629295"/>
            <a:ext cx="8144153" cy="916512"/>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FFFFFF"/>
              </a:buClr>
              <a:buSzPts val="3600"/>
              <a:buFont typeface="Corbel"/>
              <a:buNone/>
              <a:defRPr sz="4800" b="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87" name="Google Shape;87;p14" descr="RHULlogo_small_London.jpg"/>
          <p:cNvPicPr preferRelativeResize="0"/>
          <p:nvPr/>
        </p:nvPicPr>
        <p:blipFill rotWithShape="1">
          <a:blip r:embed="rId2">
            <a:alphaModFix/>
          </a:blip>
          <a:srcRect/>
          <a:stretch/>
        </p:blipFill>
        <p:spPr>
          <a:xfrm>
            <a:off x="9789456" y="4462764"/>
            <a:ext cx="2402544" cy="1200000"/>
          </a:xfrm>
          <a:prstGeom prst="rect">
            <a:avLst/>
          </a:prstGeom>
          <a:noFill/>
          <a:ln>
            <a:noFill/>
          </a:ln>
        </p:spPr>
      </p:pic>
    </p:spTree>
    <p:extLst>
      <p:ext uri="{BB962C8B-B14F-4D97-AF65-F5344CB8AC3E}">
        <p14:creationId xmlns:p14="http://schemas.microsoft.com/office/powerpoint/2010/main" val="2196888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End slide">
  <p:cSld name="End slide">
    <p:bg>
      <p:bgPr>
        <a:solidFill>
          <a:srgbClr val="424A4F"/>
        </a:solidFill>
        <a:effectLst/>
      </p:bgPr>
    </p:bg>
    <p:spTree>
      <p:nvGrpSpPr>
        <p:cNvPr id="1" name="Shape 106"/>
        <p:cNvGrpSpPr/>
        <p:nvPr/>
      </p:nvGrpSpPr>
      <p:grpSpPr>
        <a:xfrm>
          <a:off x="0" y="0"/>
          <a:ext cx="0" cy="0"/>
          <a:chOff x="0" y="0"/>
          <a:chExt cx="0" cy="0"/>
        </a:xfrm>
      </p:grpSpPr>
      <p:sp>
        <p:nvSpPr>
          <p:cNvPr id="107" name="Google Shape;107;p18"/>
          <p:cNvSpPr/>
          <p:nvPr/>
        </p:nvSpPr>
        <p:spPr>
          <a:xfrm>
            <a:off x="2" y="4466535"/>
            <a:ext cx="12191999" cy="1198800"/>
          </a:xfrm>
          <a:prstGeom prst="rect">
            <a:avLst/>
          </a:prstGeom>
          <a:solidFill>
            <a:schemeClr val="dk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Corbel"/>
              <a:ea typeface="Corbel"/>
              <a:cs typeface="Corbel"/>
              <a:sym typeface="Corbel"/>
            </a:endParaRPr>
          </a:p>
        </p:txBody>
      </p:sp>
      <p:pic>
        <p:nvPicPr>
          <p:cNvPr id="108" name="Google Shape;108;p18" descr="RHULlogo_small_London.jpg"/>
          <p:cNvPicPr preferRelativeResize="0"/>
          <p:nvPr/>
        </p:nvPicPr>
        <p:blipFill rotWithShape="1">
          <a:blip r:embed="rId2">
            <a:alphaModFix/>
          </a:blip>
          <a:srcRect/>
          <a:stretch/>
        </p:blipFill>
        <p:spPr>
          <a:xfrm>
            <a:off x="9789456" y="4470455"/>
            <a:ext cx="2402544" cy="1200000"/>
          </a:xfrm>
          <a:prstGeom prst="rect">
            <a:avLst/>
          </a:prstGeom>
          <a:noFill/>
          <a:ln>
            <a:noFill/>
          </a:ln>
        </p:spPr>
      </p:pic>
      <p:grpSp>
        <p:nvGrpSpPr>
          <p:cNvPr id="109" name="Google Shape;109;p18"/>
          <p:cNvGrpSpPr/>
          <p:nvPr/>
        </p:nvGrpSpPr>
        <p:grpSpPr>
          <a:xfrm>
            <a:off x="0" y="4150064"/>
            <a:ext cx="12192000" cy="1847547"/>
            <a:chOff x="0" y="3112548"/>
            <a:chExt cx="9144000" cy="1385660"/>
          </a:xfrm>
        </p:grpSpPr>
        <p:sp>
          <p:nvSpPr>
            <p:cNvPr id="110" name="Google Shape;110;p18"/>
            <p:cNvSpPr/>
            <p:nvPr/>
          </p:nvSpPr>
          <p:spPr>
            <a:xfrm>
              <a:off x="1" y="3351821"/>
              <a:ext cx="9143999" cy="8991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orbel"/>
                <a:ea typeface="Corbel"/>
                <a:cs typeface="Corbel"/>
                <a:sym typeface="Corbel"/>
              </a:endParaRPr>
            </a:p>
          </p:txBody>
        </p:sp>
        <p:pic>
          <p:nvPicPr>
            <p:cNvPr id="111" name="Google Shape;111;p18" descr="RHULlogo_small_London.jpg"/>
            <p:cNvPicPr preferRelativeResize="0"/>
            <p:nvPr/>
          </p:nvPicPr>
          <p:blipFill rotWithShape="1">
            <a:blip r:embed="rId2">
              <a:alphaModFix/>
            </a:blip>
            <a:srcRect/>
            <a:stretch/>
          </p:blipFill>
          <p:spPr>
            <a:xfrm>
              <a:off x="7342092" y="3351371"/>
              <a:ext cx="1801908" cy="900000"/>
            </a:xfrm>
            <a:prstGeom prst="rect">
              <a:avLst/>
            </a:prstGeom>
            <a:noFill/>
            <a:ln>
              <a:noFill/>
            </a:ln>
          </p:spPr>
        </p:pic>
        <p:grpSp>
          <p:nvGrpSpPr>
            <p:cNvPr id="112" name="Google Shape;112;p18"/>
            <p:cNvGrpSpPr/>
            <p:nvPr/>
          </p:nvGrpSpPr>
          <p:grpSpPr>
            <a:xfrm>
              <a:off x="0" y="3112548"/>
              <a:ext cx="9138506" cy="244967"/>
              <a:chOff x="10495" y="3091554"/>
              <a:chExt cx="9138506" cy="244967"/>
            </a:xfrm>
          </p:grpSpPr>
          <p:pic>
            <p:nvPicPr>
              <p:cNvPr id="113" name="Google Shape;113;p18" descr="Music_Hall_Diagonal_6_long_lines_white-optimized1.png"/>
              <p:cNvPicPr preferRelativeResize="0"/>
              <p:nvPr/>
            </p:nvPicPr>
            <p:blipFill rotWithShape="1">
              <a:blip r:embed="rId3">
                <a:alphaModFix amt="40000"/>
              </a:blip>
              <a:srcRect l="-1609" t="1132" r="1609" b="49999"/>
              <a:stretch/>
            </p:blipFill>
            <p:spPr>
              <a:xfrm>
                <a:off x="2749476" y="3091554"/>
                <a:ext cx="6399525" cy="244967"/>
              </a:xfrm>
              <a:prstGeom prst="rect">
                <a:avLst/>
              </a:prstGeom>
              <a:noFill/>
              <a:ln>
                <a:noFill/>
              </a:ln>
            </p:spPr>
          </p:pic>
          <p:pic>
            <p:nvPicPr>
              <p:cNvPr id="114" name="Google Shape;114;p18" descr="Music_Hall_Diagonal_6_long_lines_white-optimized1.png"/>
              <p:cNvPicPr preferRelativeResize="0"/>
              <p:nvPr/>
            </p:nvPicPr>
            <p:blipFill rotWithShape="1">
              <a:blip r:embed="rId3">
                <a:alphaModFix amt="40000"/>
              </a:blip>
              <a:srcRect l="51894" r="3698" b="51130"/>
              <a:stretch/>
            </p:blipFill>
            <p:spPr>
              <a:xfrm>
                <a:off x="10495" y="3091554"/>
                <a:ext cx="2841940" cy="244967"/>
              </a:xfrm>
              <a:prstGeom prst="rect">
                <a:avLst/>
              </a:prstGeom>
              <a:noFill/>
              <a:ln>
                <a:noFill/>
              </a:ln>
            </p:spPr>
          </p:pic>
        </p:grpSp>
        <p:grpSp>
          <p:nvGrpSpPr>
            <p:cNvPr id="115" name="Google Shape;115;p18"/>
            <p:cNvGrpSpPr/>
            <p:nvPr/>
          </p:nvGrpSpPr>
          <p:grpSpPr>
            <a:xfrm>
              <a:off x="0" y="4253241"/>
              <a:ext cx="9138506" cy="244967"/>
              <a:chOff x="10495" y="3091554"/>
              <a:chExt cx="9138506" cy="244967"/>
            </a:xfrm>
          </p:grpSpPr>
          <p:pic>
            <p:nvPicPr>
              <p:cNvPr id="116" name="Google Shape;116;p18" descr="Music_Hall_Diagonal_6_long_lines_white-optimized1.png"/>
              <p:cNvPicPr preferRelativeResize="0"/>
              <p:nvPr/>
            </p:nvPicPr>
            <p:blipFill rotWithShape="1">
              <a:blip r:embed="rId3">
                <a:alphaModFix amt="40000"/>
              </a:blip>
              <a:srcRect l="-1609" t="1132" r="1609" b="49999"/>
              <a:stretch/>
            </p:blipFill>
            <p:spPr>
              <a:xfrm>
                <a:off x="2749476" y="3091554"/>
                <a:ext cx="6399525" cy="244967"/>
              </a:xfrm>
              <a:prstGeom prst="rect">
                <a:avLst/>
              </a:prstGeom>
              <a:noFill/>
              <a:ln>
                <a:noFill/>
              </a:ln>
            </p:spPr>
          </p:pic>
          <p:pic>
            <p:nvPicPr>
              <p:cNvPr id="117" name="Google Shape;117;p18" descr="Music_Hall_Diagonal_6_long_lines_white-optimized1.png"/>
              <p:cNvPicPr preferRelativeResize="0"/>
              <p:nvPr/>
            </p:nvPicPr>
            <p:blipFill rotWithShape="1">
              <a:blip r:embed="rId3">
                <a:alphaModFix amt="40000"/>
              </a:blip>
              <a:srcRect l="51894" r="3698" b="51130"/>
              <a:stretch/>
            </p:blipFill>
            <p:spPr>
              <a:xfrm>
                <a:off x="10495" y="3091554"/>
                <a:ext cx="2841940" cy="244967"/>
              </a:xfrm>
              <a:prstGeom prst="rect">
                <a:avLst/>
              </a:prstGeom>
              <a:noFill/>
              <a:ln>
                <a:noFill/>
              </a:ln>
            </p:spPr>
          </p:pic>
        </p:grpSp>
      </p:grpSp>
    </p:spTree>
    <p:extLst>
      <p:ext uri="{BB962C8B-B14F-4D97-AF65-F5344CB8AC3E}">
        <p14:creationId xmlns:p14="http://schemas.microsoft.com/office/powerpoint/2010/main" val="16414065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3_Section Header with picture">
  <p:cSld name="3_Section Header with picture">
    <p:bg>
      <p:bgPr>
        <a:solidFill>
          <a:schemeClr val="lt1"/>
        </a:solidFill>
        <a:effectLst/>
      </p:bgPr>
    </p:bg>
    <p:spTree>
      <p:nvGrpSpPr>
        <p:cNvPr id="1" name="Shape 118"/>
        <p:cNvGrpSpPr/>
        <p:nvPr/>
      </p:nvGrpSpPr>
      <p:grpSpPr>
        <a:xfrm>
          <a:off x="0" y="0"/>
          <a:ext cx="0" cy="0"/>
          <a:chOff x="0" y="0"/>
          <a:chExt cx="0" cy="0"/>
        </a:xfrm>
      </p:grpSpPr>
      <p:pic>
        <p:nvPicPr>
          <p:cNvPr id="119" name="Google Shape;119;p19"/>
          <p:cNvPicPr preferRelativeResize="0"/>
          <p:nvPr/>
        </p:nvPicPr>
        <p:blipFill rotWithShape="1">
          <a:blip r:embed="rId2">
            <a:alphaModFix amt="30000"/>
          </a:blip>
          <a:srcRect/>
          <a:stretch/>
        </p:blipFill>
        <p:spPr>
          <a:xfrm>
            <a:off x="0" y="5072010"/>
            <a:ext cx="12192000" cy="1785991"/>
          </a:xfrm>
          <a:prstGeom prst="rect">
            <a:avLst/>
          </a:prstGeom>
          <a:noFill/>
          <a:ln>
            <a:noFill/>
          </a:ln>
        </p:spPr>
      </p:pic>
      <p:sp>
        <p:nvSpPr>
          <p:cNvPr id="120" name="Google Shape;120;p19"/>
          <p:cNvSpPr/>
          <p:nvPr/>
        </p:nvSpPr>
        <p:spPr>
          <a:xfrm>
            <a:off x="-1353" y="4091609"/>
            <a:ext cx="12191999" cy="1838739"/>
          </a:xfrm>
          <a:prstGeom prst="rect">
            <a:avLst/>
          </a:prstGeom>
          <a:solidFill>
            <a:schemeClr val="dk2"/>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sp>
        <p:nvSpPr>
          <p:cNvPr id="121" name="Google Shape;121;p19"/>
          <p:cNvSpPr txBox="1">
            <a:spLocks noGrp="1"/>
          </p:cNvSpPr>
          <p:nvPr>
            <p:ph type="title"/>
          </p:nvPr>
        </p:nvSpPr>
        <p:spPr>
          <a:xfrm>
            <a:off x="582639" y="4406901"/>
            <a:ext cx="9189612" cy="1362075"/>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FFFFFF"/>
              </a:buClr>
              <a:buSzPts val="2700"/>
              <a:buFont typeface="Corbel"/>
              <a:buNone/>
              <a:defRPr sz="3600" b="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19"/>
          <p:cNvSpPr>
            <a:spLocks noGrp="1"/>
          </p:cNvSpPr>
          <p:nvPr>
            <p:ph type="pic" idx="2"/>
          </p:nvPr>
        </p:nvSpPr>
        <p:spPr>
          <a:xfrm>
            <a:off x="-2117" y="1"/>
            <a:ext cx="12194117" cy="4090988"/>
          </a:xfrm>
          <a:prstGeom prst="rect">
            <a:avLst/>
          </a:prstGeom>
          <a:solidFill>
            <a:srgbClr val="BACBD7"/>
          </a:solidFill>
          <a:ln>
            <a:noFill/>
          </a:ln>
        </p:spPr>
      </p:sp>
    </p:spTree>
    <p:extLst>
      <p:ext uri="{BB962C8B-B14F-4D97-AF65-F5344CB8AC3E}">
        <p14:creationId xmlns:p14="http://schemas.microsoft.com/office/powerpoint/2010/main" val="32689939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BF4FFC-3270-4196-A720-D3CA68FB6CE1}" type="datetimeFigureOut">
              <a:rPr lang="en-GB" smtClean="0"/>
              <a:t>30/09/2024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707C700-6BA8-414D-A69F-7C1FE49EBE7F}" type="slidenum">
              <a:rPr lang="en-GB" smtClean="0"/>
              <a:t>‹#›</a:t>
            </a:fld>
            <a:endParaRPr lang="en-GB"/>
          </a:p>
        </p:txBody>
      </p:sp>
    </p:spTree>
    <p:extLst>
      <p:ext uri="{BB962C8B-B14F-4D97-AF65-F5344CB8AC3E}">
        <p14:creationId xmlns:p14="http://schemas.microsoft.com/office/powerpoint/2010/main" val="7104059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BF4FFC-3270-4196-A720-D3CA68FB6CE1}" type="datetimeFigureOut">
              <a:rPr lang="en-GB" smtClean="0"/>
              <a:t>30/09/2024</a:t>
            </a:fld>
            <a:endParaRPr lang="en-GB"/>
          </a:p>
        </p:txBody>
      </p:sp>
      <p:sp>
        <p:nvSpPr>
          <p:cNvPr id="3" name="Footer Placeholder 2"/>
          <p:cNvSpPr>
            <a:spLocks noGrp="1"/>
          </p:cNvSpPr>
          <p:nvPr>
            <p:ph type="ftr" sz="quarter" idx="11"/>
          </p:nvPr>
        </p:nvSpPr>
        <p:spPr/>
        <p:txBody>
          <a:bodyPr/>
          <a:lstStyle/>
          <a:p>
            <a:endParaRPr lang="en-GB"/>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B707C700-6BA8-414D-A69F-7C1FE49EBE7F}" type="slidenum">
              <a:rPr lang="en-GB" smtClean="0"/>
              <a:t>‹#›</a:t>
            </a:fld>
            <a:endParaRPr lang="en-GB"/>
          </a:p>
        </p:txBody>
      </p:sp>
    </p:spTree>
    <p:extLst>
      <p:ext uri="{BB962C8B-B14F-4D97-AF65-F5344CB8AC3E}">
        <p14:creationId xmlns:p14="http://schemas.microsoft.com/office/powerpoint/2010/main" val="1687739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0BF4FFC-3270-4196-A720-D3CA68FB6CE1}" type="datetimeFigureOut">
              <a:rPr lang="en-GB" smtClean="0"/>
              <a:t>30/09/2024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707C700-6BA8-414D-A69F-7C1FE49EBE7F}" type="slidenum">
              <a:rPr lang="en-GB" smtClean="0"/>
              <a:t>‹#›</a:t>
            </a:fld>
            <a:endParaRPr lang="en-GB"/>
          </a:p>
        </p:txBody>
      </p:sp>
    </p:spTree>
    <p:extLst>
      <p:ext uri="{BB962C8B-B14F-4D97-AF65-F5344CB8AC3E}">
        <p14:creationId xmlns:p14="http://schemas.microsoft.com/office/powerpoint/2010/main" val="30689092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1"/>
        <p:cNvGrpSpPr/>
        <p:nvPr/>
      </p:nvGrpSpPr>
      <p:grpSpPr>
        <a:xfrm>
          <a:off x="0" y="0"/>
          <a:ext cx="0" cy="0"/>
          <a:chOff x="0" y="0"/>
          <a:chExt cx="0" cy="0"/>
        </a:xfrm>
      </p:grpSpPr>
      <p:sp>
        <p:nvSpPr>
          <p:cNvPr id="52" name="Google Shape;52;p8"/>
          <p:cNvSpPr txBox="1">
            <a:spLocks noGrp="1"/>
          </p:cNvSpPr>
          <p:nvPr>
            <p:ph type="title"/>
          </p:nvPr>
        </p:nvSpPr>
        <p:spPr>
          <a:xfrm>
            <a:off x="609600" y="381493"/>
            <a:ext cx="9250717" cy="922131"/>
          </a:xfrm>
          <a:prstGeom prst="rect">
            <a:avLst/>
          </a:prstGeom>
          <a:noFill/>
          <a:ln>
            <a:noFill/>
          </a:ln>
        </p:spPr>
        <p:txBody>
          <a:bodyPr spcFirstLastPara="1" wrap="square" lIns="0" tIns="0" rIns="0" bIns="0" anchor="ctr" anchorCtr="0">
            <a:normAutofit/>
          </a:bodyPr>
          <a:lstStyle>
            <a:lvl1pPr lvl="0" algn="l">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8"/>
          <p:cNvSpPr txBox="1">
            <a:spLocks noGrp="1"/>
          </p:cNvSpPr>
          <p:nvPr>
            <p:ph type="body" idx="1"/>
          </p:nvPr>
        </p:nvSpPr>
        <p:spPr>
          <a:xfrm>
            <a:off x="609600" y="1771375"/>
            <a:ext cx="5206632" cy="4363279"/>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1600"/>
              </a:spcBef>
              <a:spcAft>
                <a:spcPts val="0"/>
              </a:spcAft>
              <a:buClr>
                <a:schemeClr val="dk1"/>
              </a:buClr>
              <a:buSzPts val="1800"/>
              <a:buNone/>
              <a:defRPr/>
            </a:lvl1pPr>
            <a:lvl2pPr marL="1219170" lvl="1" indent="-304792" algn="l">
              <a:spcBef>
                <a:spcPts val="1600"/>
              </a:spcBef>
              <a:spcAft>
                <a:spcPts val="0"/>
              </a:spcAft>
              <a:buClr>
                <a:schemeClr val="dk1"/>
              </a:buClr>
              <a:buSzPts val="1800"/>
              <a:buNone/>
              <a:defRPr/>
            </a:lvl2pPr>
            <a:lvl3pPr marL="1828754" lvl="2" indent="-304792" algn="l">
              <a:spcBef>
                <a:spcPts val="1600"/>
              </a:spcBef>
              <a:spcAft>
                <a:spcPts val="0"/>
              </a:spcAft>
              <a:buClr>
                <a:schemeClr val="dk1"/>
              </a:buClr>
              <a:buSzPts val="1800"/>
              <a:buNone/>
              <a:defRPr/>
            </a:lvl3pPr>
            <a:lvl4pPr marL="2438339" lvl="3" indent="-304792" algn="l">
              <a:spcBef>
                <a:spcPts val="1600"/>
              </a:spcBef>
              <a:spcAft>
                <a:spcPts val="0"/>
              </a:spcAft>
              <a:buClr>
                <a:schemeClr val="dk1"/>
              </a:buClr>
              <a:buSzPts val="1800"/>
              <a:buNone/>
              <a:defRPr/>
            </a:lvl4pPr>
            <a:lvl5pPr marL="3047924" lvl="4" indent="-304792" algn="l">
              <a:spcBef>
                <a:spcPts val="1600"/>
              </a:spcBef>
              <a:spcAft>
                <a:spcPts val="0"/>
              </a:spcAft>
              <a:buClr>
                <a:schemeClr val="dk1"/>
              </a:buClr>
              <a:buSzPts val="1800"/>
              <a:buNone/>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54" name="Google Shape;54;p8"/>
          <p:cNvSpPr txBox="1">
            <a:spLocks noGrp="1"/>
          </p:cNvSpPr>
          <p:nvPr>
            <p:ph type="sldNum" idx="12"/>
          </p:nvPr>
        </p:nvSpPr>
        <p:spPr>
          <a:xfrm>
            <a:off x="579217" y="6371915"/>
            <a:ext cx="288000" cy="288000"/>
          </a:xfrm>
          <a:prstGeom prst="rect">
            <a:avLst/>
          </a:prstGeom>
          <a:solidFill>
            <a:schemeClr val="accent1"/>
          </a:solid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GB" smtClean="0"/>
              <a:pPr/>
              <a:t>‹#›</a:t>
            </a:fld>
            <a:endParaRPr lang="en-GB"/>
          </a:p>
        </p:txBody>
      </p:sp>
      <p:sp>
        <p:nvSpPr>
          <p:cNvPr id="55" name="Google Shape;55;p8"/>
          <p:cNvSpPr txBox="1">
            <a:spLocks noGrp="1"/>
          </p:cNvSpPr>
          <p:nvPr>
            <p:ph type="body" idx="2"/>
          </p:nvPr>
        </p:nvSpPr>
        <p:spPr>
          <a:xfrm>
            <a:off x="6214533" y="1771375"/>
            <a:ext cx="5367867" cy="4363951"/>
          </a:xfrm>
          <a:prstGeom prst="rect">
            <a:avLst/>
          </a:prstGeom>
          <a:noFill/>
          <a:ln>
            <a:noFill/>
          </a:ln>
        </p:spPr>
        <p:txBody>
          <a:bodyPr spcFirstLastPara="1" wrap="square" lIns="0" tIns="0" rIns="0" bIns="0" anchor="t" anchorCtr="0">
            <a:noAutofit/>
          </a:bodyPr>
          <a:lstStyle>
            <a:lvl1pPr marL="609585" lvl="0" indent="-487668" algn="l">
              <a:lnSpc>
                <a:spcPct val="100000"/>
              </a:lnSpc>
              <a:spcBef>
                <a:spcPts val="1600"/>
              </a:spcBef>
              <a:spcAft>
                <a:spcPts val="0"/>
              </a:spcAft>
              <a:buClr>
                <a:schemeClr val="dk1"/>
              </a:buClr>
              <a:buSzPts val="2160"/>
              <a:buFont typeface="Noto Sans Symbols"/>
              <a:buChar char="▪"/>
              <a:defRPr/>
            </a:lvl1pPr>
            <a:lvl2pPr marL="1219170" lvl="1" indent="-447029" algn="l">
              <a:spcBef>
                <a:spcPts val="1600"/>
              </a:spcBef>
              <a:spcAft>
                <a:spcPts val="0"/>
              </a:spcAft>
              <a:buClr>
                <a:schemeClr val="dk1"/>
              </a:buClr>
              <a:buSzPts val="1680"/>
              <a:buFont typeface="Noto Sans Symbols"/>
              <a:buChar char="▪"/>
              <a:defRPr/>
            </a:lvl2pPr>
            <a:lvl3pPr marL="1828754" lvl="2" indent="-426708" algn="l">
              <a:spcBef>
                <a:spcPts val="1600"/>
              </a:spcBef>
              <a:spcAft>
                <a:spcPts val="0"/>
              </a:spcAft>
              <a:buClr>
                <a:schemeClr val="dk1"/>
              </a:buClr>
              <a:buSzPts val="1440"/>
              <a:buFont typeface="Noto Sans Symbols"/>
              <a:buChar char="▪"/>
              <a:defRPr/>
            </a:lvl3pPr>
            <a:lvl4pPr marL="2438339" lvl="3" indent="-426708" algn="l">
              <a:spcBef>
                <a:spcPts val="1600"/>
              </a:spcBef>
              <a:spcAft>
                <a:spcPts val="0"/>
              </a:spcAft>
              <a:buClr>
                <a:schemeClr val="dk1"/>
              </a:buClr>
              <a:buSzPts val="1440"/>
              <a:buFont typeface="Noto Sans Symbols"/>
              <a:buChar char="▪"/>
              <a:defRPr/>
            </a:lvl4pPr>
            <a:lvl5pPr marL="3047924" lvl="4" indent="-426708" algn="l">
              <a:spcBef>
                <a:spcPts val="1600"/>
              </a:spcBef>
              <a:spcAft>
                <a:spcPts val="0"/>
              </a:spcAft>
              <a:buClr>
                <a:schemeClr val="dk1"/>
              </a:buClr>
              <a:buSzPts val="1440"/>
              <a:buFont typeface="Noto Sans Symbols"/>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9191102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ext page 1 bullets">
  <p:cSld name="Text page 1 bullets">
    <p:spTree>
      <p:nvGrpSpPr>
        <p:cNvPr id="1" name="Shape 42"/>
        <p:cNvGrpSpPr/>
        <p:nvPr/>
      </p:nvGrpSpPr>
      <p:grpSpPr>
        <a:xfrm>
          <a:off x="0" y="0"/>
          <a:ext cx="0" cy="0"/>
          <a:chOff x="0" y="0"/>
          <a:chExt cx="0" cy="0"/>
        </a:xfrm>
      </p:grpSpPr>
      <p:sp>
        <p:nvSpPr>
          <p:cNvPr id="43" name="Google Shape;43;p6"/>
          <p:cNvSpPr txBox="1">
            <a:spLocks noGrp="1"/>
          </p:cNvSpPr>
          <p:nvPr>
            <p:ph type="body" idx="1"/>
          </p:nvPr>
        </p:nvSpPr>
        <p:spPr>
          <a:xfrm>
            <a:off x="609600" y="1771375"/>
            <a:ext cx="5206632" cy="4363279"/>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1600"/>
              </a:spcBef>
              <a:spcAft>
                <a:spcPts val="0"/>
              </a:spcAft>
              <a:buClr>
                <a:schemeClr val="dk1"/>
              </a:buClr>
              <a:buSzPts val="1800"/>
              <a:buNone/>
              <a:defRPr/>
            </a:lvl1pPr>
            <a:lvl2pPr marL="1219170" lvl="1" indent="-304792" algn="l">
              <a:spcBef>
                <a:spcPts val="1600"/>
              </a:spcBef>
              <a:spcAft>
                <a:spcPts val="0"/>
              </a:spcAft>
              <a:buClr>
                <a:schemeClr val="dk1"/>
              </a:buClr>
              <a:buSzPts val="1800"/>
              <a:buNone/>
              <a:defRPr/>
            </a:lvl2pPr>
            <a:lvl3pPr marL="1828754" lvl="2" indent="-304792" algn="l">
              <a:spcBef>
                <a:spcPts val="1600"/>
              </a:spcBef>
              <a:spcAft>
                <a:spcPts val="0"/>
              </a:spcAft>
              <a:buClr>
                <a:schemeClr val="dk1"/>
              </a:buClr>
              <a:buSzPts val="1800"/>
              <a:buNone/>
              <a:defRPr/>
            </a:lvl3pPr>
            <a:lvl4pPr marL="2438339" lvl="3" indent="-304792" algn="l">
              <a:spcBef>
                <a:spcPts val="1600"/>
              </a:spcBef>
              <a:spcAft>
                <a:spcPts val="0"/>
              </a:spcAft>
              <a:buClr>
                <a:schemeClr val="dk1"/>
              </a:buClr>
              <a:buSzPts val="1800"/>
              <a:buNone/>
              <a:defRPr/>
            </a:lvl4pPr>
            <a:lvl5pPr marL="3047924" lvl="4" indent="-304792" algn="l">
              <a:spcBef>
                <a:spcPts val="1600"/>
              </a:spcBef>
              <a:spcAft>
                <a:spcPts val="0"/>
              </a:spcAft>
              <a:buClr>
                <a:schemeClr val="dk1"/>
              </a:buClr>
              <a:buSzPts val="1800"/>
              <a:buNone/>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44" name="Google Shape;44;p6"/>
          <p:cNvSpPr txBox="1">
            <a:spLocks noGrp="1"/>
          </p:cNvSpPr>
          <p:nvPr>
            <p:ph type="sldNum" idx="12"/>
          </p:nvPr>
        </p:nvSpPr>
        <p:spPr>
          <a:xfrm>
            <a:off x="579217" y="6371915"/>
            <a:ext cx="288000" cy="288000"/>
          </a:xfrm>
          <a:prstGeom prst="rect">
            <a:avLst/>
          </a:prstGeom>
          <a:solidFill>
            <a:schemeClr val="accent1"/>
          </a:solid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GB" smtClean="0"/>
              <a:pPr/>
              <a:t>‹#›</a:t>
            </a:fld>
            <a:endParaRPr lang="en-GB"/>
          </a:p>
        </p:txBody>
      </p:sp>
      <p:sp>
        <p:nvSpPr>
          <p:cNvPr id="45" name="Google Shape;45;p6"/>
          <p:cNvSpPr txBox="1">
            <a:spLocks noGrp="1"/>
          </p:cNvSpPr>
          <p:nvPr>
            <p:ph type="body" idx="2"/>
          </p:nvPr>
        </p:nvSpPr>
        <p:spPr>
          <a:xfrm>
            <a:off x="6214533" y="1771375"/>
            <a:ext cx="5367867" cy="4363951"/>
          </a:xfrm>
          <a:prstGeom prst="rect">
            <a:avLst/>
          </a:prstGeom>
          <a:noFill/>
          <a:ln>
            <a:noFill/>
          </a:ln>
        </p:spPr>
        <p:txBody>
          <a:bodyPr spcFirstLastPara="1" wrap="square" lIns="0" tIns="0" rIns="0" bIns="0" anchor="t" anchorCtr="0">
            <a:noAutofit/>
          </a:bodyPr>
          <a:lstStyle>
            <a:lvl1pPr marL="609585" lvl="0" indent="-487668" algn="l">
              <a:lnSpc>
                <a:spcPct val="100000"/>
              </a:lnSpc>
              <a:spcBef>
                <a:spcPts val="1600"/>
              </a:spcBef>
              <a:spcAft>
                <a:spcPts val="0"/>
              </a:spcAft>
              <a:buClr>
                <a:schemeClr val="dk1"/>
              </a:buClr>
              <a:buSzPts val="2160"/>
              <a:buFont typeface="Noto Sans Symbols"/>
              <a:buChar char="▪"/>
              <a:defRPr/>
            </a:lvl1pPr>
            <a:lvl2pPr marL="1219170" lvl="1" indent="-447029" algn="l">
              <a:spcBef>
                <a:spcPts val="1600"/>
              </a:spcBef>
              <a:spcAft>
                <a:spcPts val="0"/>
              </a:spcAft>
              <a:buClr>
                <a:schemeClr val="dk1"/>
              </a:buClr>
              <a:buSzPts val="1680"/>
              <a:buFont typeface="Noto Sans Symbols"/>
              <a:buChar char="▪"/>
              <a:defRPr/>
            </a:lvl2pPr>
            <a:lvl3pPr marL="1828754" lvl="2" indent="-426708" algn="l">
              <a:spcBef>
                <a:spcPts val="1600"/>
              </a:spcBef>
              <a:spcAft>
                <a:spcPts val="0"/>
              </a:spcAft>
              <a:buClr>
                <a:schemeClr val="dk1"/>
              </a:buClr>
              <a:buSzPts val="1440"/>
              <a:buFont typeface="Noto Sans Symbols"/>
              <a:buChar char="▪"/>
              <a:defRPr/>
            </a:lvl3pPr>
            <a:lvl4pPr marL="2438339" lvl="3" indent="-426708" algn="l">
              <a:spcBef>
                <a:spcPts val="1600"/>
              </a:spcBef>
              <a:spcAft>
                <a:spcPts val="0"/>
              </a:spcAft>
              <a:buClr>
                <a:schemeClr val="dk1"/>
              </a:buClr>
              <a:buSzPts val="1440"/>
              <a:buFont typeface="Noto Sans Symbols"/>
              <a:buChar char="▪"/>
              <a:defRPr/>
            </a:lvl4pPr>
            <a:lvl5pPr marL="3047924" lvl="4" indent="-426708" algn="l">
              <a:spcBef>
                <a:spcPts val="1600"/>
              </a:spcBef>
              <a:spcAft>
                <a:spcPts val="0"/>
              </a:spcAft>
              <a:buClr>
                <a:schemeClr val="dk1"/>
              </a:buClr>
              <a:buSzPts val="1440"/>
              <a:buFont typeface="Noto Sans Symbols"/>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46" name="Google Shape;46;p6"/>
          <p:cNvSpPr txBox="1">
            <a:spLocks noGrp="1"/>
          </p:cNvSpPr>
          <p:nvPr>
            <p:ph type="title"/>
          </p:nvPr>
        </p:nvSpPr>
        <p:spPr>
          <a:xfrm>
            <a:off x="609600" y="381493"/>
            <a:ext cx="9250717" cy="922131"/>
          </a:xfrm>
          <a:prstGeom prst="rect">
            <a:avLst/>
          </a:prstGeom>
          <a:noFill/>
          <a:ln>
            <a:noFill/>
          </a:ln>
        </p:spPr>
        <p:txBody>
          <a:bodyPr spcFirstLastPara="1" wrap="square" lIns="0" tIns="0" rIns="0" bIns="0" anchor="ctr" anchorCtr="0">
            <a:normAutofit/>
          </a:bodyPr>
          <a:lstStyle>
            <a:lvl1pPr lvl="0" algn="l">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2520620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9"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1"/>
            <a:ext cx="8825659" cy="861420"/>
          </a:xfrm>
        </p:spPr>
        <p:txBody>
          <a:bodyPr anchor="t"/>
          <a:lstStyle>
            <a:lvl1pPr marL="0" indent="0" algn="l">
              <a:buNone/>
              <a:defRPr cap="all">
                <a:solidFill>
                  <a:schemeClr val="bg2">
                    <a:lumMod val="40000"/>
                    <a:lumOff val="60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49BB3D-90E4-C946-BCF9-8FBC622A1A06}" type="slidenum">
              <a:rPr lang="en-GB" smtClean="0"/>
              <a:pPr/>
              <a:t>‹#›</a:t>
            </a:fld>
            <a:endParaRPr lang="en-GB" dirty="0"/>
          </a:p>
        </p:txBody>
      </p:sp>
    </p:spTree>
    <p:extLst>
      <p:ext uri="{BB962C8B-B14F-4D97-AF65-F5344CB8AC3E}">
        <p14:creationId xmlns:p14="http://schemas.microsoft.com/office/powerpoint/2010/main" val="504789008"/>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type="obj">
  <p:cSld name="1_Title and Content">
    <p:spTree>
      <p:nvGrpSpPr>
        <p:cNvPr id="1" name="Shape 27"/>
        <p:cNvGrpSpPr/>
        <p:nvPr/>
      </p:nvGrpSpPr>
      <p:grpSpPr>
        <a:xfrm>
          <a:off x="0" y="0"/>
          <a:ext cx="0" cy="0"/>
          <a:chOff x="0" y="0"/>
          <a:chExt cx="0" cy="0"/>
        </a:xfrm>
      </p:grpSpPr>
      <p:sp>
        <p:nvSpPr>
          <p:cNvPr id="28" name="Google Shape;28;p3"/>
          <p:cNvSpPr txBox="1">
            <a:spLocks noGrp="1"/>
          </p:cNvSpPr>
          <p:nvPr>
            <p:ph type="title"/>
          </p:nvPr>
        </p:nvSpPr>
        <p:spPr>
          <a:xfrm>
            <a:off x="609600" y="155448"/>
            <a:ext cx="10972800" cy="1252728"/>
          </a:xfrm>
          <a:prstGeom prst="rect">
            <a:avLst/>
          </a:prstGeom>
          <a:noFill/>
          <a:ln>
            <a:noFill/>
          </a:ln>
        </p:spPr>
        <p:txBody>
          <a:bodyPr spcFirstLastPara="1" wrap="square" lIns="0" tIns="0" rIns="0" bIns="0" anchor="ctr" anchorCtr="0">
            <a:normAutofit/>
          </a:bodyPr>
          <a:lstStyle>
            <a:lvl1pPr lvl="0" algn="l">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
          <p:cNvSpPr txBox="1">
            <a:spLocks noGrp="1"/>
          </p:cNvSpPr>
          <p:nvPr>
            <p:ph type="body" idx="1"/>
          </p:nvPr>
        </p:nvSpPr>
        <p:spPr>
          <a:xfrm>
            <a:off x="609600" y="1600201"/>
            <a:ext cx="10972800" cy="4479235"/>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1600"/>
              </a:spcBef>
              <a:spcAft>
                <a:spcPts val="0"/>
              </a:spcAft>
              <a:buClr>
                <a:schemeClr val="dk1"/>
              </a:buClr>
              <a:buSzPts val="1800"/>
              <a:buNone/>
              <a:defRPr/>
            </a:lvl1pPr>
            <a:lvl2pPr marL="1219170" lvl="1" indent="-304792" algn="l">
              <a:spcBef>
                <a:spcPts val="1600"/>
              </a:spcBef>
              <a:spcAft>
                <a:spcPts val="0"/>
              </a:spcAft>
              <a:buClr>
                <a:schemeClr val="dk1"/>
              </a:buClr>
              <a:buSzPts val="1800"/>
              <a:buNone/>
              <a:defRPr/>
            </a:lvl2pPr>
            <a:lvl3pPr marL="1828754" lvl="2" indent="-304792" algn="l">
              <a:spcBef>
                <a:spcPts val="1600"/>
              </a:spcBef>
              <a:spcAft>
                <a:spcPts val="0"/>
              </a:spcAft>
              <a:buClr>
                <a:schemeClr val="dk1"/>
              </a:buClr>
              <a:buSzPts val="1800"/>
              <a:buNone/>
              <a:defRPr/>
            </a:lvl3pPr>
            <a:lvl4pPr marL="2438339" lvl="3" indent="-304792" algn="l">
              <a:spcBef>
                <a:spcPts val="1600"/>
              </a:spcBef>
              <a:spcAft>
                <a:spcPts val="0"/>
              </a:spcAft>
              <a:buClr>
                <a:schemeClr val="dk1"/>
              </a:buClr>
              <a:buSzPts val="1800"/>
              <a:buNone/>
              <a:defRPr/>
            </a:lvl4pPr>
            <a:lvl5pPr marL="3047924" lvl="4" indent="-304792" algn="l">
              <a:spcBef>
                <a:spcPts val="1600"/>
              </a:spcBef>
              <a:spcAft>
                <a:spcPts val="0"/>
              </a:spcAft>
              <a:buClr>
                <a:schemeClr val="dk1"/>
              </a:buClr>
              <a:buSzPts val="1800"/>
              <a:buNone/>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30" name="Google Shape;30;p3"/>
          <p:cNvSpPr txBox="1">
            <a:spLocks noGrp="1"/>
          </p:cNvSpPr>
          <p:nvPr>
            <p:ph type="dt" idx="10"/>
          </p:nvPr>
        </p:nvSpPr>
        <p:spPr>
          <a:xfrm>
            <a:off x="609600" y="6476999"/>
            <a:ext cx="2844800" cy="27432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4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24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24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24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24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24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24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24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2400" b="0" i="0" u="none" strike="noStrike" cap="none">
                <a:solidFill>
                  <a:schemeClr val="dk1"/>
                </a:solidFill>
                <a:latin typeface="Corbel"/>
                <a:ea typeface="Corbel"/>
                <a:cs typeface="Corbel"/>
                <a:sym typeface="Corbel"/>
              </a:defRPr>
            </a:lvl9pPr>
          </a:lstStyle>
          <a:p>
            <a:endParaRPr/>
          </a:p>
        </p:txBody>
      </p:sp>
      <p:sp>
        <p:nvSpPr>
          <p:cNvPr id="31" name="Google Shape;31;p3"/>
          <p:cNvSpPr txBox="1">
            <a:spLocks noGrp="1"/>
          </p:cNvSpPr>
          <p:nvPr>
            <p:ph type="ftr" idx="11"/>
          </p:nvPr>
        </p:nvSpPr>
        <p:spPr>
          <a:xfrm>
            <a:off x="3520797" y="6476999"/>
            <a:ext cx="7343625" cy="27432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4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24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24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24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24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24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24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24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2400" b="0" i="0" u="none" strike="noStrike" cap="none">
                <a:solidFill>
                  <a:schemeClr val="dk1"/>
                </a:solidFill>
                <a:latin typeface="Corbel"/>
                <a:ea typeface="Corbel"/>
                <a:cs typeface="Corbel"/>
                <a:sym typeface="Corbel"/>
              </a:defRPr>
            </a:lvl9pPr>
          </a:lstStyle>
          <a:p>
            <a:endParaRPr/>
          </a:p>
        </p:txBody>
      </p:sp>
      <p:sp>
        <p:nvSpPr>
          <p:cNvPr id="32" name="Google Shape;32;p3"/>
          <p:cNvSpPr txBox="1">
            <a:spLocks noGrp="1"/>
          </p:cNvSpPr>
          <p:nvPr>
            <p:ph type="sldNum" idx="12"/>
          </p:nvPr>
        </p:nvSpPr>
        <p:spPr>
          <a:xfrm>
            <a:off x="579217" y="6371915"/>
            <a:ext cx="288000" cy="288000"/>
          </a:xfrm>
          <a:prstGeom prst="rect">
            <a:avLst/>
          </a:prstGeom>
          <a:solidFill>
            <a:schemeClr val="accent1"/>
          </a:solid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7683168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B61BEF0D-F0BB-DE4B-95CE-6DB70DBA9567}" type="datetimeFigureOut">
              <a:rPr lang="en-US" smtClean="0"/>
              <a:pPr/>
              <a:t>9/30/2024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49BB3D-90E4-C946-BCF9-8FBC622A1A06}" type="slidenum">
              <a:rPr lang="en-GB" smtClean="0"/>
              <a:pPr/>
              <a:t>‹#›</a:t>
            </a:fld>
            <a:endParaRPr lang="en-GB" dirty="0"/>
          </a:p>
        </p:txBody>
      </p:sp>
    </p:spTree>
    <p:extLst>
      <p:ext uri="{BB962C8B-B14F-4D97-AF65-F5344CB8AC3E}">
        <p14:creationId xmlns:p14="http://schemas.microsoft.com/office/powerpoint/2010/main" val="3450388818"/>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7" y="2861734"/>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9" cy="860400"/>
          </a:xfrm>
        </p:spPr>
        <p:txBody>
          <a:bodyPr anchor="t"/>
          <a:lstStyle>
            <a:lvl1pPr marL="0" indent="0" algn="l">
              <a:buNone/>
              <a:defRPr sz="2000" cap="all">
                <a:solidFill>
                  <a:schemeClr val="bg2">
                    <a:lumMod val="40000"/>
                    <a:lumOff val="6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49BB3D-90E4-C946-BCF9-8FBC622A1A06}" type="slidenum">
              <a:rPr lang="en-GB" smtClean="0"/>
              <a:pPr/>
              <a:t>‹#›</a:t>
            </a:fld>
            <a:endParaRPr lang="en-GB" dirty="0"/>
          </a:p>
        </p:txBody>
      </p:sp>
    </p:spTree>
    <p:extLst>
      <p:ext uri="{BB962C8B-B14F-4D97-AF65-F5344CB8AC3E}">
        <p14:creationId xmlns:p14="http://schemas.microsoft.com/office/powerpoint/2010/main" val="1568478897"/>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3" y="2060576"/>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4"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9/30/2024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B49BB3D-90E4-C946-BCF9-8FBC622A1A06}" type="slidenum">
              <a:rPr lang="en-GB" smtClean="0"/>
              <a:pPr/>
              <a:t>‹#›</a:t>
            </a:fld>
            <a:endParaRPr lang="en-GB" dirty="0"/>
          </a:p>
        </p:txBody>
      </p:sp>
    </p:spTree>
    <p:extLst>
      <p:ext uri="{BB962C8B-B14F-4D97-AF65-F5344CB8AC3E}">
        <p14:creationId xmlns:p14="http://schemas.microsoft.com/office/powerpoint/2010/main" val="2156974337"/>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1"/>
            <a:ext cx="4396339" cy="576263"/>
          </a:xfrm>
        </p:spPr>
        <p:txBody>
          <a:bodyPr anchor="b">
            <a:noAutofit/>
          </a:bodyPr>
          <a:lstStyle>
            <a:lvl1pPr marL="0" indent="0">
              <a:buNone/>
              <a:defRPr sz="2400" b="0">
                <a:solidFill>
                  <a:schemeClr val="bg2">
                    <a:lumMod val="40000"/>
                    <a:lumOff val="60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3" y="2514600"/>
            <a:ext cx="4396339" cy="37417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6" y="1905001"/>
            <a:ext cx="4396339" cy="576263"/>
          </a:xfrm>
        </p:spPr>
        <p:txBody>
          <a:bodyPr anchor="b">
            <a:noAutofit/>
          </a:bodyPr>
          <a:lstStyle>
            <a:lvl1pPr marL="0" indent="0">
              <a:buNone/>
              <a:defRPr sz="2400" b="0">
                <a:solidFill>
                  <a:schemeClr val="bg2">
                    <a:lumMod val="40000"/>
                    <a:lumOff val="60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6" y="2514600"/>
            <a:ext cx="4396339" cy="37417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9/30/2024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B49BB3D-90E4-C946-BCF9-8FBC622A1A06}" type="slidenum">
              <a:rPr lang="en-GB" smtClean="0"/>
              <a:pPr/>
              <a:t>‹#›</a:t>
            </a:fld>
            <a:endParaRPr lang="en-GB" dirty="0"/>
          </a:p>
        </p:txBody>
      </p:sp>
    </p:spTree>
    <p:extLst>
      <p:ext uri="{BB962C8B-B14F-4D97-AF65-F5344CB8AC3E}">
        <p14:creationId xmlns:p14="http://schemas.microsoft.com/office/powerpoint/2010/main" val="1924025363"/>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B61BEF0D-F0BB-DE4B-95CE-6DB70DBA9567}" type="datetimeFigureOut">
              <a:rPr lang="en-US" smtClean="0"/>
              <a:pPr/>
              <a:t>9/30/2024</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6B49BB3D-90E4-C946-BCF9-8FBC622A1A06}" type="slidenum">
              <a:rPr lang="en-GB" smtClean="0"/>
              <a:pPr/>
              <a:t>‹#›</a:t>
            </a:fld>
            <a:endParaRPr lang="en-GB" dirty="0"/>
          </a:p>
        </p:txBody>
      </p:sp>
    </p:spTree>
    <p:extLst>
      <p:ext uri="{BB962C8B-B14F-4D97-AF65-F5344CB8AC3E}">
        <p14:creationId xmlns:p14="http://schemas.microsoft.com/office/powerpoint/2010/main" val="153070509"/>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61BEF0D-F0BB-DE4B-95CE-6DB70DBA9567}" type="datetimeFigureOut">
              <a:rPr lang="en-US" smtClean="0"/>
              <a:pPr/>
              <a:t>9/30/2024</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6B49BB3D-90E4-C946-BCF9-8FBC622A1A06}" type="slidenum">
              <a:rPr lang="en-GB" smtClean="0"/>
              <a:pPr/>
              <a:t>‹#›</a:t>
            </a:fld>
            <a:endParaRPr lang="en-GB" dirty="0"/>
          </a:p>
        </p:txBody>
      </p:sp>
    </p:spTree>
    <p:extLst>
      <p:ext uri="{BB962C8B-B14F-4D97-AF65-F5344CB8AC3E}">
        <p14:creationId xmlns:p14="http://schemas.microsoft.com/office/powerpoint/2010/main" val="1441221049"/>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2"/>
            <a:ext cx="3401063" cy="2895599"/>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B61BEF0D-F0BB-DE4B-95CE-6DB70DBA9567}" type="datetimeFigureOut">
              <a:rPr lang="en-US" smtClean="0"/>
              <a:pPr/>
              <a:t>9/30/2024</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6B49BB3D-90E4-C946-BCF9-8FBC622A1A06}" type="slidenum">
              <a:rPr lang="en-GB" smtClean="0"/>
              <a:pPr/>
              <a:t>‹#›</a:t>
            </a:fld>
            <a:endParaRPr lang="en-GB" dirty="0"/>
          </a:p>
        </p:txBody>
      </p:sp>
    </p:spTree>
    <p:extLst>
      <p:ext uri="{BB962C8B-B14F-4D97-AF65-F5344CB8AC3E}">
        <p14:creationId xmlns:p14="http://schemas.microsoft.com/office/powerpoint/2010/main" val="1532342605"/>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7"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7"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5" y="3657600"/>
            <a:ext cx="5084979" cy="1371600"/>
          </a:xfrm>
        </p:spPr>
        <p:txBody>
          <a:bodyPr>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B49BB3D-90E4-C946-BCF9-8FBC622A1A06}" type="slidenum">
              <a:rPr lang="en-GB" smtClean="0"/>
              <a:pPr/>
              <a:t>‹#›</a:t>
            </a:fld>
            <a:endParaRPr lang="en-GB" dirty="0"/>
          </a:p>
        </p:txBody>
      </p:sp>
    </p:spTree>
    <p:extLst>
      <p:ext uri="{BB962C8B-B14F-4D97-AF65-F5344CB8AC3E}">
        <p14:creationId xmlns:p14="http://schemas.microsoft.com/office/powerpoint/2010/main" val="3879946101"/>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7" y="4800587"/>
            <a:ext cx="8825657" cy="566739"/>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9" cy="3640667"/>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B49BB3D-90E4-C946-BCF9-8FBC622A1A06}" type="slidenum">
              <a:rPr lang="en-GB" smtClean="0"/>
              <a:pPr/>
              <a:t>‹#›</a:t>
            </a:fld>
            <a:endParaRPr lang="en-GB" dirty="0"/>
          </a:p>
        </p:txBody>
      </p:sp>
    </p:spTree>
    <p:extLst>
      <p:ext uri="{BB962C8B-B14F-4D97-AF65-F5344CB8AC3E}">
        <p14:creationId xmlns:p14="http://schemas.microsoft.com/office/powerpoint/2010/main" val="2408987141"/>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5"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5" y="3657600"/>
            <a:ext cx="8825659" cy="2362200"/>
          </a:xfrm>
        </p:spPr>
        <p:txBody>
          <a:bodyPr anchor="ctr">
            <a:normAutofit/>
          </a:bodyPr>
          <a:lstStyle>
            <a:lvl1pPr marL="0" indent="0">
              <a:buNone/>
              <a:defRPr sz="18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49BB3D-90E4-C946-BCF9-8FBC622A1A06}" type="slidenum">
              <a:rPr lang="en-GB" smtClean="0"/>
              <a:pPr/>
              <a:t>‹#›</a:t>
            </a:fld>
            <a:endParaRPr lang="en-GB" dirty="0"/>
          </a:p>
        </p:txBody>
      </p:sp>
    </p:spTree>
    <p:extLst>
      <p:ext uri="{BB962C8B-B14F-4D97-AF65-F5344CB8AC3E}">
        <p14:creationId xmlns:p14="http://schemas.microsoft.com/office/powerpoint/2010/main" val="1831107882"/>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4"/>
          <p:cNvSpPr txBox="1">
            <a:spLocks noGrp="1"/>
          </p:cNvSpPr>
          <p:nvPr>
            <p:ph type="title"/>
          </p:nvPr>
        </p:nvSpPr>
        <p:spPr>
          <a:xfrm>
            <a:off x="609600" y="381493"/>
            <a:ext cx="9250717" cy="922131"/>
          </a:xfrm>
          <a:prstGeom prst="rect">
            <a:avLst/>
          </a:prstGeom>
          <a:noFill/>
          <a:ln>
            <a:noFill/>
          </a:ln>
        </p:spPr>
        <p:txBody>
          <a:bodyPr spcFirstLastPara="1" wrap="square" lIns="0" tIns="0" rIns="0" bIns="0" anchor="ctr" anchorCtr="0">
            <a:normAutofit/>
          </a:bodyPr>
          <a:lstStyle>
            <a:lvl1pPr lvl="0" algn="l">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4"/>
          <p:cNvSpPr txBox="1">
            <a:spLocks noGrp="1"/>
          </p:cNvSpPr>
          <p:nvPr>
            <p:ph type="body" idx="1"/>
          </p:nvPr>
        </p:nvSpPr>
        <p:spPr>
          <a:xfrm>
            <a:off x="609600" y="1600201"/>
            <a:ext cx="5384800" cy="4525963"/>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1600"/>
              </a:spcBef>
              <a:spcAft>
                <a:spcPts val="0"/>
              </a:spcAft>
              <a:buClr>
                <a:schemeClr val="dk1"/>
              </a:buClr>
              <a:buSzPts val="2100"/>
              <a:buNone/>
              <a:defRPr sz="2800"/>
            </a:lvl1pPr>
            <a:lvl2pPr marL="1219170" lvl="1" indent="-304792" algn="l">
              <a:spcBef>
                <a:spcPts val="1600"/>
              </a:spcBef>
              <a:spcAft>
                <a:spcPts val="0"/>
              </a:spcAft>
              <a:buClr>
                <a:schemeClr val="dk1"/>
              </a:buClr>
              <a:buSzPts val="1800"/>
              <a:buNone/>
              <a:defRPr sz="2400"/>
            </a:lvl2pPr>
            <a:lvl3pPr marL="1828754" lvl="2" indent="-304792" algn="l">
              <a:spcBef>
                <a:spcPts val="1600"/>
              </a:spcBef>
              <a:spcAft>
                <a:spcPts val="0"/>
              </a:spcAft>
              <a:buClr>
                <a:schemeClr val="dk1"/>
              </a:buClr>
              <a:buSzPts val="1500"/>
              <a:buNone/>
              <a:defRPr sz="2000"/>
            </a:lvl3pPr>
            <a:lvl4pPr marL="2438339" lvl="3" indent="-304792" algn="l">
              <a:spcBef>
                <a:spcPts val="1600"/>
              </a:spcBef>
              <a:spcAft>
                <a:spcPts val="0"/>
              </a:spcAft>
              <a:buClr>
                <a:schemeClr val="dk1"/>
              </a:buClr>
              <a:buSzPts val="1350"/>
              <a:buNone/>
              <a:defRPr sz="1800"/>
            </a:lvl4pPr>
            <a:lvl5pPr marL="3047924" lvl="4" indent="-304792" algn="l">
              <a:spcBef>
                <a:spcPts val="1600"/>
              </a:spcBef>
              <a:spcAft>
                <a:spcPts val="0"/>
              </a:spcAft>
              <a:buClr>
                <a:schemeClr val="dk1"/>
              </a:buClr>
              <a:buSzPts val="1350"/>
              <a:buNone/>
              <a:defRPr sz="1800"/>
            </a:lvl5pPr>
            <a:lvl6pPr marL="3657509" lvl="5" indent="-419090" algn="l">
              <a:spcBef>
                <a:spcPts val="360"/>
              </a:spcBef>
              <a:spcAft>
                <a:spcPts val="0"/>
              </a:spcAft>
              <a:buClr>
                <a:schemeClr val="dk1"/>
              </a:buClr>
              <a:buSzPts val="1350"/>
              <a:buChar char="•"/>
              <a:defRPr sz="1800"/>
            </a:lvl6pPr>
            <a:lvl7pPr marL="4267093" lvl="6" indent="-419090" algn="l">
              <a:spcBef>
                <a:spcPts val="360"/>
              </a:spcBef>
              <a:spcAft>
                <a:spcPts val="0"/>
              </a:spcAft>
              <a:buClr>
                <a:schemeClr val="dk1"/>
              </a:buClr>
              <a:buSzPts val="1350"/>
              <a:buChar char="•"/>
              <a:defRPr sz="1800"/>
            </a:lvl7pPr>
            <a:lvl8pPr marL="4876678" lvl="7" indent="-419090" algn="l">
              <a:spcBef>
                <a:spcPts val="360"/>
              </a:spcBef>
              <a:spcAft>
                <a:spcPts val="0"/>
              </a:spcAft>
              <a:buClr>
                <a:schemeClr val="dk1"/>
              </a:buClr>
              <a:buSzPts val="1350"/>
              <a:buChar char="•"/>
              <a:defRPr sz="1800"/>
            </a:lvl8pPr>
            <a:lvl9pPr marL="5486263" lvl="8" indent="-419090" algn="l">
              <a:spcBef>
                <a:spcPts val="360"/>
              </a:spcBef>
              <a:spcAft>
                <a:spcPts val="0"/>
              </a:spcAft>
              <a:buClr>
                <a:schemeClr val="dk1"/>
              </a:buClr>
              <a:buSzPts val="1350"/>
              <a:buChar char="•"/>
              <a:defRPr sz="1800"/>
            </a:lvl9pPr>
          </a:lstStyle>
          <a:p>
            <a:endParaRPr/>
          </a:p>
        </p:txBody>
      </p:sp>
      <p:sp>
        <p:nvSpPr>
          <p:cNvPr id="36" name="Google Shape;36;p4"/>
          <p:cNvSpPr txBox="1">
            <a:spLocks noGrp="1"/>
          </p:cNvSpPr>
          <p:nvPr>
            <p:ph type="body" idx="2"/>
          </p:nvPr>
        </p:nvSpPr>
        <p:spPr>
          <a:xfrm>
            <a:off x="6197600" y="1600201"/>
            <a:ext cx="5384800" cy="4525963"/>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1600"/>
              </a:spcBef>
              <a:spcAft>
                <a:spcPts val="0"/>
              </a:spcAft>
              <a:buClr>
                <a:schemeClr val="dk1"/>
              </a:buClr>
              <a:buSzPts val="2100"/>
              <a:buNone/>
              <a:defRPr sz="2800"/>
            </a:lvl1pPr>
            <a:lvl2pPr marL="1219170" lvl="1" indent="-304792" algn="l">
              <a:spcBef>
                <a:spcPts val="1600"/>
              </a:spcBef>
              <a:spcAft>
                <a:spcPts val="0"/>
              </a:spcAft>
              <a:buClr>
                <a:schemeClr val="dk1"/>
              </a:buClr>
              <a:buSzPts val="1800"/>
              <a:buNone/>
              <a:defRPr sz="2400"/>
            </a:lvl2pPr>
            <a:lvl3pPr marL="1828754" lvl="2" indent="-304792" algn="l">
              <a:spcBef>
                <a:spcPts val="1600"/>
              </a:spcBef>
              <a:spcAft>
                <a:spcPts val="0"/>
              </a:spcAft>
              <a:buClr>
                <a:schemeClr val="dk1"/>
              </a:buClr>
              <a:buSzPts val="1500"/>
              <a:buNone/>
              <a:defRPr sz="2000"/>
            </a:lvl3pPr>
            <a:lvl4pPr marL="2438339" lvl="3" indent="-304792" algn="l">
              <a:spcBef>
                <a:spcPts val="1600"/>
              </a:spcBef>
              <a:spcAft>
                <a:spcPts val="0"/>
              </a:spcAft>
              <a:buClr>
                <a:schemeClr val="dk1"/>
              </a:buClr>
              <a:buSzPts val="1350"/>
              <a:buNone/>
              <a:defRPr sz="1800"/>
            </a:lvl4pPr>
            <a:lvl5pPr marL="3047924" lvl="4" indent="-304792" algn="l">
              <a:spcBef>
                <a:spcPts val="1600"/>
              </a:spcBef>
              <a:spcAft>
                <a:spcPts val="0"/>
              </a:spcAft>
              <a:buClr>
                <a:schemeClr val="dk1"/>
              </a:buClr>
              <a:buSzPts val="1350"/>
              <a:buNone/>
              <a:defRPr sz="1800"/>
            </a:lvl5pPr>
            <a:lvl6pPr marL="3657509" lvl="5" indent="-419090" algn="l">
              <a:spcBef>
                <a:spcPts val="360"/>
              </a:spcBef>
              <a:spcAft>
                <a:spcPts val="0"/>
              </a:spcAft>
              <a:buClr>
                <a:schemeClr val="dk1"/>
              </a:buClr>
              <a:buSzPts val="1350"/>
              <a:buChar char="•"/>
              <a:defRPr sz="1800"/>
            </a:lvl6pPr>
            <a:lvl7pPr marL="4267093" lvl="6" indent="-419090" algn="l">
              <a:spcBef>
                <a:spcPts val="360"/>
              </a:spcBef>
              <a:spcAft>
                <a:spcPts val="0"/>
              </a:spcAft>
              <a:buClr>
                <a:schemeClr val="dk1"/>
              </a:buClr>
              <a:buSzPts val="1350"/>
              <a:buChar char="•"/>
              <a:defRPr sz="1800"/>
            </a:lvl7pPr>
            <a:lvl8pPr marL="4876678" lvl="7" indent="-419090" algn="l">
              <a:spcBef>
                <a:spcPts val="360"/>
              </a:spcBef>
              <a:spcAft>
                <a:spcPts val="0"/>
              </a:spcAft>
              <a:buClr>
                <a:schemeClr val="dk1"/>
              </a:buClr>
              <a:buSzPts val="1350"/>
              <a:buChar char="•"/>
              <a:defRPr sz="1800"/>
            </a:lvl8pPr>
            <a:lvl9pPr marL="5486263" lvl="8" indent="-419090" algn="l">
              <a:spcBef>
                <a:spcPts val="360"/>
              </a:spcBef>
              <a:spcAft>
                <a:spcPts val="0"/>
              </a:spcAft>
              <a:buClr>
                <a:schemeClr val="dk1"/>
              </a:buClr>
              <a:buSzPts val="1350"/>
              <a:buChar char="•"/>
              <a:defRPr sz="1800"/>
            </a:lvl9pPr>
          </a:lstStyle>
          <a:p>
            <a:endParaRPr/>
          </a:p>
        </p:txBody>
      </p:sp>
      <p:sp>
        <p:nvSpPr>
          <p:cNvPr id="37" name="Google Shape;37;p4"/>
          <p:cNvSpPr txBox="1">
            <a:spLocks noGrp="1"/>
          </p:cNvSpPr>
          <p:nvPr>
            <p:ph type="sldNum" idx="12"/>
          </p:nvPr>
        </p:nvSpPr>
        <p:spPr>
          <a:xfrm>
            <a:off x="579217" y="6371915"/>
            <a:ext cx="288000" cy="288000"/>
          </a:xfrm>
          <a:prstGeom prst="rect">
            <a:avLst/>
          </a:prstGeom>
          <a:solidFill>
            <a:schemeClr val="accent1"/>
          </a:solid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4845518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1"/>
            <a:ext cx="7999315" cy="2323375"/>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1" y="3771174"/>
            <a:ext cx="7279649" cy="342175"/>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5" y="4350657"/>
            <a:ext cx="8825659" cy="1676400"/>
          </a:xfrm>
        </p:spPr>
        <p:txBody>
          <a:bodyPr anchor="ctr">
            <a:normAutofit/>
          </a:bodyPr>
          <a:lstStyle>
            <a:lvl1pPr marL="0" indent="0">
              <a:buNone/>
              <a:defRPr sz="18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49BB3D-90E4-C946-BCF9-8FBC622A1A06}" type="slidenum">
              <a:rPr lang="en-GB" smtClean="0"/>
              <a:pPr/>
              <a:t>‹#›</a:t>
            </a:fld>
            <a:endParaRPr lang="en-GB"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9330491" y="2613788"/>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3674297482"/>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5" y="3124202"/>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9" cy="860400"/>
          </a:xfrm>
        </p:spPr>
        <p:txBody>
          <a:bodyPr anchor="t"/>
          <a:lstStyle>
            <a:lvl1pPr marL="0" indent="0" algn="l">
              <a:buNone/>
              <a:defRPr sz="2000" cap="none">
                <a:solidFill>
                  <a:schemeClr val="bg2">
                    <a:lumMod val="40000"/>
                    <a:lumOff val="6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49BB3D-90E4-C946-BCF9-8FBC622A1A06}" type="slidenum">
              <a:rPr lang="en-GB" smtClean="0"/>
              <a:pPr/>
              <a:t>‹#›</a:t>
            </a:fld>
            <a:endParaRPr lang="en-GB" dirty="0"/>
          </a:p>
        </p:txBody>
      </p:sp>
    </p:spTree>
    <p:extLst>
      <p:ext uri="{BB962C8B-B14F-4D97-AF65-F5344CB8AC3E}">
        <p14:creationId xmlns:p14="http://schemas.microsoft.com/office/powerpoint/2010/main" val="2738566530"/>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1"/>
            <a:ext cx="2946867" cy="576263"/>
          </a:xfrm>
        </p:spPr>
        <p:txBody>
          <a:bodyPr anchor="b">
            <a:noAutofit/>
          </a:bodyPr>
          <a:lstStyle>
            <a:lvl1pPr marL="0" indent="0">
              <a:buNone/>
              <a:defRPr sz="2400" b="0">
                <a:solidFill>
                  <a:schemeClr val="bg2">
                    <a:lumMod val="40000"/>
                    <a:lumOff val="60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1" cy="3589339"/>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61" y="1981201"/>
            <a:ext cx="2936241" cy="576263"/>
          </a:xfrm>
        </p:spPr>
        <p:txBody>
          <a:bodyPr anchor="b">
            <a:noAutofit/>
          </a:bodyPr>
          <a:lstStyle>
            <a:lvl1pPr marL="0" indent="0">
              <a:buNone/>
              <a:defRPr sz="2400" b="0">
                <a:solidFill>
                  <a:schemeClr val="bg2">
                    <a:lumMod val="40000"/>
                    <a:lumOff val="60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5" y="2667000"/>
            <a:ext cx="2946795" cy="3589339"/>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1" y="1981201"/>
            <a:ext cx="2932113" cy="576263"/>
          </a:xfrm>
        </p:spPr>
        <p:txBody>
          <a:bodyPr anchor="b">
            <a:noAutofit/>
          </a:bodyPr>
          <a:lstStyle>
            <a:lvl1pPr marL="0" indent="0">
              <a:buNone/>
              <a:defRPr sz="2400" b="0">
                <a:solidFill>
                  <a:schemeClr val="bg2">
                    <a:lumMod val="40000"/>
                    <a:lumOff val="60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1" y="2667000"/>
            <a:ext cx="2932113" cy="3589339"/>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cxnSp>
        <p:nvCxnSpPr>
          <p:cNvPr id="17" name="Straight Connector 16"/>
          <p:cNvCxnSpPr/>
          <p:nvPr/>
        </p:nvCxnSpPr>
        <p:spPr>
          <a:xfrm>
            <a:off x="3726143"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1BEF0D-F0BB-DE4B-95CE-6DB70DBA9567}" type="datetimeFigureOut">
              <a:rPr lang="en-US" smtClean="0"/>
              <a:pPr/>
              <a:t>9/30/2024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49BB3D-90E4-C946-BCF9-8FBC622A1A06}" type="slidenum">
              <a:rPr lang="en-GB" smtClean="0"/>
              <a:pPr/>
              <a:t>‹#›</a:t>
            </a:fld>
            <a:endParaRPr lang="en-GB" dirty="0"/>
          </a:p>
        </p:txBody>
      </p:sp>
    </p:spTree>
    <p:extLst>
      <p:ext uri="{BB962C8B-B14F-4D97-AF65-F5344CB8AC3E}">
        <p14:creationId xmlns:p14="http://schemas.microsoft.com/office/powerpoint/2010/main" val="293738462"/>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50"/>
            <a:ext cx="2940051" cy="576263"/>
          </a:xfrm>
        </p:spPr>
        <p:txBody>
          <a:bodyPr anchor="b">
            <a:noAutofit/>
          </a:bodyPr>
          <a:lstStyle>
            <a:lvl1pPr marL="0" indent="0">
              <a:buNone/>
              <a:defRPr sz="2400" b="0">
                <a:solidFill>
                  <a:schemeClr val="bg2">
                    <a:lumMod val="40000"/>
                    <a:lumOff val="60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1"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2"/>
            <a:ext cx="2940051" cy="659189"/>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6" y="4250950"/>
            <a:ext cx="2930525" cy="576263"/>
          </a:xfrm>
        </p:spPr>
        <p:txBody>
          <a:bodyPr anchor="b">
            <a:noAutofit/>
          </a:bodyPr>
          <a:lstStyle>
            <a:lvl1pPr marL="0" indent="0">
              <a:buNone/>
              <a:defRPr sz="2400" b="0">
                <a:solidFill>
                  <a:schemeClr val="bg2">
                    <a:lumMod val="40000"/>
                    <a:lumOff val="60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5"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1"/>
            <a:ext cx="2934407" cy="659189"/>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1" y="4250950"/>
            <a:ext cx="2932113" cy="576263"/>
          </a:xfrm>
        </p:spPr>
        <p:txBody>
          <a:bodyPr anchor="b">
            <a:noAutofit/>
          </a:bodyPr>
          <a:lstStyle>
            <a:lvl1pPr marL="0" indent="0">
              <a:buNone/>
              <a:defRPr sz="2400" b="0">
                <a:solidFill>
                  <a:schemeClr val="bg2">
                    <a:lumMod val="40000"/>
                    <a:lumOff val="60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701"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6" y="4827208"/>
            <a:ext cx="2935997" cy="659189"/>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cxnSp>
        <p:nvCxnSpPr>
          <p:cNvPr id="19" name="Straight Connector 18"/>
          <p:cNvCxnSpPr/>
          <p:nvPr/>
        </p:nvCxnSpPr>
        <p:spPr>
          <a:xfrm>
            <a:off x="3726143"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1BEF0D-F0BB-DE4B-95CE-6DB70DBA9567}" type="datetimeFigureOut">
              <a:rPr lang="en-US" smtClean="0"/>
              <a:pPr/>
              <a:t>9/30/2024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49BB3D-90E4-C946-BCF9-8FBC622A1A06}" type="slidenum">
              <a:rPr lang="en-GB" smtClean="0"/>
              <a:pPr/>
              <a:t>‹#›</a:t>
            </a:fld>
            <a:endParaRPr lang="en-GB" dirty="0"/>
          </a:p>
        </p:txBody>
      </p:sp>
    </p:spTree>
    <p:extLst>
      <p:ext uri="{BB962C8B-B14F-4D97-AF65-F5344CB8AC3E}">
        <p14:creationId xmlns:p14="http://schemas.microsoft.com/office/powerpoint/2010/main" val="1606965484"/>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49BB3D-90E4-C946-BCF9-8FBC622A1A06}" type="slidenum">
              <a:rPr lang="en-GB" smtClean="0"/>
              <a:pPr/>
              <a:t>‹#›</a:t>
            </a:fld>
            <a:endParaRPr lang="en-GB" dirty="0"/>
          </a:p>
        </p:txBody>
      </p:sp>
    </p:spTree>
    <p:extLst>
      <p:ext uri="{BB962C8B-B14F-4D97-AF65-F5344CB8AC3E}">
        <p14:creationId xmlns:p14="http://schemas.microsoft.com/office/powerpoint/2010/main" val="3129528262"/>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3" y="430214"/>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4" y="887415"/>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49BB3D-90E4-C946-BCF9-8FBC622A1A06}" type="slidenum">
              <a:rPr lang="en-GB" smtClean="0"/>
              <a:pPr/>
              <a:t>‹#›</a:t>
            </a:fld>
            <a:endParaRPr lang="en-GB" dirty="0"/>
          </a:p>
        </p:txBody>
      </p:sp>
    </p:spTree>
    <p:extLst>
      <p:ext uri="{BB962C8B-B14F-4D97-AF65-F5344CB8AC3E}">
        <p14:creationId xmlns:p14="http://schemas.microsoft.com/office/powerpoint/2010/main" val="750541548"/>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Cover slide 3">
    <p:bg>
      <p:bgPr>
        <a:solidFill>
          <a:srgbClr val="171D23">
            <a:alpha val="10000"/>
          </a:srgbClr>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059" y="1"/>
            <a:ext cx="12194117" cy="4132140"/>
          </a:xfrm>
          <a:noFill/>
        </p:spPr>
        <p:txBody>
          <a:bodyPr lIns="72000" tIns="72000"/>
          <a:lstStyle/>
          <a:p>
            <a:endParaRPr lang="en-GB" dirty="0"/>
          </a:p>
        </p:txBody>
      </p:sp>
      <p:grpSp>
        <p:nvGrpSpPr>
          <p:cNvPr id="10" name="Group 9"/>
          <p:cNvGrpSpPr/>
          <p:nvPr userDrawn="1"/>
        </p:nvGrpSpPr>
        <p:grpSpPr>
          <a:xfrm>
            <a:off x="-1" y="4132141"/>
            <a:ext cx="12203141" cy="332156"/>
            <a:chOff x="-8356" y="3302274"/>
            <a:chExt cx="9152356" cy="249117"/>
          </a:xfrm>
        </p:grpSpPr>
        <p:pic>
          <p:nvPicPr>
            <p:cNvPr id="12" name="Picture 11" descr="Music_Hall_Diagonal_6_long_lines-40%-optimized1.png"/>
            <p:cNvPicPr>
              <a:picLocks noChangeAspect="1"/>
            </p:cNvPicPr>
            <p:nvPr/>
          </p:nvPicPr>
          <p:blipFill rotWithShape="1">
            <a:blip r:embed="rId2">
              <a:extLst>
                <a:ext uri="{28A0092B-C50C-407E-A947-70E740481C1C}">
                  <a14:useLocalDpi xmlns:a14="http://schemas.microsoft.com/office/drawing/2010/main" val="0"/>
                </a:ext>
              </a:extLst>
            </a:blip>
            <a:srcRect b="48546"/>
            <a:stretch/>
          </p:blipFill>
          <p:spPr>
            <a:xfrm>
              <a:off x="2115873" y="3302274"/>
              <a:ext cx="7028127" cy="249117"/>
            </a:xfrm>
            <a:prstGeom prst="rect">
              <a:avLst/>
            </a:prstGeom>
          </p:spPr>
        </p:pic>
        <p:pic>
          <p:nvPicPr>
            <p:cNvPr id="13" name="Picture 12" descr="Music_Hall_Diagonal_6_long_lines-40%-optimized1.png"/>
            <p:cNvPicPr>
              <a:picLocks noChangeAspect="1"/>
            </p:cNvPicPr>
            <p:nvPr userDrawn="1"/>
          </p:nvPicPr>
          <p:blipFill rotWithShape="1">
            <a:blip r:embed="rId2">
              <a:extLst>
                <a:ext uri="{28A0092B-C50C-407E-A947-70E740481C1C}">
                  <a14:useLocalDpi xmlns:a14="http://schemas.microsoft.com/office/drawing/2010/main" val="0"/>
                </a:ext>
              </a:extLst>
            </a:blip>
            <a:srcRect l="66022" r="3593" b="48546"/>
            <a:stretch/>
          </p:blipFill>
          <p:spPr>
            <a:xfrm>
              <a:off x="-8356" y="3302274"/>
              <a:ext cx="2135419" cy="249117"/>
            </a:xfrm>
            <a:prstGeom prst="rect">
              <a:avLst/>
            </a:prstGeom>
          </p:spPr>
        </p:pic>
      </p:grpSp>
      <p:grpSp>
        <p:nvGrpSpPr>
          <p:cNvPr id="14" name="Group 13"/>
          <p:cNvGrpSpPr/>
          <p:nvPr userDrawn="1"/>
        </p:nvGrpSpPr>
        <p:grpSpPr>
          <a:xfrm>
            <a:off x="-11141" y="5667938"/>
            <a:ext cx="12203141" cy="332156"/>
            <a:chOff x="-8356" y="3302274"/>
            <a:chExt cx="9152356" cy="249117"/>
          </a:xfrm>
        </p:grpSpPr>
        <p:pic>
          <p:nvPicPr>
            <p:cNvPr id="15" name="Picture 14" descr="Music_Hall_Diagonal_6_long_lines-40%-optimized1.png"/>
            <p:cNvPicPr>
              <a:picLocks noChangeAspect="1"/>
            </p:cNvPicPr>
            <p:nvPr/>
          </p:nvPicPr>
          <p:blipFill rotWithShape="1">
            <a:blip r:embed="rId2">
              <a:extLst>
                <a:ext uri="{28A0092B-C50C-407E-A947-70E740481C1C}">
                  <a14:useLocalDpi xmlns:a14="http://schemas.microsoft.com/office/drawing/2010/main" val="0"/>
                </a:ext>
              </a:extLst>
            </a:blip>
            <a:srcRect b="48546"/>
            <a:stretch/>
          </p:blipFill>
          <p:spPr>
            <a:xfrm>
              <a:off x="2115873" y="3302274"/>
              <a:ext cx="7028127" cy="249117"/>
            </a:xfrm>
            <a:prstGeom prst="rect">
              <a:avLst/>
            </a:prstGeom>
          </p:spPr>
        </p:pic>
        <p:pic>
          <p:nvPicPr>
            <p:cNvPr id="16" name="Picture 15" descr="Music_Hall_Diagonal_6_long_lines-40%-optimized1.png"/>
            <p:cNvPicPr>
              <a:picLocks noChangeAspect="1"/>
            </p:cNvPicPr>
            <p:nvPr userDrawn="1"/>
          </p:nvPicPr>
          <p:blipFill rotWithShape="1">
            <a:blip r:embed="rId2">
              <a:extLst>
                <a:ext uri="{28A0092B-C50C-407E-A947-70E740481C1C}">
                  <a14:useLocalDpi xmlns:a14="http://schemas.microsoft.com/office/drawing/2010/main" val="0"/>
                </a:ext>
              </a:extLst>
            </a:blip>
            <a:srcRect l="66022" r="3593" b="48546"/>
            <a:stretch/>
          </p:blipFill>
          <p:spPr>
            <a:xfrm>
              <a:off x="-8356" y="3302274"/>
              <a:ext cx="2135419" cy="249117"/>
            </a:xfrm>
            <a:prstGeom prst="rect">
              <a:avLst/>
            </a:prstGeom>
          </p:spPr>
        </p:pic>
      </p:grpSp>
      <p:sp>
        <p:nvSpPr>
          <p:cNvPr id="6" name="Rectangle 5"/>
          <p:cNvSpPr/>
          <p:nvPr userDrawn="1"/>
        </p:nvSpPr>
        <p:spPr>
          <a:xfrm>
            <a:off x="2" y="4466788"/>
            <a:ext cx="12191999" cy="11988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a:p>
        </p:txBody>
      </p:sp>
      <p:pic>
        <p:nvPicPr>
          <p:cNvPr id="8" name="Picture 7" descr="RHULlogo_small_London.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89456" y="4466188"/>
            <a:ext cx="2402544" cy="1200000"/>
          </a:xfrm>
          <a:prstGeom prst="rect">
            <a:avLst/>
          </a:prstGeom>
        </p:spPr>
      </p:pic>
      <p:sp>
        <p:nvSpPr>
          <p:cNvPr id="18" name="Subtitle 2"/>
          <p:cNvSpPr>
            <a:spLocks noGrp="1"/>
          </p:cNvSpPr>
          <p:nvPr>
            <p:ph type="subTitle" idx="1"/>
          </p:nvPr>
        </p:nvSpPr>
        <p:spPr>
          <a:xfrm>
            <a:off x="627271" y="4721655"/>
            <a:ext cx="7316672" cy="778565"/>
          </a:xfrm>
        </p:spPr>
        <p:txBody>
          <a:bodyPr/>
          <a:lstStyle>
            <a:lvl1pPr marL="0" indent="0" algn="l">
              <a:spcBef>
                <a:spcPts val="667"/>
              </a:spcBef>
              <a:buNone/>
              <a:defRPr>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dirty="0"/>
              <a:t>Click to edit Master subtitle style</a:t>
            </a:r>
          </a:p>
        </p:txBody>
      </p:sp>
    </p:spTree>
    <p:extLst>
      <p:ext uri="{BB962C8B-B14F-4D97-AF65-F5344CB8AC3E}">
        <p14:creationId xmlns:p14="http://schemas.microsoft.com/office/powerpoint/2010/main" val="348452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 page numbered List">
  <p:cSld name="Text page numbered List">
    <p:spTree>
      <p:nvGrpSpPr>
        <p:cNvPr id="1" name="Shape 38"/>
        <p:cNvGrpSpPr/>
        <p:nvPr/>
      </p:nvGrpSpPr>
      <p:grpSpPr>
        <a:xfrm>
          <a:off x="0" y="0"/>
          <a:ext cx="0" cy="0"/>
          <a:chOff x="0" y="0"/>
          <a:chExt cx="0" cy="0"/>
        </a:xfrm>
      </p:grpSpPr>
      <p:sp>
        <p:nvSpPr>
          <p:cNvPr id="39" name="Google Shape;39;p5"/>
          <p:cNvSpPr txBox="1">
            <a:spLocks noGrp="1"/>
          </p:cNvSpPr>
          <p:nvPr>
            <p:ph type="body" idx="1"/>
          </p:nvPr>
        </p:nvSpPr>
        <p:spPr>
          <a:xfrm>
            <a:off x="617428" y="1557211"/>
            <a:ext cx="10972800" cy="4525963"/>
          </a:xfrm>
          <a:prstGeom prst="rect">
            <a:avLst/>
          </a:prstGeom>
          <a:noFill/>
          <a:ln>
            <a:noFill/>
          </a:ln>
        </p:spPr>
        <p:txBody>
          <a:bodyPr spcFirstLastPara="1" wrap="square" lIns="0" tIns="0" rIns="0" bIns="0" anchor="t" anchorCtr="0">
            <a:noAutofit/>
          </a:bodyPr>
          <a:lstStyle>
            <a:lvl1pPr marL="609585" lvl="0" indent="-541853" algn="l">
              <a:lnSpc>
                <a:spcPct val="100000"/>
              </a:lnSpc>
              <a:spcBef>
                <a:spcPts val="1600"/>
              </a:spcBef>
              <a:spcAft>
                <a:spcPts val="0"/>
              </a:spcAft>
              <a:buClr>
                <a:schemeClr val="dk1"/>
              </a:buClr>
              <a:buSzPts val="2800"/>
              <a:buFont typeface="Corbel"/>
              <a:buAutoNum type="arabicPeriod"/>
              <a:defRPr sz="3733">
                <a:latin typeface="Corbel"/>
                <a:ea typeface="Corbel"/>
                <a:cs typeface="Corbel"/>
                <a:sym typeface="Corbel"/>
              </a:defRPr>
            </a:lvl1pPr>
            <a:lvl2pPr marL="1219170" lvl="1" indent="-507987" algn="l">
              <a:spcBef>
                <a:spcPts val="1600"/>
              </a:spcBef>
              <a:spcAft>
                <a:spcPts val="0"/>
              </a:spcAft>
              <a:buClr>
                <a:srgbClr val="FF6600"/>
              </a:buClr>
              <a:buSzPts val="2400"/>
              <a:buFont typeface="Corbel"/>
              <a:buAutoNum type="romanLcPeriod"/>
              <a:defRPr sz="3200">
                <a:latin typeface="Corbel"/>
                <a:ea typeface="Corbel"/>
                <a:cs typeface="Corbel"/>
                <a:sym typeface="Corbel"/>
              </a:defRPr>
            </a:lvl2pPr>
            <a:lvl3pPr marL="1828754" lvl="2" indent="-304792" algn="l">
              <a:spcBef>
                <a:spcPts val="1600"/>
              </a:spcBef>
              <a:spcAft>
                <a:spcPts val="0"/>
              </a:spcAft>
              <a:buClr>
                <a:schemeClr val="dk1"/>
              </a:buClr>
              <a:buSzPts val="2000"/>
              <a:buFont typeface="Arial"/>
              <a:buNone/>
              <a:defRPr sz="2667">
                <a:latin typeface="Corbel"/>
                <a:ea typeface="Corbel"/>
                <a:cs typeface="Corbel"/>
                <a:sym typeface="Corbel"/>
              </a:defRPr>
            </a:lvl3pPr>
            <a:lvl4pPr marL="2438339" lvl="3" indent="-304792" algn="l">
              <a:spcBef>
                <a:spcPts val="1600"/>
              </a:spcBef>
              <a:spcAft>
                <a:spcPts val="0"/>
              </a:spcAft>
              <a:buClr>
                <a:schemeClr val="dk1"/>
              </a:buClr>
              <a:buSzPts val="1800"/>
              <a:buNone/>
              <a:defRPr/>
            </a:lvl4pPr>
            <a:lvl5pPr marL="3047924" lvl="4" indent="-304792" algn="l">
              <a:spcBef>
                <a:spcPts val="1600"/>
              </a:spcBef>
              <a:spcAft>
                <a:spcPts val="0"/>
              </a:spcAft>
              <a:buClr>
                <a:schemeClr val="dk1"/>
              </a:buClr>
              <a:buSzPts val="1800"/>
              <a:buNone/>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40" name="Google Shape;40;p5"/>
          <p:cNvSpPr txBox="1">
            <a:spLocks noGrp="1"/>
          </p:cNvSpPr>
          <p:nvPr>
            <p:ph type="title"/>
          </p:nvPr>
        </p:nvSpPr>
        <p:spPr>
          <a:xfrm>
            <a:off x="609600" y="381493"/>
            <a:ext cx="9250717" cy="922131"/>
          </a:xfrm>
          <a:prstGeom prst="rect">
            <a:avLst/>
          </a:prstGeom>
          <a:noFill/>
          <a:ln>
            <a:noFill/>
          </a:ln>
        </p:spPr>
        <p:txBody>
          <a:bodyPr spcFirstLastPara="1" wrap="square" lIns="0" tIns="0" rIns="0" bIns="0" anchor="ctr" anchorCtr="0">
            <a:normAutofit/>
          </a:bodyPr>
          <a:lstStyle>
            <a:lvl1pPr lvl="0" algn="l">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5"/>
          <p:cNvSpPr txBox="1">
            <a:spLocks noGrp="1"/>
          </p:cNvSpPr>
          <p:nvPr>
            <p:ph type="sldNum" idx="12"/>
          </p:nvPr>
        </p:nvSpPr>
        <p:spPr>
          <a:xfrm>
            <a:off x="579217" y="6371915"/>
            <a:ext cx="288000" cy="288000"/>
          </a:xfrm>
          <a:prstGeom prst="rect">
            <a:avLst/>
          </a:prstGeom>
          <a:solidFill>
            <a:schemeClr val="accent1"/>
          </a:solidFill>
          <a:ln>
            <a:noFill/>
          </a:ln>
        </p:spPr>
        <p:txBody>
          <a:bodyPr spcFirstLastPara="1" wrap="square" lIns="0" tIns="0" rIns="0" bIns="0" anchor="ctr" anchorCtr="0">
            <a:noAutofit/>
          </a:bodyPr>
          <a:lstStyle>
            <a:lvl1pPr marL="0" lvl="0" indent="0" algn="ctr">
              <a:spcBef>
                <a:spcPts val="0"/>
              </a:spcBef>
              <a:buNone/>
              <a:defRPr sz="1067">
                <a:solidFill>
                  <a:srgbClr val="002060"/>
                </a:solidFill>
                <a:latin typeface="Corbel"/>
                <a:ea typeface="Corbel"/>
                <a:cs typeface="Corbel"/>
                <a:sym typeface="Corbel"/>
              </a:defRPr>
            </a:lvl1pPr>
            <a:lvl2pPr marL="0" lvl="1" indent="0" algn="ctr">
              <a:spcBef>
                <a:spcPts val="0"/>
              </a:spcBef>
              <a:buNone/>
              <a:defRPr sz="1067">
                <a:solidFill>
                  <a:srgbClr val="002060"/>
                </a:solidFill>
                <a:latin typeface="Corbel"/>
                <a:ea typeface="Corbel"/>
                <a:cs typeface="Corbel"/>
                <a:sym typeface="Corbel"/>
              </a:defRPr>
            </a:lvl2pPr>
            <a:lvl3pPr marL="0" lvl="2" indent="0" algn="ctr">
              <a:spcBef>
                <a:spcPts val="0"/>
              </a:spcBef>
              <a:buNone/>
              <a:defRPr sz="1067">
                <a:solidFill>
                  <a:srgbClr val="002060"/>
                </a:solidFill>
                <a:latin typeface="Corbel"/>
                <a:ea typeface="Corbel"/>
                <a:cs typeface="Corbel"/>
                <a:sym typeface="Corbel"/>
              </a:defRPr>
            </a:lvl3pPr>
            <a:lvl4pPr marL="0" lvl="3" indent="0" algn="ctr">
              <a:spcBef>
                <a:spcPts val="0"/>
              </a:spcBef>
              <a:buNone/>
              <a:defRPr sz="1067">
                <a:solidFill>
                  <a:srgbClr val="002060"/>
                </a:solidFill>
                <a:latin typeface="Corbel"/>
                <a:ea typeface="Corbel"/>
                <a:cs typeface="Corbel"/>
                <a:sym typeface="Corbel"/>
              </a:defRPr>
            </a:lvl4pPr>
            <a:lvl5pPr marL="0" lvl="4" indent="0" algn="ctr">
              <a:spcBef>
                <a:spcPts val="0"/>
              </a:spcBef>
              <a:buNone/>
              <a:defRPr sz="1067">
                <a:solidFill>
                  <a:srgbClr val="002060"/>
                </a:solidFill>
                <a:latin typeface="Corbel"/>
                <a:ea typeface="Corbel"/>
                <a:cs typeface="Corbel"/>
                <a:sym typeface="Corbel"/>
              </a:defRPr>
            </a:lvl5pPr>
            <a:lvl6pPr marL="0" lvl="5" indent="0" algn="ctr">
              <a:spcBef>
                <a:spcPts val="0"/>
              </a:spcBef>
              <a:buNone/>
              <a:defRPr sz="1067">
                <a:solidFill>
                  <a:srgbClr val="002060"/>
                </a:solidFill>
                <a:latin typeface="Corbel"/>
                <a:ea typeface="Corbel"/>
                <a:cs typeface="Corbel"/>
                <a:sym typeface="Corbel"/>
              </a:defRPr>
            </a:lvl6pPr>
            <a:lvl7pPr marL="0" lvl="6" indent="0" algn="ctr">
              <a:spcBef>
                <a:spcPts val="0"/>
              </a:spcBef>
              <a:buNone/>
              <a:defRPr sz="1067">
                <a:solidFill>
                  <a:srgbClr val="002060"/>
                </a:solidFill>
                <a:latin typeface="Corbel"/>
                <a:ea typeface="Corbel"/>
                <a:cs typeface="Corbel"/>
                <a:sym typeface="Corbel"/>
              </a:defRPr>
            </a:lvl7pPr>
            <a:lvl8pPr marL="0" lvl="7" indent="0" algn="ctr">
              <a:spcBef>
                <a:spcPts val="0"/>
              </a:spcBef>
              <a:buNone/>
              <a:defRPr sz="1067">
                <a:solidFill>
                  <a:srgbClr val="002060"/>
                </a:solidFill>
                <a:latin typeface="Corbel"/>
                <a:ea typeface="Corbel"/>
                <a:cs typeface="Corbel"/>
                <a:sym typeface="Corbel"/>
              </a:defRPr>
            </a:lvl8pPr>
            <a:lvl9pPr marL="0" lvl="8" indent="0" algn="ctr">
              <a:spcBef>
                <a:spcPts val="0"/>
              </a:spcBef>
              <a:buNone/>
              <a:defRPr sz="1067">
                <a:solidFill>
                  <a:srgbClr val="002060"/>
                </a:solidFill>
                <a:latin typeface="Corbel"/>
                <a:ea typeface="Corbel"/>
                <a:cs typeface="Corbel"/>
                <a:sym typeface="Corbe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536372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ext page cascading bullets NEW">
  <p:cSld name="Text page cascading bullets NEW">
    <p:spTree>
      <p:nvGrpSpPr>
        <p:cNvPr id="1" name="Shape 47"/>
        <p:cNvGrpSpPr/>
        <p:nvPr/>
      </p:nvGrpSpPr>
      <p:grpSpPr>
        <a:xfrm>
          <a:off x="0" y="0"/>
          <a:ext cx="0" cy="0"/>
          <a:chOff x="0" y="0"/>
          <a:chExt cx="0" cy="0"/>
        </a:xfrm>
      </p:grpSpPr>
      <p:sp>
        <p:nvSpPr>
          <p:cNvPr id="48" name="Google Shape;48;p7"/>
          <p:cNvSpPr txBox="1">
            <a:spLocks noGrp="1"/>
          </p:cNvSpPr>
          <p:nvPr>
            <p:ph type="sldNum" idx="12"/>
          </p:nvPr>
        </p:nvSpPr>
        <p:spPr>
          <a:xfrm>
            <a:off x="579217" y="6371915"/>
            <a:ext cx="288000" cy="288000"/>
          </a:xfrm>
          <a:prstGeom prst="rect">
            <a:avLst/>
          </a:prstGeom>
          <a:solidFill>
            <a:schemeClr val="accent1"/>
          </a:solidFill>
          <a:ln>
            <a:noFill/>
          </a:ln>
        </p:spPr>
        <p:txBody>
          <a:bodyPr spcFirstLastPara="1" wrap="square" lIns="0" tIns="0" rIns="0" bIns="0" anchor="ctr" anchorCtr="0">
            <a:noAutofit/>
          </a:bodyPr>
          <a:lstStyle>
            <a:lvl1pPr marL="0" lvl="0" indent="0" algn="ctr">
              <a:spcBef>
                <a:spcPts val="0"/>
              </a:spcBef>
              <a:buNone/>
              <a:defRPr sz="1067">
                <a:solidFill>
                  <a:srgbClr val="002060"/>
                </a:solidFill>
                <a:latin typeface="Corbel"/>
                <a:ea typeface="Corbel"/>
                <a:cs typeface="Corbel"/>
                <a:sym typeface="Corbel"/>
              </a:defRPr>
            </a:lvl1pPr>
            <a:lvl2pPr marL="0" lvl="1" indent="0" algn="ctr">
              <a:spcBef>
                <a:spcPts val="0"/>
              </a:spcBef>
              <a:buNone/>
              <a:defRPr sz="1067">
                <a:solidFill>
                  <a:srgbClr val="002060"/>
                </a:solidFill>
                <a:latin typeface="Corbel"/>
                <a:ea typeface="Corbel"/>
                <a:cs typeface="Corbel"/>
                <a:sym typeface="Corbel"/>
              </a:defRPr>
            </a:lvl2pPr>
            <a:lvl3pPr marL="0" lvl="2" indent="0" algn="ctr">
              <a:spcBef>
                <a:spcPts val="0"/>
              </a:spcBef>
              <a:buNone/>
              <a:defRPr sz="1067">
                <a:solidFill>
                  <a:srgbClr val="002060"/>
                </a:solidFill>
                <a:latin typeface="Corbel"/>
                <a:ea typeface="Corbel"/>
                <a:cs typeface="Corbel"/>
                <a:sym typeface="Corbel"/>
              </a:defRPr>
            </a:lvl3pPr>
            <a:lvl4pPr marL="0" lvl="3" indent="0" algn="ctr">
              <a:spcBef>
                <a:spcPts val="0"/>
              </a:spcBef>
              <a:buNone/>
              <a:defRPr sz="1067">
                <a:solidFill>
                  <a:srgbClr val="002060"/>
                </a:solidFill>
                <a:latin typeface="Corbel"/>
                <a:ea typeface="Corbel"/>
                <a:cs typeface="Corbel"/>
                <a:sym typeface="Corbel"/>
              </a:defRPr>
            </a:lvl4pPr>
            <a:lvl5pPr marL="0" lvl="4" indent="0" algn="ctr">
              <a:spcBef>
                <a:spcPts val="0"/>
              </a:spcBef>
              <a:buNone/>
              <a:defRPr sz="1067">
                <a:solidFill>
                  <a:srgbClr val="002060"/>
                </a:solidFill>
                <a:latin typeface="Corbel"/>
                <a:ea typeface="Corbel"/>
                <a:cs typeface="Corbel"/>
                <a:sym typeface="Corbel"/>
              </a:defRPr>
            </a:lvl5pPr>
            <a:lvl6pPr marL="0" lvl="5" indent="0" algn="ctr">
              <a:spcBef>
                <a:spcPts val="0"/>
              </a:spcBef>
              <a:buNone/>
              <a:defRPr sz="1067">
                <a:solidFill>
                  <a:srgbClr val="002060"/>
                </a:solidFill>
                <a:latin typeface="Corbel"/>
                <a:ea typeface="Corbel"/>
                <a:cs typeface="Corbel"/>
                <a:sym typeface="Corbel"/>
              </a:defRPr>
            </a:lvl6pPr>
            <a:lvl7pPr marL="0" lvl="6" indent="0" algn="ctr">
              <a:spcBef>
                <a:spcPts val="0"/>
              </a:spcBef>
              <a:buNone/>
              <a:defRPr sz="1067">
                <a:solidFill>
                  <a:srgbClr val="002060"/>
                </a:solidFill>
                <a:latin typeface="Corbel"/>
                <a:ea typeface="Corbel"/>
                <a:cs typeface="Corbel"/>
                <a:sym typeface="Corbel"/>
              </a:defRPr>
            </a:lvl7pPr>
            <a:lvl8pPr marL="0" lvl="7" indent="0" algn="ctr">
              <a:spcBef>
                <a:spcPts val="0"/>
              </a:spcBef>
              <a:buNone/>
              <a:defRPr sz="1067">
                <a:solidFill>
                  <a:srgbClr val="002060"/>
                </a:solidFill>
                <a:latin typeface="Corbel"/>
                <a:ea typeface="Corbel"/>
                <a:cs typeface="Corbel"/>
                <a:sym typeface="Corbel"/>
              </a:defRPr>
            </a:lvl8pPr>
            <a:lvl9pPr marL="0" lvl="8" indent="0" algn="ctr">
              <a:spcBef>
                <a:spcPts val="0"/>
              </a:spcBef>
              <a:buNone/>
              <a:defRPr sz="1067">
                <a:solidFill>
                  <a:srgbClr val="002060"/>
                </a:solidFill>
                <a:latin typeface="Corbel"/>
                <a:ea typeface="Corbel"/>
                <a:cs typeface="Corbel"/>
                <a:sym typeface="Corbel"/>
              </a:defRPr>
            </a:lvl9pPr>
          </a:lstStyle>
          <a:p>
            <a:fld id="{00000000-1234-1234-1234-123412341234}" type="slidenum">
              <a:rPr lang="en-GB" smtClean="0"/>
              <a:pPr/>
              <a:t>‹#›</a:t>
            </a:fld>
            <a:endParaRPr lang="en-GB"/>
          </a:p>
        </p:txBody>
      </p:sp>
      <p:sp>
        <p:nvSpPr>
          <p:cNvPr id="49" name="Google Shape;49;p7"/>
          <p:cNvSpPr txBox="1">
            <a:spLocks noGrp="1"/>
          </p:cNvSpPr>
          <p:nvPr>
            <p:ph type="body" idx="1"/>
          </p:nvPr>
        </p:nvSpPr>
        <p:spPr>
          <a:xfrm>
            <a:off x="609600" y="1629553"/>
            <a:ext cx="10972800" cy="4363279"/>
          </a:xfrm>
          <a:prstGeom prst="rect">
            <a:avLst/>
          </a:prstGeom>
          <a:noFill/>
          <a:ln>
            <a:noFill/>
          </a:ln>
        </p:spPr>
        <p:txBody>
          <a:bodyPr spcFirstLastPara="1" wrap="square" lIns="0" tIns="0" rIns="0" bIns="0" anchor="t" anchorCtr="0">
            <a:noAutofit/>
          </a:bodyPr>
          <a:lstStyle>
            <a:lvl1pPr marL="609585" lvl="0" indent="-541853" algn="l">
              <a:lnSpc>
                <a:spcPct val="100000"/>
              </a:lnSpc>
              <a:spcBef>
                <a:spcPts val="1600"/>
              </a:spcBef>
              <a:spcAft>
                <a:spcPts val="0"/>
              </a:spcAft>
              <a:buClr>
                <a:schemeClr val="dk1"/>
              </a:buClr>
              <a:buSzPts val="2800"/>
              <a:buFont typeface="Arial"/>
              <a:buChar char="•"/>
              <a:defRPr sz="3733"/>
            </a:lvl1pPr>
            <a:lvl2pPr marL="1219170" lvl="1" indent="-507987" algn="l">
              <a:spcBef>
                <a:spcPts val="1600"/>
              </a:spcBef>
              <a:spcAft>
                <a:spcPts val="0"/>
              </a:spcAft>
              <a:buClr>
                <a:srgbClr val="DA5120"/>
              </a:buClr>
              <a:buSzPts val="2400"/>
              <a:buFont typeface="Merriweather Sans"/>
              <a:buChar char="-"/>
              <a:defRPr sz="3200"/>
            </a:lvl2pPr>
            <a:lvl3pPr marL="1828754" lvl="2" indent="-474121" algn="l">
              <a:spcBef>
                <a:spcPts val="1600"/>
              </a:spcBef>
              <a:spcAft>
                <a:spcPts val="0"/>
              </a:spcAft>
              <a:buClr>
                <a:srgbClr val="171D23"/>
              </a:buClr>
              <a:buSzPts val="2000"/>
              <a:buFont typeface="Noto Sans Symbols"/>
              <a:buChar char="▪"/>
              <a:defRPr sz="2667"/>
            </a:lvl3pPr>
            <a:lvl4pPr marL="2438339" lvl="3" indent="-304792" algn="l">
              <a:spcBef>
                <a:spcPts val="1600"/>
              </a:spcBef>
              <a:spcAft>
                <a:spcPts val="0"/>
              </a:spcAft>
              <a:buClr>
                <a:schemeClr val="dk1"/>
              </a:buClr>
              <a:buSzPts val="1800"/>
              <a:buNone/>
              <a:defRPr/>
            </a:lvl4pPr>
            <a:lvl5pPr marL="3047924" lvl="4" indent="-304792" algn="l">
              <a:spcBef>
                <a:spcPts val="1600"/>
              </a:spcBef>
              <a:spcAft>
                <a:spcPts val="0"/>
              </a:spcAft>
              <a:buClr>
                <a:schemeClr val="dk1"/>
              </a:buClr>
              <a:buSzPts val="1800"/>
              <a:buNone/>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50" name="Google Shape;50;p7"/>
          <p:cNvSpPr txBox="1">
            <a:spLocks noGrp="1"/>
          </p:cNvSpPr>
          <p:nvPr>
            <p:ph type="title"/>
          </p:nvPr>
        </p:nvSpPr>
        <p:spPr>
          <a:xfrm>
            <a:off x="609600" y="381493"/>
            <a:ext cx="9250717" cy="922131"/>
          </a:xfrm>
          <a:prstGeom prst="rect">
            <a:avLst/>
          </a:prstGeom>
          <a:noFill/>
          <a:ln>
            <a:noFill/>
          </a:ln>
        </p:spPr>
        <p:txBody>
          <a:bodyPr spcFirstLastPara="1" wrap="square" lIns="0" tIns="0" rIns="0" bIns="0" anchor="ctr" anchorCtr="0">
            <a:normAutofit/>
          </a:bodyPr>
          <a:lstStyle>
            <a:lvl1pPr lvl="0" algn="l">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999909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56"/>
        <p:cNvGrpSpPr/>
        <p:nvPr/>
      </p:nvGrpSpPr>
      <p:grpSpPr>
        <a:xfrm>
          <a:off x="0" y="0"/>
          <a:ext cx="0" cy="0"/>
          <a:chOff x="0" y="0"/>
          <a:chExt cx="0" cy="0"/>
        </a:xfrm>
      </p:grpSpPr>
      <p:sp>
        <p:nvSpPr>
          <p:cNvPr id="57" name="Google Shape;57;p9"/>
          <p:cNvSpPr>
            <a:spLocks noGrp="1"/>
          </p:cNvSpPr>
          <p:nvPr>
            <p:ph type="chart" idx="2"/>
          </p:nvPr>
        </p:nvSpPr>
        <p:spPr>
          <a:xfrm>
            <a:off x="609600" y="1555750"/>
            <a:ext cx="10972800" cy="4476751"/>
          </a:xfrm>
          <a:prstGeom prst="rect">
            <a:avLst/>
          </a:prstGeom>
          <a:noFill/>
          <a:ln>
            <a:noFill/>
          </a:ln>
        </p:spPr>
        <p:txBody>
          <a:bodyPr spcFirstLastPara="1" wrap="square" lIns="72000" tIns="72000" rIns="0" bIns="0" anchor="t" anchorCtr="0">
            <a:noAutofit/>
          </a:bodyPr>
          <a:lstStyle>
            <a:lvl1pPr marR="0" lvl="0" algn="l" rtl="0">
              <a:lnSpc>
                <a:spcPct val="100000"/>
              </a:lnSpc>
              <a:spcBef>
                <a:spcPts val="1600"/>
              </a:spcBef>
              <a:spcAft>
                <a:spcPts val="0"/>
              </a:spcAft>
              <a:buClr>
                <a:schemeClr val="dk1"/>
              </a:buClr>
              <a:buSzPts val="1800"/>
              <a:buFont typeface="Arial"/>
              <a:buNone/>
              <a:defRPr sz="2400" b="0" i="0" u="none" strike="noStrike" cap="none">
                <a:solidFill>
                  <a:schemeClr val="dk1"/>
                </a:solidFill>
                <a:latin typeface="Corbel"/>
                <a:ea typeface="Corbel"/>
                <a:cs typeface="Corbel"/>
                <a:sym typeface="Corbel"/>
              </a:defRPr>
            </a:lvl1pPr>
            <a:lvl2pPr marR="0" lvl="1" algn="l" rtl="0">
              <a:spcBef>
                <a:spcPts val="1600"/>
              </a:spcBef>
              <a:spcAft>
                <a:spcPts val="0"/>
              </a:spcAft>
              <a:buClr>
                <a:schemeClr val="dk1"/>
              </a:buClr>
              <a:buSzPts val="1400"/>
              <a:buFont typeface="Arial"/>
              <a:buNone/>
              <a:defRPr sz="1867" b="0" i="0" u="none" strike="noStrike" cap="none">
                <a:solidFill>
                  <a:schemeClr val="dk1"/>
                </a:solidFill>
                <a:latin typeface="Corbel"/>
                <a:ea typeface="Corbel"/>
                <a:cs typeface="Corbel"/>
                <a:sym typeface="Corbel"/>
              </a:defRPr>
            </a:lvl2pPr>
            <a:lvl3pPr marR="0" lvl="2" algn="l" rtl="0">
              <a:spcBef>
                <a:spcPts val="1600"/>
              </a:spcBef>
              <a:spcAft>
                <a:spcPts val="0"/>
              </a:spcAft>
              <a:buClr>
                <a:schemeClr val="dk1"/>
              </a:buClr>
              <a:buSzPts val="1200"/>
              <a:buFont typeface="Arial"/>
              <a:buNone/>
              <a:defRPr sz="1600" b="0" i="0" u="none" strike="noStrike" cap="none">
                <a:solidFill>
                  <a:schemeClr val="dk1"/>
                </a:solidFill>
                <a:latin typeface="Corbel"/>
                <a:ea typeface="Corbel"/>
                <a:cs typeface="Corbel"/>
                <a:sym typeface="Corbel"/>
              </a:defRPr>
            </a:lvl3pPr>
            <a:lvl4pPr marR="0" lvl="3" algn="l" rtl="0">
              <a:spcBef>
                <a:spcPts val="1600"/>
              </a:spcBef>
              <a:spcAft>
                <a:spcPts val="0"/>
              </a:spcAft>
              <a:buClr>
                <a:schemeClr val="dk1"/>
              </a:buClr>
              <a:buSzPts val="1200"/>
              <a:buFont typeface="Arial"/>
              <a:buNone/>
              <a:defRPr sz="1600" b="0" i="0" u="none" strike="noStrike" cap="none">
                <a:solidFill>
                  <a:schemeClr val="dk1"/>
                </a:solidFill>
                <a:latin typeface="Corbel"/>
                <a:ea typeface="Corbel"/>
                <a:cs typeface="Corbel"/>
                <a:sym typeface="Corbel"/>
              </a:defRPr>
            </a:lvl4pPr>
            <a:lvl5pPr marR="0" lvl="4" algn="l" rtl="0">
              <a:spcBef>
                <a:spcPts val="1600"/>
              </a:spcBef>
              <a:spcAft>
                <a:spcPts val="0"/>
              </a:spcAft>
              <a:buClr>
                <a:schemeClr val="dk1"/>
              </a:buClr>
              <a:buSzPts val="1200"/>
              <a:buFont typeface="Arial"/>
              <a:buNone/>
              <a:defRPr sz="1600" b="0" i="0" u="none" strike="noStrike" cap="none">
                <a:solidFill>
                  <a:schemeClr val="dk1"/>
                </a:solidFill>
                <a:latin typeface="Corbel"/>
                <a:ea typeface="Corbel"/>
                <a:cs typeface="Corbel"/>
                <a:sym typeface="Corbel"/>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Corbel"/>
                <a:ea typeface="Corbel"/>
                <a:cs typeface="Corbel"/>
                <a:sym typeface="Corbel"/>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Corbel"/>
                <a:ea typeface="Corbel"/>
                <a:cs typeface="Corbel"/>
                <a:sym typeface="Corbel"/>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Corbel"/>
                <a:ea typeface="Corbel"/>
                <a:cs typeface="Corbel"/>
                <a:sym typeface="Corbel"/>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Corbel"/>
                <a:ea typeface="Corbel"/>
                <a:cs typeface="Corbel"/>
                <a:sym typeface="Corbel"/>
              </a:defRPr>
            </a:lvl9pPr>
          </a:lstStyle>
          <a:p>
            <a:endParaRPr/>
          </a:p>
        </p:txBody>
      </p:sp>
      <p:sp>
        <p:nvSpPr>
          <p:cNvPr id="58" name="Google Shape;58;p9"/>
          <p:cNvSpPr txBox="1">
            <a:spLocks noGrp="1"/>
          </p:cNvSpPr>
          <p:nvPr>
            <p:ph type="title"/>
          </p:nvPr>
        </p:nvSpPr>
        <p:spPr>
          <a:xfrm>
            <a:off x="609600" y="381493"/>
            <a:ext cx="9250717" cy="922131"/>
          </a:xfrm>
          <a:prstGeom prst="rect">
            <a:avLst/>
          </a:prstGeom>
          <a:noFill/>
          <a:ln>
            <a:noFill/>
          </a:ln>
        </p:spPr>
        <p:txBody>
          <a:bodyPr spcFirstLastPara="1" wrap="square" lIns="0" tIns="0" rIns="0" bIns="0" anchor="ctr" anchorCtr="0">
            <a:normAutofit/>
          </a:bodyPr>
          <a:lstStyle>
            <a:lvl1pPr lvl="0" algn="l">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9"/>
          <p:cNvSpPr txBox="1">
            <a:spLocks noGrp="1"/>
          </p:cNvSpPr>
          <p:nvPr>
            <p:ph type="sldNum" idx="12"/>
          </p:nvPr>
        </p:nvSpPr>
        <p:spPr>
          <a:xfrm>
            <a:off x="579217" y="6371915"/>
            <a:ext cx="288000" cy="288000"/>
          </a:xfrm>
          <a:prstGeom prst="rect">
            <a:avLst/>
          </a:prstGeom>
          <a:solidFill>
            <a:schemeClr val="accent1"/>
          </a:solidFill>
          <a:ln>
            <a:noFill/>
          </a:ln>
        </p:spPr>
        <p:txBody>
          <a:bodyPr spcFirstLastPara="1" wrap="square" lIns="0" tIns="0" rIns="0" bIns="0" anchor="ctr" anchorCtr="0">
            <a:noAutofit/>
          </a:bodyPr>
          <a:lstStyle>
            <a:lvl1pPr marL="0" lvl="0" indent="0" algn="ctr">
              <a:spcBef>
                <a:spcPts val="0"/>
              </a:spcBef>
              <a:buNone/>
              <a:defRPr sz="1067">
                <a:solidFill>
                  <a:srgbClr val="002060"/>
                </a:solidFill>
                <a:latin typeface="Corbel"/>
                <a:ea typeface="Corbel"/>
                <a:cs typeface="Corbel"/>
                <a:sym typeface="Corbel"/>
              </a:defRPr>
            </a:lvl1pPr>
            <a:lvl2pPr marL="0" lvl="1" indent="0" algn="ctr">
              <a:spcBef>
                <a:spcPts val="0"/>
              </a:spcBef>
              <a:buNone/>
              <a:defRPr sz="1067">
                <a:solidFill>
                  <a:srgbClr val="002060"/>
                </a:solidFill>
                <a:latin typeface="Corbel"/>
                <a:ea typeface="Corbel"/>
                <a:cs typeface="Corbel"/>
                <a:sym typeface="Corbel"/>
              </a:defRPr>
            </a:lvl2pPr>
            <a:lvl3pPr marL="0" lvl="2" indent="0" algn="ctr">
              <a:spcBef>
                <a:spcPts val="0"/>
              </a:spcBef>
              <a:buNone/>
              <a:defRPr sz="1067">
                <a:solidFill>
                  <a:srgbClr val="002060"/>
                </a:solidFill>
                <a:latin typeface="Corbel"/>
                <a:ea typeface="Corbel"/>
                <a:cs typeface="Corbel"/>
                <a:sym typeface="Corbel"/>
              </a:defRPr>
            </a:lvl3pPr>
            <a:lvl4pPr marL="0" lvl="3" indent="0" algn="ctr">
              <a:spcBef>
                <a:spcPts val="0"/>
              </a:spcBef>
              <a:buNone/>
              <a:defRPr sz="1067">
                <a:solidFill>
                  <a:srgbClr val="002060"/>
                </a:solidFill>
                <a:latin typeface="Corbel"/>
                <a:ea typeface="Corbel"/>
                <a:cs typeface="Corbel"/>
                <a:sym typeface="Corbel"/>
              </a:defRPr>
            </a:lvl4pPr>
            <a:lvl5pPr marL="0" lvl="4" indent="0" algn="ctr">
              <a:spcBef>
                <a:spcPts val="0"/>
              </a:spcBef>
              <a:buNone/>
              <a:defRPr sz="1067">
                <a:solidFill>
                  <a:srgbClr val="002060"/>
                </a:solidFill>
                <a:latin typeface="Corbel"/>
                <a:ea typeface="Corbel"/>
                <a:cs typeface="Corbel"/>
                <a:sym typeface="Corbel"/>
              </a:defRPr>
            </a:lvl5pPr>
            <a:lvl6pPr marL="0" lvl="5" indent="0" algn="ctr">
              <a:spcBef>
                <a:spcPts val="0"/>
              </a:spcBef>
              <a:buNone/>
              <a:defRPr sz="1067">
                <a:solidFill>
                  <a:srgbClr val="002060"/>
                </a:solidFill>
                <a:latin typeface="Corbel"/>
                <a:ea typeface="Corbel"/>
                <a:cs typeface="Corbel"/>
                <a:sym typeface="Corbel"/>
              </a:defRPr>
            </a:lvl6pPr>
            <a:lvl7pPr marL="0" lvl="6" indent="0" algn="ctr">
              <a:spcBef>
                <a:spcPts val="0"/>
              </a:spcBef>
              <a:buNone/>
              <a:defRPr sz="1067">
                <a:solidFill>
                  <a:srgbClr val="002060"/>
                </a:solidFill>
                <a:latin typeface="Corbel"/>
                <a:ea typeface="Corbel"/>
                <a:cs typeface="Corbel"/>
                <a:sym typeface="Corbel"/>
              </a:defRPr>
            </a:lvl7pPr>
            <a:lvl8pPr marL="0" lvl="7" indent="0" algn="ctr">
              <a:spcBef>
                <a:spcPts val="0"/>
              </a:spcBef>
              <a:buNone/>
              <a:defRPr sz="1067">
                <a:solidFill>
                  <a:srgbClr val="002060"/>
                </a:solidFill>
                <a:latin typeface="Corbel"/>
                <a:ea typeface="Corbel"/>
                <a:cs typeface="Corbel"/>
                <a:sym typeface="Corbel"/>
              </a:defRPr>
            </a:lvl8pPr>
            <a:lvl9pPr marL="0" lvl="8" indent="0" algn="ctr">
              <a:spcBef>
                <a:spcPts val="0"/>
              </a:spcBef>
              <a:buNone/>
              <a:defRPr sz="1067">
                <a:solidFill>
                  <a:srgbClr val="002060"/>
                </a:solidFill>
                <a:latin typeface="Corbel"/>
                <a:ea typeface="Corbel"/>
                <a:cs typeface="Corbel"/>
                <a:sym typeface="Corbe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123380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ext page 3 single column">
  <p:cSld name="Text page 3 single column">
    <p:spTree>
      <p:nvGrpSpPr>
        <p:cNvPr id="1" name="Shape 60"/>
        <p:cNvGrpSpPr/>
        <p:nvPr/>
      </p:nvGrpSpPr>
      <p:grpSpPr>
        <a:xfrm>
          <a:off x="0" y="0"/>
          <a:ext cx="0" cy="0"/>
          <a:chOff x="0" y="0"/>
          <a:chExt cx="0" cy="0"/>
        </a:xfrm>
      </p:grpSpPr>
      <p:sp>
        <p:nvSpPr>
          <p:cNvPr id="61" name="Google Shape;61;p10"/>
          <p:cNvSpPr txBox="1">
            <a:spLocks noGrp="1"/>
          </p:cNvSpPr>
          <p:nvPr>
            <p:ph type="sldNum" idx="12"/>
          </p:nvPr>
        </p:nvSpPr>
        <p:spPr>
          <a:xfrm>
            <a:off x="579217" y="6371915"/>
            <a:ext cx="288000" cy="288000"/>
          </a:xfrm>
          <a:prstGeom prst="rect">
            <a:avLst/>
          </a:prstGeom>
          <a:solidFill>
            <a:schemeClr val="accent1"/>
          </a:solidFill>
          <a:ln>
            <a:noFill/>
          </a:ln>
        </p:spPr>
        <p:txBody>
          <a:bodyPr spcFirstLastPara="1" wrap="square" lIns="0" tIns="0" rIns="0" bIns="0" anchor="ctr" anchorCtr="0">
            <a:noAutofit/>
          </a:bodyPr>
          <a:lstStyle>
            <a:lvl1pPr marL="0" lvl="0" indent="0" algn="ctr">
              <a:spcBef>
                <a:spcPts val="0"/>
              </a:spcBef>
              <a:buNone/>
              <a:defRPr sz="1067">
                <a:solidFill>
                  <a:srgbClr val="002060"/>
                </a:solidFill>
                <a:latin typeface="Corbel"/>
                <a:ea typeface="Corbel"/>
                <a:cs typeface="Corbel"/>
                <a:sym typeface="Corbel"/>
              </a:defRPr>
            </a:lvl1pPr>
            <a:lvl2pPr marL="0" lvl="1" indent="0" algn="ctr">
              <a:spcBef>
                <a:spcPts val="0"/>
              </a:spcBef>
              <a:buNone/>
              <a:defRPr sz="1067">
                <a:solidFill>
                  <a:srgbClr val="002060"/>
                </a:solidFill>
                <a:latin typeface="Corbel"/>
                <a:ea typeface="Corbel"/>
                <a:cs typeface="Corbel"/>
                <a:sym typeface="Corbel"/>
              </a:defRPr>
            </a:lvl2pPr>
            <a:lvl3pPr marL="0" lvl="2" indent="0" algn="ctr">
              <a:spcBef>
                <a:spcPts val="0"/>
              </a:spcBef>
              <a:buNone/>
              <a:defRPr sz="1067">
                <a:solidFill>
                  <a:srgbClr val="002060"/>
                </a:solidFill>
                <a:latin typeface="Corbel"/>
                <a:ea typeface="Corbel"/>
                <a:cs typeface="Corbel"/>
                <a:sym typeface="Corbel"/>
              </a:defRPr>
            </a:lvl3pPr>
            <a:lvl4pPr marL="0" lvl="3" indent="0" algn="ctr">
              <a:spcBef>
                <a:spcPts val="0"/>
              </a:spcBef>
              <a:buNone/>
              <a:defRPr sz="1067">
                <a:solidFill>
                  <a:srgbClr val="002060"/>
                </a:solidFill>
                <a:latin typeface="Corbel"/>
                <a:ea typeface="Corbel"/>
                <a:cs typeface="Corbel"/>
                <a:sym typeface="Corbel"/>
              </a:defRPr>
            </a:lvl4pPr>
            <a:lvl5pPr marL="0" lvl="4" indent="0" algn="ctr">
              <a:spcBef>
                <a:spcPts val="0"/>
              </a:spcBef>
              <a:buNone/>
              <a:defRPr sz="1067">
                <a:solidFill>
                  <a:srgbClr val="002060"/>
                </a:solidFill>
                <a:latin typeface="Corbel"/>
                <a:ea typeface="Corbel"/>
                <a:cs typeface="Corbel"/>
                <a:sym typeface="Corbel"/>
              </a:defRPr>
            </a:lvl5pPr>
            <a:lvl6pPr marL="0" lvl="5" indent="0" algn="ctr">
              <a:spcBef>
                <a:spcPts val="0"/>
              </a:spcBef>
              <a:buNone/>
              <a:defRPr sz="1067">
                <a:solidFill>
                  <a:srgbClr val="002060"/>
                </a:solidFill>
                <a:latin typeface="Corbel"/>
                <a:ea typeface="Corbel"/>
                <a:cs typeface="Corbel"/>
                <a:sym typeface="Corbel"/>
              </a:defRPr>
            </a:lvl6pPr>
            <a:lvl7pPr marL="0" lvl="6" indent="0" algn="ctr">
              <a:spcBef>
                <a:spcPts val="0"/>
              </a:spcBef>
              <a:buNone/>
              <a:defRPr sz="1067">
                <a:solidFill>
                  <a:srgbClr val="002060"/>
                </a:solidFill>
                <a:latin typeface="Corbel"/>
                <a:ea typeface="Corbel"/>
                <a:cs typeface="Corbel"/>
                <a:sym typeface="Corbel"/>
              </a:defRPr>
            </a:lvl7pPr>
            <a:lvl8pPr marL="0" lvl="7" indent="0" algn="ctr">
              <a:spcBef>
                <a:spcPts val="0"/>
              </a:spcBef>
              <a:buNone/>
              <a:defRPr sz="1067">
                <a:solidFill>
                  <a:srgbClr val="002060"/>
                </a:solidFill>
                <a:latin typeface="Corbel"/>
                <a:ea typeface="Corbel"/>
                <a:cs typeface="Corbel"/>
                <a:sym typeface="Corbel"/>
              </a:defRPr>
            </a:lvl8pPr>
            <a:lvl9pPr marL="0" lvl="8" indent="0" algn="ctr">
              <a:spcBef>
                <a:spcPts val="0"/>
              </a:spcBef>
              <a:buNone/>
              <a:defRPr sz="1067">
                <a:solidFill>
                  <a:srgbClr val="002060"/>
                </a:solidFill>
                <a:latin typeface="Corbel"/>
                <a:ea typeface="Corbel"/>
                <a:cs typeface="Corbel"/>
                <a:sym typeface="Corbel"/>
              </a:defRPr>
            </a:lvl9pPr>
          </a:lstStyle>
          <a:p>
            <a:fld id="{00000000-1234-1234-1234-123412341234}" type="slidenum">
              <a:rPr lang="en-GB" smtClean="0"/>
              <a:pPr/>
              <a:t>‹#›</a:t>
            </a:fld>
            <a:endParaRPr lang="en-GB"/>
          </a:p>
        </p:txBody>
      </p:sp>
      <p:sp>
        <p:nvSpPr>
          <p:cNvPr id="62" name="Google Shape;62;p10"/>
          <p:cNvSpPr txBox="1">
            <a:spLocks noGrp="1"/>
          </p:cNvSpPr>
          <p:nvPr>
            <p:ph type="body" idx="1"/>
          </p:nvPr>
        </p:nvSpPr>
        <p:spPr>
          <a:xfrm>
            <a:off x="609600" y="1629553"/>
            <a:ext cx="10972800" cy="4363279"/>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1600"/>
              </a:spcBef>
              <a:spcAft>
                <a:spcPts val="0"/>
              </a:spcAft>
              <a:buClr>
                <a:schemeClr val="dk1"/>
              </a:buClr>
              <a:buSzPts val="1800"/>
              <a:buNone/>
              <a:defRPr/>
            </a:lvl1pPr>
            <a:lvl2pPr marL="1219170" lvl="1" indent="-304792" algn="l">
              <a:spcBef>
                <a:spcPts val="1600"/>
              </a:spcBef>
              <a:spcAft>
                <a:spcPts val="0"/>
              </a:spcAft>
              <a:buClr>
                <a:schemeClr val="dk1"/>
              </a:buClr>
              <a:buSzPts val="1800"/>
              <a:buNone/>
              <a:defRPr/>
            </a:lvl2pPr>
            <a:lvl3pPr marL="1828754" lvl="2" indent="-304792" algn="l">
              <a:spcBef>
                <a:spcPts val="1600"/>
              </a:spcBef>
              <a:spcAft>
                <a:spcPts val="0"/>
              </a:spcAft>
              <a:buClr>
                <a:schemeClr val="dk1"/>
              </a:buClr>
              <a:buSzPts val="1800"/>
              <a:buNone/>
              <a:defRPr/>
            </a:lvl3pPr>
            <a:lvl4pPr marL="2438339" lvl="3" indent="-304792" algn="l">
              <a:spcBef>
                <a:spcPts val="1600"/>
              </a:spcBef>
              <a:spcAft>
                <a:spcPts val="0"/>
              </a:spcAft>
              <a:buClr>
                <a:schemeClr val="dk1"/>
              </a:buClr>
              <a:buSzPts val="1800"/>
              <a:buNone/>
              <a:defRPr/>
            </a:lvl4pPr>
            <a:lvl5pPr marL="3047924" lvl="4" indent="-304792" algn="l">
              <a:spcBef>
                <a:spcPts val="1600"/>
              </a:spcBef>
              <a:spcAft>
                <a:spcPts val="0"/>
              </a:spcAft>
              <a:buClr>
                <a:schemeClr val="dk1"/>
              </a:buClr>
              <a:buSzPts val="1800"/>
              <a:buNone/>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63" name="Google Shape;63;p10"/>
          <p:cNvSpPr txBox="1">
            <a:spLocks noGrp="1"/>
          </p:cNvSpPr>
          <p:nvPr>
            <p:ph type="title"/>
          </p:nvPr>
        </p:nvSpPr>
        <p:spPr>
          <a:xfrm>
            <a:off x="609600" y="381493"/>
            <a:ext cx="9250717" cy="922131"/>
          </a:xfrm>
          <a:prstGeom prst="rect">
            <a:avLst/>
          </a:prstGeom>
          <a:noFill/>
          <a:ln>
            <a:noFill/>
          </a:ln>
        </p:spPr>
        <p:txBody>
          <a:bodyPr spcFirstLastPara="1" wrap="square" lIns="0" tIns="0" rIns="0" bIns="0" anchor="ctr" anchorCtr="0">
            <a:normAutofit/>
          </a:bodyPr>
          <a:lstStyle>
            <a:lvl1pPr lvl="0" algn="l">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894795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page 2">
  <p:cSld name="Picture page 2">
    <p:spTree>
      <p:nvGrpSpPr>
        <p:cNvPr id="1" name="Shape 64"/>
        <p:cNvGrpSpPr/>
        <p:nvPr/>
      </p:nvGrpSpPr>
      <p:grpSpPr>
        <a:xfrm>
          <a:off x="0" y="0"/>
          <a:ext cx="0" cy="0"/>
          <a:chOff x="0" y="0"/>
          <a:chExt cx="0" cy="0"/>
        </a:xfrm>
      </p:grpSpPr>
      <p:sp>
        <p:nvSpPr>
          <p:cNvPr id="65" name="Google Shape;65;p11"/>
          <p:cNvSpPr>
            <a:spLocks noGrp="1"/>
          </p:cNvSpPr>
          <p:nvPr>
            <p:ph type="pic" idx="2"/>
          </p:nvPr>
        </p:nvSpPr>
        <p:spPr>
          <a:xfrm>
            <a:off x="-2117" y="1365654"/>
            <a:ext cx="12194117" cy="5505175"/>
          </a:xfrm>
          <a:prstGeom prst="rect">
            <a:avLst/>
          </a:prstGeom>
          <a:noFill/>
          <a:ln>
            <a:noFill/>
          </a:ln>
        </p:spPr>
      </p:sp>
      <p:sp>
        <p:nvSpPr>
          <p:cNvPr id="66" name="Google Shape;66;p11"/>
          <p:cNvSpPr txBox="1"/>
          <p:nvPr/>
        </p:nvSpPr>
        <p:spPr>
          <a:xfrm>
            <a:off x="102634" y="1090353"/>
            <a:ext cx="246221" cy="492388"/>
          </a:xfrm>
          <a:prstGeom prst="rect">
            <a:avLst/>
          </a:prstGeom>
          <a:noFill/>
          <a:ln>
            <a:noFill/>
          </a:ln>
        </p:spPr>
        <p:txBody>
          <a:bodyPr spcFirstLastPara="1" wrap="square" lIns="121900" tIns="60933" rIns="121900" bIns="60933" anchor="t" anchorCtr="0">
            <a:spAutoFit/>
          </a:bodyPr>
          <a:lstStyle/>
          <a:p>
            <a:pPr marL="0" marR="0" lvl="0" indent="0" algn="l" rtl="0">
              <a:spcBef>
                <a:spcPts val="0"/>
              </a:spcBef>
              <a:spcAft>
                <a:spcPts val="0"/>
              </a:spcAft>
              <a:buNone/>
            </a:pPr>
            <a:endParaRPr sz="2400">
              <a:solidFill>
                <a:schemeClr val="dk1"/>
              </a:solidFill>
              <a:latin typeface="Corbel"/>
              <a:ea typeface="Corbel"/>
              <a:cs typeface="Corbel"/>
              <a:sym typeface="Corbel"/>
            </a:endParaRPr>
          </a:p>
        </p:txBody>
      </p:sp>
      <p:sp>
        <p:nvSpPr>
          <p:cNvPr id="67" name="Google Shape;67;p11"/>
          <p:cNvSpPr txBox="1">
            <a:spLocks noGrp="1"/>
          </p:cNvSpPr>
          <p:nvPr>
            <p:ph type="title"/>
          </p:nvPr>
        </p:nvSpPr>
        <p:spPr>
          <a:xfrm>
            <a:off x="609600" y="381493"/>
            <a:ext cx="9250717" cy="922131"/>
          </a:xfrm>
          <a:prstGeom prst="rect">
            <a:avLst/>
          </a:prstGeom>
          <a:noFill/>
          <a:ln>
            <a:noFill/>
          </a:ln>
        </p:spPr>
        <p:txBody>
          <a:bodyPr spcFirstLastPara="1" wrap="square" lIns="0" tIns="0" rIns="0" bIns="0" anchor="ctr" anchorCtr="0">
            <a:normAutofit/>
          </a:bodyPr>
          <a:lstStyle>
            <a:lvl1pPr lvl="0" algn="l">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11"/>
          <p:cNvSpPr txBox="1">
            <a:spLocks noGrp="1"/>
          </p:cNvSpPr>
          <p:nvPr>
            <p:ph type="sldNum" idx="12"/>
          </p:nvPr>
        </p:nvSpPr>
        <p:spPr>
          <a:xfrm>
            <a:off x="579217" y="6371915"/>
            <a:ext cx="288000" cy="288000"/>
          </a:xfrm>
          <a:prstGeom prst="rect">
            <a:avLst/>
          </a:prstGeom>
          <a:solidFill>
            <a:schemeClr val="accent1"/>
          </a:solidFill>
          <a:ln>
            <a:noFill/>
          </a:ln>
        </p:spPr>
        <p:txBody>
          <a:bodyPr spcFirstLastPara="1" wrap="square" lIns="0" tIns="0" rIns="0" bIns="0" anchor="ctr" anchorCtr="0">
            <a:noAutofit/>
          </a:bodyPr>
          <a:lstStyle>
            <a:lvl1pPr marL="0" lvl="0" indent="0" algn="ctr">
              <a:spcBef>
                <a:spcPts val="0"/>
              </a:spcBef>
              <a:buNone/>
              <a:defRPr sz="1067">
                <a:solidFill>
                  <a:srgbClr val="002060"/>
                </a:solidFill>
                <a:latin typeface="Corbel"/>
                <a:ea typeface="Corbel"/>
                <a:cs typeface="Corbel"/>
                <a:sym typeface="Corbel"/>
              </a:defRPr>
            </a:lvl1pPr>
            <a:lvl2pPr marL="0" lvl="1" indent="0" algn="ctr">
              <a:spcBef>
                <a:spcPts val="0"/>
              </a:spcBef>
              <a:buNone/>
              <a:defRPr sz="1067">
                <a:solidFill>
                  <a:srgbClr val="002060"/>
                </a:solidFill>
                <a:latin typeface="Corbel"/>
                <a:ea typeface="Corbel"/>
                <a:cs typeface="Corbel"/>
                <a:sym typeface="Corbel"/>
              </a:defRPr>
            </a:lvl2pPr>
            <a:lvl3pPr marL="0" lvl="2" indent="0" algn="ctr">
              <a:spcBef>
                <a:spcPts val="0"/>
              </a:spcBef>
              <a:buNone/>
              <a:defRPr sz="1067">
                <a:solidFill>
                  <a:srgbClr val="002060"/>
                </a:solidFill>
                <a:latin typeface="Corbel"/>
                <a:ea typeface="Corbel"/>
                <a:cs typeface="Corbel"/>
                <a:sym typeface="Corbel"/>
              </a:defRPr>
            </a:lvl3pPr>
            <a:lvl4pPr marL="0" lvl="3" indent="0" algn="ctr">
              <a:spcBef>
                <a:spcPts val="0"/>
              </a:spcBef>
              <a:buNone/>
              <a:defRPr sz="1067">
                <a:solidFill>
                  <a:srgbClr val="002060"/>
                </a:solidFill>
                <a:latin typeface="Corbel"/>
                <a:ea typeface="Corbel"/>
                <a:cs typeface="Corbel"/>
                <a:sym typeface="Corbel"/>
              </a:defRPr>
            </a:lvl4pPr>
            <a:lvl5pPr marL="0" lvl="4" indent="0" algn="ctr">
              <a:spcBef>
                <a:spcPts val="0"/>
              </a:spcBef>
              <a:buNone/>
              <a:defRPr sz="1067">
                <a:solidFill>
                  <a:srgbClr val="002060"/>
                </a:solidFill>
                <a:latin typeface="Corbel"/>
                <a:ea typeface="Corbel"/>
                <a:cs typeface="Corbel"/>
                <a:sym typeface="Corbel"/>
              </a:defRPr>
            </a:lvl5pPr>
            <a:lvl6pPr marL="0" lvl="5" indent="0" algn="ctr">
              <a:spcBef>
                <a:spcPts val="0"/>
              </a:spcBef>
              <a:buNone/>
              <a:defRPr sz="1067">
                <a:solidFill>
                  <a:srgbClr val="002060"/>
                </a:solidFill>
                <a:latin typeface="Corbel"/>
                <a:ea typeface="Corbel"/>
                <a:cs typeface="Corbel"/>
                <a:sym typeface="Corbel"/>
              </a:defRPr>
            </a:lvl6pPr>
            <a:lvl7pPr marL="0" lvl="6" indent="0" algn="ctr">
              <a:spcBef>
                <a:spcPts val="0"/>
              </a:spcBef>
              <a:buNone/>
              <a:defRPr sz="1067">
                <a:solidFill>
                  <a:srgbClr val="002060"/>
                </a:solidFill>
                <a:latin typeface="Corbel"/>
                <a:ea typeface="Corbel"/>
                <a:cs typeface="Corbel"/>
                <a:sym typeface="Corbel"/>
              </a:defRPr>
            </a:lvl7pPr>
            <a:lvl8pPr marL="0" lvl="7" indent="0" algn="ctr">
              <a:spcBef>
                <a:spcPts val="0"/>
              </a:spcBef>
              <a:buNone/>
              <a:defRPr sz="1067">
                <a:solidFill>
                  <a:srgbClr val="002060"/>
                </a:solidFill>
                <a:latin typeface="Corbel"/>
                <a:ea typeface="Corbel"/>
                <a:cs typeface="Corbel"/>
                <a:sym typeface="Corbel"/>
              </a:defRPr>
            </a:lvl8pPr>
            <a:lvl9pPr marL="0" lvl="8" indent="0" algn="ctr">
              <a:spcBef>
                <a:spcPts val="0"/>
              </a:spcBef>
              <a:buNone/>
              <a:defRPr sz="1067">
                <a:solidFill>
                  <a:srgbClr val="002060"/>
                </a:solidFill>
                <a:latin typeface="Corbel"/>
                <a:ea typeface="Corbel"/>
                <a:cs typeface="Corbel"/>
                <a:sym typeface="Corbe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97966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Cover slide 3">
  <p:cSld name="Cover slide 3">
    <p:bg>
      <p:bgPr>
        <a:solidFill>
          <a:srgbClr val="171D23">
            <a:alpha val="9803"/>
          </a:srgbClr>
        </a:solidFill>
        <a:effectLst/>
      </p:bgPr>
    </p:bg>
    <p:spTree>
      <p:nvGrpSpPr>
        <p:cNvPr id="1" name="Shape 69"/>
        <p:cNvGrpSpPr/>
        <p:nvPr/>
      </p:nvGrpSpPr>
      <p:grpSpPr>
        <a:xfrm>
          <a:off x="0" y="0"/>
          <a:ext cx="0" cy="0"/>
          <a:chOff x="0" y="0"/>
          <a:chExt cx="0" cy="0"/>
        </a:xfrm>
      </p:grpSpPr>
      <p:sp>
        <p:nvSpPr>
          <p:cNvPr id="70" name="Google Shape;70;p12"/>
          <p:cNvSpPr>
            <a:spLocks noGrp="1"/>
          </p:cNvSpPr>
          <p:nvPr>
            <p:ph type="pic" idx="2"/>
          </p:nvPr>
        </p:nvSpPr>
        <p:spPr>
          <a:xfrm>
            <a:off x="-1059" y="1"/>
            <a:ext cx="12194117" cy="4132140"/>
          </a:xfrm>
          <a:prstGeom prst="rect">
            <a:avLst/>
          </a:prstGeom>
          <a:noFill/>
          <a:ln>
            <a:noFill/>
          </a:ln>
        </p:spPr>
      </p:sp>
      <p:grpSp>
        <p:nvGrpSpPr>
          <p:cNvPr id="71" name="Google Shape;71;p12"/>
          <p:cNvGrpSpPr/>
          <p:nvPr/>
        </p:nvGrpSpPr>
        <p:grpSpPr>
          <a:xfrm>
            <a:off x="-1" y="4132141"/>
            <a:ext cx="12203141" cy="332156"/>
            <a:chOff x="-8356" y="3302274"/>
            <a:chExt cx="9152356" cy="249117"/>
          </a:xfrm>
        </p:grpSpPr>
        <p:pic>
          <p:nvPicPr>
            <p:cNvPr id="72" name="Google Shape;72;p12" descr="Music_Hall_Diagonal_6_long_lines-40%-optimized1.png"/>
            <p:cNvPicPr preferRelativeResize="0"/>
            <p:nvPr/>
          </p:nvPicPr>
          <p:blipFill rotWithShape="1">
            <a:blip r:embed="rId2">
              <a:alphaModFix/>
            </a:blip>
            <a:srcRect b="48546"/>
            <a:stretch/>
          </p:blipFill>
          <p:spPr>
            <a:xfrm>
              <a:off x="2115873" y="3302274"/>
              <a:ext cx="7028127" cy="249117"/>
            </a:xfrm>
            <a:prstGeom prst="rect">
              <a:avLst/>
            </a:prstGeom>
            <a:noFill/>
            <a:ln>
              <a:noFill/>
            </a:ln>
          </p:spPr>
        </p:pic>
        <p:pic>
          <p:nvPicPr>
            <p:cNvPr id="73" name="Google Shape;73;p12" descr="Music_Hall_Diagonal_6_long_lines-40%-optimized1.png"/>
            <p:cNvPicPr preferRelativeResize="0"/>
            <p:nvPr/>
          </p:nvPicPr>
          <p:blipFill rotWithShape="1">
            <a:blip r:embed="rId2">
              <a:alphaModFix/>
            </a:blip>
            <a:srcRect l="66021" r="3593" b="48546"/>
            <a:stretch/>
          </p:blipFill>
          <p:spPr>
            <a:xfrm>
              <a:off x="-8356" y="3302274"/>
              <a:ext cx="2135419" cy="249117"/>
            </a:xfrm>
            <a:prstGeom prst="rect">
              <a:avLst/>
            </a:prstGeom>
            <a:noFill/>
            <a:ln>
              <a:noFill/>
            </a:ln>
          </p:spPr>
        </p:pic>
      </p:grpSp>
      <p:grpSp>
        <p:nvGrpSpPr>
          <p:cNvPr id="74" name="Google Shape;74;p12"/>
          <p:cNvGrpSpPr/>
          <p:nvPr/>
        </p:nvGrpSpPr>
        <p:grpSpPr>
          <a:xfrm>
            <a:off x="-11141" y="5667938"/>
            <a:ext cx="12203141" cy="332156"/>
            <a:chOff x="-8356" y="3302274"/>
            <a:chExt cx="9152356" cy="249117"/>
          </a:xfrm>
        </p:grpSpPr>
        <p:pic>
          <p:nvPicPr>
            <p:cNvPr id="75" name="Google Shape;75;p12" descr="Music_Hall_Diagonal_6_long_lines-40%-optimized1.png"/>
            <p:cNvPicPr preferRelativeResize="0"/>
            <p:nvPr/>
          </p:nvPicPr>
          <p:blipFill rotWithShape="1">
            <a:blip r:embed="rId2">
              <a:alphaModFix/>
            </a:blip>
            <a:srcRect b="48546"/>
            <a:stretch/>
          </p:blipFill>
          <p:spPr>
            <a:xfrm>
              <a:off x="2115873" y="3302274"/>
              <a:ext cx="7028127" cy="249117"/>
            </a:xfrm>
            <a:prstGeom prst="rect">
              <a:avLst/>
            </a:prstGeom>
            <a:noFill/>
            <a:ln>
              <a:noFill/>
            </a:ln>
          </p:spPr>
        </p:pic>
        <p:pic>
          <p:nvPicPr>
            <p:cNvPr id="76" name="Google Shape;76;p12" descr="Music_Hall_Diagonal_6_long_lines-40%-optimized1.png"/>
            <p:cNvPicPr preferRelativeResize="0"/>
            <p:nvPr/>
          </p:nvPicPr>
          <p:blipFill rotWithShape="1">
            <a:blip r:embed="rId2">
              <a:alphaModFix/>
            </a:blip>
            <a:srcRect l="66021" r="3593" b="48546"/>
            <a:stretch/>
          </p:blipFill>
          <p:spPr>
            <a:xfrm>
              <a:off x="-8356" y="3302274"/>
              <a:ext cx="2135419" cy="249117"/>
            </a:xfrm>
            <a:prstGeom prst="rect">
              <a:avLst/>
            </a:prstGeom>
            <a:noFill/>
            <a:ln>
              <a:noFill/>
            </a:ln>
          </p:spPr>
        </p:pic>
      </p:grpSp>
      <p:sp>
        <p:nvSpPr>
          <p:cNvPr id="77" name="Google Shape;77;p12"/>
          <p:cNvSpPr/>
          <p:nvPr/>
        </p:nvSpPr>
        <p:spPr>
          <a:xfrm>
            <a:off x="2" y="4466788"/>
            <a:ext cx="12191999" cy="1198800"/>
          </a:xfrm>
          <a:prstGeom prst="rect">
            <a:avLst/>
          </a:prstGeom>
          <a:solidFill>
            <a:schemeClr val="dk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Corbel"/>
              <a:ea typeface="Corbel"/>
              <a:cs typeface="Corbel"/>
              <a:sym typeface="Corbel"/>
            </a:endParaRPr>
          </a:p>
        </p:txBody>
      </p:sp>
      <p:pic>
        <p:nvPicPr>
          <p:cNvPr id="78" name="Google Shape;78;p12" descr="RHULlogo_small_London.jpg"/>
          <p:cNvPicPr preferRelativeResize="0"/>
          <p:nvPr/>
        </p:nvPicPr>
        <p:blipFill rotWithShape="1">
          <a:blip r:embed="rId3">
            <a:alphaModFix/>
          </a:blip>
          <a:srcRect/>
          <a:stretch/>
        </p:blipFill>
        <p:spPr>
          <a:xfrm>
            <a:off x="9789456" y="4466188"/>
            <a:ext cx="2402544" cy="1200000"/>
          </a:xfrm>
          <a:prstGeom prst="rect">
            <a:avLst/>
          </a:prstGeom>
          <a:noFill/>
          <a:ln>
            <a:noFill/>
          </a:ln>
        </p:spPr>
      </p:pic>
      <p:sp>
        <p:nvSpPr>
          <p:cNvPr id="79" name="Google Shape;79;p12"/>
          <p:cNvSpPr txBox="1">
            <a:spLocks noGrp="1"/>
          </p:cNvSpPr>
          <p:nvPr>
            <p:ph type="subTitle" idx="1"/>
          </p:nvPr>
        </p:nvSpPr>
        <p:spPr>
          <a:xfrm>
            <a:off x="627271" y="4721655"/>
            <a:ext cx="7316672" cy="778565"/>
          </a:xfrm>
          <a:prstGeom prst="rect">
            <a:avLst/>
          </a:prstGeom>
          <a:noFill/>
          <a:ln>
            <a:noFill/>
          </a:ln>
        </p:spPr>
        <p:txBody>
          <a:bodyPr spcFirstLastPara="1" wrap="square" lIns="0" tIns="0" rIns="0" bIns="0" anchor="t" anchorCtr="0">
            <a:noAutofit/>
          </a:bodyPr>
          <a:lstStyle>
            <a:lvl1pPr lvl="0" algn="l">
              <a:lnSpc>
                <a:spcPct val="100000"/>
              </a:lnSpc>
              <a:spcBef>
                <a:spcPts val="667"/>
              </a:spcBef>
              <a:spcAft>
                <a:spcPts val="0"/>
              </a:spcAft>
              <a:buClr>
                <a:schemeClr val="lt1"/>
              </a:buClr>
              <a:buSzPts val="1800"/>
              <a:buNone/>
              <a:defRPr>
                <a:solidFill>
                  <a:schemeClr val="lt1"/>
                </a:solidFill>
              </a:defRPr>
            </a:lvl1pPr>
            <a:lvl2pPr lvl="1" algn="ctr">
              <a:spcBef>
                <a:spcPts val="1600"/>
              </a:spcBef>
              <a:spcAft>
                <a:spcPts val="0"/>
              </a:spcAft>
              <a:buClr>
                <a:srgbClr val="888888"/>
              </a:buClr>
              <a:buSzPts val="1400"/>
              <a:buNone/>
              <a:defRPr>
                <a:solidFill>
                  <a:srgbClr val="888888"/>
                </a:solidFill>
              </a:defRPr>
            </a:lvl2pPr>
            <a:lvl3pPr lvl="2" algn="ctr">
              <a:spcBef>
                <a:spcPts val="1600"/>
              </a:spcBef>
              <a:spcAft>
                <a:spcPts val="0"/>
              </a:spcAft>
              <a:buClr>
                <a:srgbClr val="888888"/>
              </a:buClr>
              <a:buSzPts val="1200"/>
              <a:buNone/>
              <a:defRPr>
                <a:solidFill>
                  <a:srgbClr val="888888"/>
                </a:solidFill>
              </a:defRPr>
            </a:lvl3pPr>
            <a:lvl4pPr lvl="3" algn="ctr">
              <a:spcBef>
                <a:spcPts val="1600"/>
              </a:spcBef>
              <a:spcAft>
                <a:spcPts val="0"/>
              </a:spcAft>
              <a:buClr>
                <a:srgbClr val="888888"/>
              </a:buClr>
              <a:buSzPts val="1200"/>
              <a:buNone/>
              <a:defRPr>
                <a:solidFill>
                  <a:srgbClr val="888888"/>
                </a:solidFill>
              </a:defRPr>
            </a:lvl4pPr>
            <a:lvl5pPr lvl="4" algn="ctr">
              <a:spcBef>
                <a:spcPts val="1600"/>
              </a:spcBef>
              <a:spcAft>
                <a:spcPts val="0"/>
              </a:spcAft>
              <a:buClr>
                <a:srgbClr val="888888"/>
              </a:buClr>
              <a:buSzPts val="1200"/>
              <a:buNone/>
              <a:defRPr>
                <a:solidFill>
                  <a:srgbClr val="888888"/>
                </a:solidFill>
              </a:defRPr>
            </a:lvl5pPr>
            <a:lvl6pPr lvl="5" algn="ctr">
              <a:spcBef>
                <a:spcPts val="533"/>
              </a:spcBef>
              <a:spcAft>
                <a:spcPts val="0"/>
              </a:spcAft>
              <a:buClr>
                <a:srgbClr val="888888"/>
              </a:buClr>
              <a:buSzPts val="2000"/>
              <a:buNone/>
              <a:defRPr>
                <a:solidFill>
                  <a:srgbClr val="888888"/>
                </a:solidFill>
              </a:defRPr>
            </a:lvl6pPr>
            <a:lvl7pPr lvl="6" algn="ctr">
              <a:spcBef>
                <a:spcPts val="533"/>
              </a:spcBef>
              <a:spcAft>
                <a:spcPts val="0"/>
              </a:spcAft>
              <a:buClr>
                <a:srgbClr val="888888"/>
              </a:buClr>
              <a:buSzPts val="2000"/>
              <a:buNone/>
              <a:defRPr>
                <a:solidFill>
                  <a:srgbClr val="888888"/>
                </a:solidFill>
              </a:defRPr>
            </a:lvl7pPr>
            <a:lvl8pPr lvl="7" algn="ctr">
              <a:spcBef>
                <a:spcPts val="533"/>
              </a:spcBef>
              <a:spcAft>
                <a:spcPts val="0"/>
              </a:spcAft>
              <a:buClr>
                <a:srgbClr val="888888"/>
              </a:buClr>
              <a:buSzPts val="2000"/>
              <a:buNone/>
              <a:defRPr>
                <a:solidFill>
                  <a:srgbClr val="888888"/>
                </a:solidFill>
              </a:defRPr>
            </a:lvl8pPr>
            <a:lvl9pPr lvl="8" algn="ctr">
              <a:spcBef>
                <a:spcPts val="533"/>
              </a:spcBef>
              <a:spcAft>
                <a:spcPts val="0"/>
              </a:spcAft>
              <a:buClr>
                <a:srgbClr val="888888"/>
              </a:buClr>
              <a:buSzPts val="2000"/>
              <a:buNone/>
              <a:defRPr>
                <a:solidFill>
                  <a:srgbClr val="888888"/>
                </a:solidFill>
              </a:defRPr>
            </a:lvl9pPr>
          </a:lstStyle>
          <a:p>
            <a:endParaRPr/>
          </a:p>
        </p:txBody>
      </p:sp>
    </p:spTree>
    <p:extLst>
      <p:ext uri="{BB962C8B-B14F-4D97-AF65-F5344CB8AC3E}">
        <p14:creationId xmlns:p14="http://schemas.microsoft.com/office/powerpoint/2010/main" val="2603160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image" Target="../media/image7.png"/><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image" Target="../media/image6.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image" Target="../media/image10.jpg"/><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image" Target="../media/image9.png"/><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71D23">
            <a:alpha val="9803"/>
          </a:srgbClr>
        </a:solidFill>
        <a:effectLst/>
      </p:bgPr>
    </p:bg>
    <p:spTree>
      <p:nvGrpSpPr>
        <p:cNvPr id="1" name="Shape 10"/>
        <p:cNvGrpSpPr/>
        <p:nvPr/>
      </p:nvGrpSpPr>
      <p:grpSpPr>
        <a:xfrm>
          <a:off x="0" y="0"/>
          <a:ext cx="0" cy="0"/>
          <a:chOff x="0" y="0"/>
          <a:chExt cx="0" cy="0"/>
        </a:xfrm>
      </p:grpSpPr>
      <p:sp>
        <p:nvSpPr>
          <p:cNvPr id="11" name="Google Shape;11;p1"/>
          <p:cNvSpPr/>
          <p:nvPr/>
        </p:nvSpPr>
        <p:spPr>
          <a:xfrm>
            <a:off x="0" y="430696"/>
            <a:ext cx="12192000" cy="913363"/>
          </a:xfrm>
          <a:prstGeom prst="rect">
            <a:avLst/>
          </a:prstGeom>
          <a:solidFill>
            <a:schemeClr val="dk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rgbClr val="7E99A9"/>
              </a:solidFill>
              <a:latin typeface="Corbel"/>
              <a:ea typeface="Corbel"/>
              <a:cs typeface="Corbel"/>
              <a:sym typeface="Corbel"/>
            </a:endParaRPr>
          </a:p>
        </p:txBody>
      </p:sp>
      <p:sp>
        <p:nvSpPr>
          <p:cNvPr id="12" name="Google Shape;12;p1"/>
          <p:cNvSpPr txBox="1">
            <a:spLocks noGrp="1"/>
          </p:cNvSpPr>
          <p:nvPr>
            <p:ph type="body" idx="1"/>
          </p:nvPr>
        </p:nvSpPr>
        <p:spPr>
          <a:xfrm>
            <a:off x="609600" y="1600201"/>
            <a:ext cx="10972800" cy="4479235"/>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1200"/>
              </a:spcBef>
              <a:spcAft>
                <a:spcPts val="0"/>
              </a:spcAft>
              <a:buClr>
                <a:schemeClr val="dk1"/>
              </a:buClr>
              <a:buSzPts val="1800"/>
              <a:buFont typeface="Arial"/>
              <a:buNone/>
              <a:defRPr sz="1800" b="0" i="0" u="none" strike="noStrike" cap="none">
                <a:solidFill>
                  <a:schemeClr val="dk1"/>
                </a:solidFill>
                <a:latin typeface="Corbel"/>
                <a:ea typeface="Corbel"/>
                <a:cs typeface="Corbel"/>
                <a:sym typeface="Corbel"/>
              </a:defRPr>
            </a:lvl1pPr>
            <a:lvl2pPr marL="914400" marR="0" lvl="1" indent="-228600" algn="l" rtl="0">
              <a:spcBef>
                <a:spcPts val="1200"/>
              </a:spcBef>
              <a:spcAft>
                <a:spcPts val="0"/>
              </a:spcAft>
              <a:buClr>
                <a:schemeClr val="dk1"/>
              </a:buClr>
              <a:buSzPts val="1400"/>
              <a:buFont typeface="Arial"/>
              <a:buNone/>
              <a:defRPr sz="1400" b="0" i="0" u="none" strike="noStrike" cap="none">
                <a:solidFill>
                  <a:schemeClr val="dk1"/>
                </a:solidFill>
                <a:latin typeface="Corbel"/>
                <a:ea typeface="Corbel"/>
                <a:cs typeface="Corbel"/>
                <a:sym typeface="Corbel"/>
              </a:defRPr>
            </a:lvl2pPr>
            <a:lvl3pPr marL="1371600" marR="0" lvl="2" indent="-228600" algn="l" rtl="0">
              <a:spcBef>
                <a:spcPts val="1200"/>
              </a:spcBef>
              <a:spcAft>
                <a:spcPts val="0"/>
              </a:spcAft>
              <a:buClr>
                <a:schemeClr val="dk1"/>
              </a:buClr>
              <a:buSzPts val="1200"/>
              <a:buFont typeface="Arial"/>
              <a:buNone/>
              <a:defRPr sz="1200" b="0" i="0" u="none" strike="noStrike" cap="none">
                <a:solidFill>
                  <a:schemeClr val="dk1"/>
                </a:solidFill>
                <a:latin typeface="Corbel"/>
                <a:ea typeface="Corbel"/>
                <a:cs typeface="Corbel"/>
                <a:sym typeface="Corbel"/>
              </a:defRPr>
            </a:lvl3pPr>
            <a:lvl4pPr marL="1828800" marR="0" lvl="3" indent="-228600" algn="l" rtl="0">
              <a:spcBef>
                <a:spcPts val="1200"/>
              </a:spcBef>
              <a:spcAft>
                <a:spcPts val="0"/>
              </a:spcAft>
              <a:buClr>
                <a:schemeClr val="dk1"/>
              </a:buClr>
              <a:buSzPts val="1200"/>
              <a:buFont typeface="Arial"/>
              <a:buNone/>
              <a:defRPr sz="1200" b="0" i="0" u="none" strike="noStrike" cap="none">
                <a:solidFill>
                  <a:schemeClr val="dk1"/>
                </a:solidFill>
                <a:latin typeface="Corbel"/>
                <a:ea typeface="Corbel"/>
                <a:cs typeface="Corbel"/>
                <a:sym typeface="Corbel"/>
              </a:defRPr>
            </a:lvl4pPr>
            <a:lvl5pPr marL="2286000" marR="0" lvl="4" indent="-228600" algn="l" rtl="0">
              <a:spcBef>
                <a:spcPts val="1200"/>
              </a:spcBef>
              <a:spcAft>
                <a:spcPts val="0"/>
              </a:spcAft>
              <a:buClr>
                <a:schemeClr val="dk1"/>
              </a:buClr>
              <a:buSzPts val="1200"/>
              <a:buFont typeface="Arial"/>
              <a:buNone/>
              <a:defRPr sz="1200" b="0" i="0" u="none" strike="noStrike" cap="none">
                <a:solidFill>
                  <a:schemeClr val="dk1"/>
                </a:solidFill>
                <a:latin typeface="Corbel"/>
                <a:ea typeface="Corbel"/>
                <a:cs typeface="Corbel"/>
                <a:sym typeface="Corbe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9pPr>
          </a:lstStyle>
          <a:p>
            <a:endParaRPr/>
          </a:p>
        </p:txBody>
      </p:sp>
      <p:sp>
        <p:nvSpPr>
          <p:cNvPr id="13" name="Google Shape;13;p1"/>
          <p:cNvSpPr txBox="1">
            <a:spLocks noGrp="1"/>
          </p:cNvSpPr>
          <p:nvPr>
            <p:ph type="sldNum" idx="12"/>
          </p:nvPr>
        </p:nvSpPr>
        <p:spPr>
          <a:xfrm>
            <a:off x="579217" y="6371915"/>
            <a:ext cx="288000" cy="288000"/>
          </a:xfrm>
          <a:prstGeom prst="rect">
            <a:avLst/>
          </a:prstGeom>
          <a:solidFill>
            <a:schemeClr val="accent1"/>
          </a:solidFill>
          <a:ln>
            <a:noFill/>
          </a:ln>
        </p:spPr>
        <p:txBody>
          <a:bodyPr spcFirstLastPara="1" wrap="square" lIns="0" tIns="0" rIns="0" bIns="0" anchor="ctr" anchorCtr="0">
            <a:noAutofit/>
          </a:bodyPr>
          <a:lstStyle>
            <a:lvl1pPr marL="0" marR="0" lvl="0" indent="0" algn="ctr" rtl="0">
              <a:spcBef>
                <a:spcPts val="0"/>
              </a:spcBef>
              <a:buNone/>
              <a:defRPr sz="1067" b="0" i="0" u="none" strike="noStrike" cap="none">
                <a:solidFill>
                  <a:srgbClr val="002060"/>
                </a:solidFill>
                <a:latin typeface="Corbel"/>
                <a:ea typeface="Corbel"/>
                <a:cs typeface="Corbel"/>
                <a:sym typeface="Corbel"/>
              </a:defRPr>
            </a:lvl1pPr>
            <a:lvl2pPr marL="0" marR="0" lvl="1" indent="0" algn="ctr" rtl="0">
              <a:spcBef>
                <a:spcPts val="0"/>
              </a:spcBef>
              <a:buNone/>
              <a:defRPr sz="1067" b="0" i="0" u="none" strike="noStrike" cap="none">
                <a:solidFill>
                  <a:srgbClr val="002060"/>
                </a:solidFill>
                <a:latin typeface="Corbel"/>
                <a:ea typeface="Corbel"/>
                <a:cs typeface="Corbel"/>
                <a:sym typeface="Corbel"/>
              </a:defRPr>
            </a:lvl2pPr>
            <a:lvl3pPr marL="0" marR="0" lvl="2" indent="0" algn="ctr" rtl="0">
              <a:spcBef>
                <a:spcPts val="0"/>
              </a:spcBef>
              <a:buNone/>
              <a:defRPr sz="1067" b="0" i="0" u="none" strike="noStrike" cap="none">
                <a:solidFill>
                  <a:srgbClr val="002060"/>
                </a:solidFill>
                <a:latin typeface="Corbel"/>
                <a:ea typeface="Corbel"/>
                <a:cs typeface="Corbel"/>
                <a:sym typeface="Corbel"/>
              </a:defRPr>
            </a:lvl3pPr>
            <a:lvl4pPr marL="0" marR="0" lvl="3" indent="0" algn="ctr" rtl="0">
              <a:spcBef>
                <a:spcPts val="0"/>
              </a:spcBef>
              <a:buNone/>
              <a:defRPr sz="1067" b="0" i="0" u="none" strike="noStrike" cap="none">
                <a:solidFill>
                  <a:srgbClr val="002060"/>
                </a:solidFill>
                <a:latin typeface="Corbel"/>
                <a:ea typeface="Corbel"/>
                <a:cs typeface="Corbel"/>
                <a:sym typeface="Corbel"/>
              </a:defRPr>
            </a:lvl4pPr>
            <a:lvl5pPr marL="0" marR="0" lvl="4" indent="0" algn="ctr" rtl="0">
              <a:spcBef>
                <a:spcPts val="0"/>
              </a:spcBef>
              <a:buNone/>
              <a:defRPr sz="1067" b="0" i="0" u="none" strike="noStrike" cap="none">
                <a:solidFill>
                  <a:srgbClr val="002060"/>
                </a:solidFill>
                <a:latin typeface="Corbel"/>
                <a:ea typeface="Corbel"/>
                <a:cs typeface="Corbel"/>
                <a:sym typeface="Corbel"/>
              </a:defRPr>
            </a:lvl5pPr>
            <a:lvl6pPr marL="0" marR="0" lvl="5" indent="0" algn="ctr" rtl="0">
              <a:spcBef>
                <a:spcPts val="0"/>
              </a:spcBef>
              <a:buNone/>
              <a:defRPr sz="1067" b="0" i="0" u="none" strike="noStrike" cap="none">
                <a:solidFill>
                  <a:srgbClr val="002060"/>
                </a:solidFill>
                <a:latin typeface="Corbel"/>
                <a:ea typeface="Corbel"/>
                <a:cs typeface="Corbel"/>
                <a:sym typeface="Corbel"/>
              </a:defRPr>
            </a:lvl6pPr>
            <a:lvl7pPr marL="0" marR="0" lvl="6" indent="0" algn="ctr" rtl="0">
              <a:spcBef>
                <a:spcPts val="0"/>
              </a:spcBef>
              <a:buNone/>
              <a:defRPr sz="1067" b="0" i="0" u="none" strike="noStrike" cap="none">
                <a:solidFill>
                  <a:srgbClr val="002060"/>
                </a:solidFill>
                <a:latin typeface="Corbel"/>
                <a:ea typeface="Corbel"/>
                <a:cs typeface="Corbel"/>
                <a:sym typeface="Corbel"/>
              </a:defRPr>
            </a:lvl7pPr>
            <a:lvl8pPr marL="0" marR="0" lvl="7" indent="0" algn="ctr" rtl="0">
              <a:spcBef>
                <a:spcPts val="0"/>
              </a:spcBef>
              <a:buNone/>
              <a:defRPr sz="1067" b="0" i="0" u="none" strike="noStrike" cap="none">
                <a:solidFill>
                  <a:srgbClr val="002060"/>
                </a:solidFill>
                <a:latin typeface="Corbel"/>
                <a:ea typeface="Corbel"/>
                <a:cs typeface="Corbel"/>
                <a:sym typeface="Corbel"/>
              </a:defRPr>
            </a:lvl8pPr>
            <a:lvl9pPr marL="0" marR="0" lvl="8" indent="0" algn="ctr" rtl="0">
              <a:spcBef>
                <a:spcPts val="0"/>
              </a:spcBef>
              <a:buNone/>
              <a:defRPr sz="1067" b="0" i="0" u="none" strike="noStrike" cap="none">
                <a:solidFill>
                  <a:srgbClr val="002060"/>
                </a:solidFill>
                <a:latin typeface="Corbel"/>
                <a:ea typeface="Corbel"/>
                <a:cs typeface="Corbel"/>
                <a:sym typeface="Corbel"/>
              </a:defRPr>
            </a:lvl9pPr>
          </a:lstStyle>
          <a:p>
            <a:fld id="{00000000-1234-1234-1234-123412341234}" type="slidenum">
              <a:rPr lang="en-GB" smtClean="0"/>
              <a:pPr/>
              <a:t>‹#›</a:t>
            </a:fld>
            <a:endParaRPr lang="en-GB"/>
          </a:p>
        </p:txBody>
      </p:sp>
      <p:pic>
        <p:nvPicPr>
          <p:cNvPr id="14" name="Google Shape;14;p1" descr="RHULlogo_small_London.jpg"/>
          <p:cNvPicPr preferRelativeResize="0"/>
          <p:nvPr/>
        </p:nvPicPr>
        <p:blipFill rotWithShape="1">
          <a:blip r:embed="rId20">
            <a:alphaModFix/>
          </a:blip>
          <a:srcRect/>
          <a:stretch/>
        </p:blipFill>
        <p:spPr>
          <a:xfrm>
            <a:off x="10326723" y="431377"/>
            <a:ext cx="1825933" cy="912000"/>
          </a:xfrm>
          <a:prstGeom prst="rect">
            <a:avLst/>
          </a:prstGeom>
          <a:noFill/>
          <a:ln>
            <a:noFill/>
          </a:ln>
        </p:spPr>
      </p:pic>
      <p:sp>
        <p:nvSpPr>
          <p:cNvPr id="15" name="Google Shape;15;p1"/>
          <p:cNvSpPr txBox="1">
            <a:spLocks noGrp="1"/>
          </p:cNvSpPr>
          <p:nvPr>
            <p:ph type="title"/>
          </p:nvPr>
        </p:nvSpPr>
        <p:spPr>
          <a:xfrm>
            <a:off x="609600" y="381493"/>
            <a:ext cx="9250717" cy="922131"/>
          </a:xfrm>
          <a:prstGeom prst="rect">
            <a:avLst/>
          </a:prstGeom>
          <a:noFill/>
          <a:ln>
            <a:noFill/>
          </a:ln>
        </p:spPr>
        <p:txBody>
          <a:bodyPr spcFirstLastPara="1" wrap="square" lIns="0" tIns="0" rIns="0" bIns="0" anchor="ctr" anchorCtr="0">
            <a:normAutofit/>
          </a:bodyPr>
          <a:lstStyle>
            <a:lvl1pPr marR="0" lvl="0" algn="l" rtl="0">
              <a:spcBef>
                <a:spcPts val="0"/>
              </a:spcBef>
              <a:spcAft>
                <a:spcPts val="0"/>
              </a:spcAft>
              <a:buClr>
                <a:srgbClr val="FFFFFF"/>
              </a:buClr>
              <a:buSzPts val="2800"/>
              <a:buFont typeface="Corbel"/>
              <a:buNone/>
              <a:defRPr sz="2800" b="0" i="0" u="none" strike="noStrike" cap="none">
                <a:solidFill>
                  <a:srgbClr val="FFFFFF"/>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111940135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1" y="2669685"/>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1" y="2892348"/>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7999413" y="2"/>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8605878" y="6096000"/>
            <a:ext cx="993735"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2" y="452717"/>
            <a:ext cx="9404723" cy="1400531"/>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20"/>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41" y="1790702"/>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9/30/2024</a:t>
            </a:fld>
            <a:endParaRPr lang="en-US" dirty="0"/>
          </a:p>
        </p:txBody>
      </p:sp>
      <p:sp>
        <p:nvSpPr>
          <p:cNvPr id="5" name="Footer Placeholder 4"/>
          <p:cNvSpPr>
            <a:spLocks noGrp="1"/>
          </p:cNvSpPr>
          <p:nvPr>
            <p:ph type="ftr" sz="quarter" idx="3"/>
          </p:nvPr>
        </p:nvSpPr>
        <p:spPr>
          <a:xfrm rot="5400000">
            <a:off x="8951573" y="3225298"/>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2" y="295730"/>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6B49BB3D-90E4-C946-BCF9-8FBC622A1A06}" type="slidenum">
              <a:rPr lang="en-GB" smtClean="0"/>
              <a:pPr/>
              <a:t>‹#›</a:t>
            </a:fld>
            <a:endParaRPr lang="en-GB" dirty="0"/>
          </a:p>
        </p:txBody>
      </p:sp>
      <p:sp>
        <p:nvSpPr>
          <p:cNvPr id="11" name="Rectangle 10">
            <a:extLst>
              <a:ext uri="{FF2B5EF4-FFF2-40B4-BE49-F238E27FC236}">
                <a16:creationId xmlns:a16="http://schemas.microsoft.com/office/drawing/2014/main" id="{7FBCCEE8-5755-78D8-1996-DF908A9B19FE}"/>
              </a:ext>
            </a:extLst>
          </p:cNvPr>
          <p:cNvSpPr/>
          <p:nvPr userDrawn="1"/>
        </p:nvSpPr>
        <p:spPr>
          <a:xfrm>
            <a:off x="0" y="430696"/>
            <a:ext cx="12192000" cy="9133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solidFill>
                <a:srgbClr val="7E99A9"/>
              </a:solidFill>
            </a:endParaRPr>
          </a:p>
        </p:txBody>
      </p:sp>
      <p:pic>
        <p:nvPicPr>
          <p:cNvPr id="12" name="Picture 11" descr="RHULlogo_small_London.jpg">
            <a:extLst>
              <a:ext uri="{FF2B5EF4-FFF2-40B4-BE49-F238E27FC236}">
                <a16:creationId xmlns:a16="http://schemas.microsoft.com/office/drawing/2014/main" id="{92ED56EE-BE6F-E324-63C5-718491F79AD0}"/>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0326723" y="431377"/>
            <a:ext cx="1825933" cy="912000"/>
          </a:xfrm>
          <a:prstGeom prst="rect">
            <a:avLst/>
          </a:prstGeom>
        </p:spPr>
      </p:pic>
    </p:spTree>
    <p:extLst>
      <p:ext uri="{BB962C8B-B14F-4D97-AF65-F5344CB8AC3E}">
        <p14:creationId xmlns:p14="http://schemas.microsoft.com/office/powerpoint/2010/main" val="2882062475"/>
      </p:ext>
    </p:extLst>
  </p:cSld>
  <p:clrMap bg1="dk1" tx1="lt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Lst>
  <p:hf hdr="0" ftr="0" dt="0"/>
  <p:txStyles>
    <p:titleStyle>
      <a:lvl1pPr algn="l" defTabSz="457189"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91" indent="-342891" algn="l" defTabSz="457189"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32" indent="-285744" algn="l" defTabSz="457189"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2971" indent="-228594" algn="l" defTabSz="457189"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160" indent="-228594" algn="l" defTabSz="457189"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349" indent="-228594" algn="l" defTabSz="457189"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5937" indent="-228594" algn="l" defTabSz="457189"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726" indent="-228594" algn="l" defTabSz="457189"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8914" indent="-228594" algn="l" defTabSz="457189"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103" indent="-228594" algn="l" defTabSz="457189"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mailto:millicent.ele@rhul.ac.uk" TargetMode="Externa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legislation.gov.uk/ukpga/2010/15/contents" TargetMode="External"/><Relationship Id="rId2" Type="http://schemas.openxmlformats.org/officeDocument/2006/relationships/notesSlide" Target="../notesSlides/notesSlide15.xml"/><Relationship Id="rId1" Type="http://schemas.openxmlformats.org/officeDocument/2006/relationships/slideLayout" Target="../slideLayouts/slideLayout17.xml"/><Relationship Id="rId5" Type="http://schemas.openxmlformats.org/officeDocument/2006/relationships/image" Target="../media/image26.png"/><Relationship Id="rId4" Type="http://schemas.openxmlformats.org/officeDocument/2006/relationships/hyperlink" Target="http://www.legislation.gov.uk/ukpga/2010/15/introduction"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5.jpg"/></Relationships>
</file>

<file path=ppt/slides/_rels/slide5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hyperlink" Target="https://bills.parliament.uk/"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0"/>
          <p:cNvSpPr txBox="1">
            <a:spLocks noGrp="1"/>
          </p:cNvSpPr>
          <p:nvPr>
            <p:ph type="ctrTitle"/>
          </p:nvPr>
        </p:nvSpPr>
        <p:spPr>
          <a:xfrm>
            <a:off x="397371" y="1499165"/>
            <a:ext cx="8281527" cy="1990576"/>
          </a:xfrm>
          <a:prstGeom prst="rect">
            <a:avLst/>
          </a:prstGeom>
          <a:noFill/>
          <a:ln>
            <a:noFill/>
          </a:ln>
        </p:spPr>
        <p:txBody>
          <a:bodyPr spcFirstLastPara="1" wrap="square" lIns="0" tIns="0" rIns="0" bIns="0" anchor="t" anchorCtr="0">
            <a:noAutofit/>
          </a:bodyPr>
          <a:lstStyle/>
          <a:p>
            <a:pPr>
              <a:buClr>
                <a:srgbClr val="D8D8D8"/>
              </a:buClr>
            </a:pPr>
            <a:r>
              <a:rPr lang="en-GB" dirty="0">
                <a:solidFill>
                  <a:srgbClr val="D8D8D8"/>
                </a:solidFill>
                <a:latin typeface="Calibri" panose="020F0502020204030204" pitchFamily="34" charset="0"/>
                <a:ea typeface="Calibri" panose="020F0502020204030204" pitchFamily="34" charset="0"/>
                <a:cs typeface="Calibri" panose="020F0502020204030204" pitchFamily="34" charset="0"/>
              </a:rPr>
              <a:t>Legislation and Statutory Interpretation</a:t>
            </a:r>
            <a:br>
              <a:rPr lang="en-GB" dirty="0"/>
            </a:br>
            <a:endParaRPr dirty="0">
              <a:solidFill>
                <a:srgbClr val="D8D8D8"/>
              </a:solidFill>
            </a:endParaRPr>
          </a:p>
        </p:txBody>
      </p:sp>
      <p:sp>
        <p:nvSpPr>
          <p:cNvPr id="128" name="Google Shape;128;p20"/>
          <p:cNvSpPr txBox="1">
            <a:spLocks noGrp="1"/>
          </p:cNvSpPr>
          <p:nvPr>
            <p:ph type="subTitle" idx="1"/>
          </p:nvPr>
        </p:nvSpPr>
        <p:spPr>
          <a:xfrm>
            <a:off x="627271" y="4721655"/>
            <a:ext cx="7316672" cy="778565"/>
          </a:xfrm>
          <a:prstGeom prst="rect">
            <a:avLst/>
          </a:prstGeom>
          <a:noFill/>
          <a:ln>
            <a:noFill/>
          </a:ln>
        </p:spPr>
        <p:txBody>
          <a:bodyPr spcFirstLastPara="1" wrap="square" lIns="0" tIns="0" rIns="0" bIns="0" anchor="t" anchorCtr="0">
            <a:noAutofit/>
          </a:bodyPr>
          <a:lstStyle/>
          <a:p>
            <a:pPr marL="0" indent="0">
              <a:spcBef>
                <a:spcPts val="0"/>
              </a:spcBef>
            </a:pPr>
            <a:r>
              <a:rPr lang="en-GB" dirty="0"/>
              <a:t>Dr Millicent Ele</a:t>
            </a:r>
            <a:endParaRPr dirty="0"/>
          </a:p>
          <a:p>
            <a:pPr marL="0" indent="0">
              <a:buClr>
                <a:srgbClr val="0076A1"/>
              </a:buClr>
            </a:pPr>
            <a:r>
              <a:rPr lang="en-GB" dirty="0">
                <a:solidFill>
                  <a:schemeClr val="bg1"/>
                </a:solidFill>
              </a:rPr>
              <a:t>LL 1005 – English Legal System, L2, 2024/25</a:t>
            </a:r>
          </a:p>
          <a:p>
            <a:pPr marL="0" indent="0">
              <a:buClr>
                <a:srgbClr val="0076A1"/>
              </a:buClr>
            </a:pPr>
            <a:endParaRPr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A4B29-F8D9-EB49-C55C-136007419712}"/>
              </a:ext>
            </a:extLst>
          </p:cNvPr>
          <p:cNvSpPr>
            <a:spLocks noGrp="1"/>
          </p:cNvSpPr>
          <p:nvPr>
            <p:ph type="title"/>
          </p:nvPr>
        </p:nvSpPr>
        <p:spPr/>
        <p:txBody>
          <a:bodyPr>
            <a:normAutofit/>
          </a:bodyPr>
          <a:lstStyle/>
          <a:p>
            <a:r>
              <a:rPr lang="en-GB" sz="3600" b="1" dirty="0">
                <a:solidFill>
                  <a:schemeClr val="bg1"/>
                </a:solidFill>
                <a:latin typeface="Calibri" panose="020F0502020204030204" pitchFamily="34" charset="0"/>
                <a:ea typeface="Calibri" panose="020F0502020204030204" pitchFamily="34" charset="0"/>
                <a:cs typeface="Calibri" panose="020F0502020204030204" pitchFamily="34" charset="0"/>
              </a:rPr>
              <a:t>Types of Bills</a:t>
            </a:r>
          </a:p>
        </p:txBody>
      </p:sp>
      <p:sp>
        <p:nvSpPr>
          <p:cNvPr id="3" name="Text Placeholder 2">
            <a:extLst>
              <a:ext uri="{FF2B5EF4-FFF2-40B4-BE49-F238E27FC236}">
                <a16:creationId xmlns:a16="http://schemas.microsoft.com/office/drawing/2014/main" id="{D2F68BDC-2D37-4A5A-897F-2138D494A7E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62E335E-EDDD-8AE4-9A9C-613793D6AB2D}"/>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067" b="0" i="0" u="none" strike="noStrike" kern="1200" cap="none" spc="0" normalizeH="0" baseline="0" noProof="0" smtClean="0">
                <a:ln>
                  <a:noFill/>
                </a:ln>
                <a:solidFill>
                  <a:srgbClr val="002060"/>
                </a:solidFill>
                <a:effectLst/>
                <a:uLnTx/>
                <a:uFillTx/>
                <a:latin typeface="Corbel"/>
                <a:sym typeface="Corbel"/>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GB" sz="1067" b="0" i="0" u="none" strike="noStrike" kern="1200" cap="none" spc="0" normalizeH="0" baseline="0" noProof="0">
              <a:ln>
                <a:noFill/>
              </a:ln>
              <a:solidFill>
                <a:srgbClr val="002060"/>
              </a:solidFill>
              <a:effectLst/>
              <a:uLnTx/>
              <a:uFillTx/>
              <a:latin typeface="Corbel"/>
              <a:sym typeface="Corbel"/>
            </a:endParaRPr>
          </a:p>
        </p:txBody>
      </p:sp>
      <p:pic>
        <p:nvPicPr>
          <p:cNvPr id="5" name="Picture 4">
            <a:extLst>
              <a:ext uri="{FF2B5EF4-FFF2-40B4-BE49-F238E27FC236}">
                <a16:creationId xmlns:a16="http://schemas.microsoft.com/office/drawing/2014/main" id="{7059B67B-8518-E93A-5DCE-AE9188A0D992}"/>
              </a:ext>
            </a:extLst>
          </p:cNvPr>
          <p:cNvPicPr>
            <a:picLocks noChangeAspect="1"/>
          </p:cNvPicPr>
          <p:nvPr/>
        </p:nvPicPr>
        <p:blipFill>
          <a:blip r:embed="rId3"/>
          <a:stretch>
            <a:fillRect/>
          </a:stretch>
        </p:blipFill>
        <p:spPr>
          <a:xfrm>
            <a:off x="694012" y="1175657"/>
            <a:ext cx="10888388" cy="6520908"/>
          </a:xfrm>
          <a:prstGeom prst="rect">
            <a:avLst/>
          </a:prstGeom>
        </p:spPr>
      </p:pic>
    </p:spTree>
    <p:extLst>
      <p:ext uri="{BB962C8B-B14F-4D97-AF65-F5344CB8AC3E}">
        <p14:creationId xmlns:p14="http://schemas.microsoft.com/office/powerpoint/2010/main" val="4236578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A8FF9-3822-4A01-88D9-9E21443E7CC2}"/>
              </a:ext>
            </a:extLst>
          </p:cNvPr>
          <p:cNvSpPr>
            <a:spLocks noGrp="1"/>
          </p:cNvSpPr>
          <p:nvPr>
            <p:ph type="title"/>
          </p:nvPr>
        </p:nvSpPr>
        <p:spPr>
          <a:xfrm>
            <a:off x="1154954" y="558140"/>
            <a:ext cx="8761413" cy="695057"/>
          </a:xfrm>
        </p:spPr>
        <p:txBody>
          <a:bodyPr>
            <a:normAutofit/>
          </a:bodyPr>
          <a:lstStyle/>
          <a:p>
            <a:r>
              <a:rPr lang="en-GB" sz="3600" b="1" dirty="0">
                <a:latin typeface="Calibri" panose="020F0502020204030204" pitchFamily="34" charset="0"/>
                <a:ea typeface="Calibri" panose="020F0502020204030204" pitchFamily="34" charset="0"/>
                <a:cs typeface="Calibri" panose="020F0502020204030204" pitchFamily="34" charset="0"/>
              </a:rPr>
              <a:t>Who introduces Bills?</a:t>
            </a:r>
          </a:p>
        </p:txBody>
      </p:sp>
      <p:graphicFrame>
        <p:nvGraphicFramePr>
          <p:cNvPr id="5" name="Content Placeholder 4">
            <a:extLst>
              <a:ext uri="{FF2B5EF4-FFF2-40B4-BE49-F238E27FC236}">
                <a16:creationId xmlns:a16="http://schemas.microsoft.com/office/drawing/2014/main" id="{A79D31F5-35A8-48A8-BB56-017394CB2C80}"/>
              </a:ext>
            </a:extLst>
          </p:cNvPr>
          <p:cNvGraphicFramePr>
            <a:graphicFrameLocks noGrp="1"/>
          </p:cNvGraphicFramePr>
          <p:nvPr>
            <p:ph sz="half" idx="4294967295"/>
          </p:nvPr>
        </p:nvGraphicFramePr>
        <p:xfrm>
          <a:off x="513470" y="3080825"/>
          <a:ext cx="7744265" cy="25239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a:extLst>
              <a:ext uri="{FF2B5EF4-FFF2-40B4-BE49-F238E27FC236}">
                <a16:creationId xmlns:a16="http://schemas.microsoft.com/office/drawing/2014/main" id="{6F5BBB13-FED7-4DEB-98D2-87FEADCEECA1}"/>
              </a:ext>
            </a:extLst>
          </p:cNvPr>
          <p:cNvGraphicFramePr/>
          <p:nvPr/>
        </p:nvGraphicFramePr>
        <p:xfrm>
          <a:off x="8560190" y="2194560"/>
          <a:ext cx="3118339" cy="394377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1269645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01E41-8623-51D6-1047-7181F18635DA}"/>
              </a:ext>
            </a:extLst>
          </p:cNvPr>
          <p:cNvSpPr>
            <a:spLocks noGrp="1"/>
          </p:cNvSpPr>
          <p:nvPr>
            <p:ph type="title"/>
          </p:nvPr>
        </p:nvSpPr>
        <p:spPr/>
        <p:txBody>
          <a:bodyPr>
            <a:normAutofit/>
          </a:bodyPr>
          <a:lstStyle/>
          <a:p>
            <a:r>
              <a:rPr lang="en-GB" sz="3600" b="1" dirty="0">
                <a:latin typeface="Calibri" panose="020F0502020204030204" pitchFamily="34" charset="0"/>
                <a:ea typeface="Calibri" panose="020F0502020204030204" pitchFamily="34" charset="0"/>
                <a:cs typeface="Calibri" panose="020F0502020204030204" pitchFamily="34" charset="0"/>
              </a:rPr>
              <a:t>The Legislative Process</a:t>
            </a:r>
          </a:p>
        </p:txBody>
      </p:sp>
      <p:pic>
        <p:nvPicPr>
          <p:cNvPr id="5" name="Picture 4">
            <a:extLst>
              <a:ext uri="{FF2B5EF4-FFF2-40B4-BE49-F238E27FC236}">
                <a16:creationId xmlns:a16="http://schemas.microsoft.com/office/drawing/2014/main" id="{E00C96A9-0791-97CF-12D6-3F04C59BE904}"/>
              </a:ext>
            </a:extLst>
          </p:cNvPr>
          <p:cNvPicPr>
            <a:picLocks noChangeAspect="1"/>
          </p:cNvPicPr>
          <p:nvPr/>
        </p:nvPicPr>
        <p:blipFill>
          <a:blip r:embed="rId2"/>
          <a:stretch>
            <a:fillRect/>
          </a:stretch>
        </p:blipFill>
        <p:spPr>
          <a:xfrm>
            <a:off x="579217" y="1408177"/>
            <a:ext cx="10972800" cy="4529486"/>
          </a:xfrm>
          <a:prstGeom prst="rect">
            <a:avLst/>
          </a:prstGeom>
        </p:spPr>
      </p:pic>
      <p:sp>
        <p:nvSpPr>
          <p:cNvPr id="3" name="Text Placeholder 2">
            <a:extLst>
              <a:ext uri="{FF2B5EF4-FFF2-40B4-BE49-F238E27FC236}">
                <a16:creationId xmlns:a16="http://schemas.microsoft.com/office/drawing/2014/main" id="{038226AB-0A46-F62C-1259-ED5978B2D671}"/>
              </a:ext>
            </a:extLst>
          </p:cNvPr>
          <p:cNvSpPr>
            <a:spLocks noGrp="1"/>
          </p:cNvSpPr>
          <p:nvPr>
            <p:ph type="body" idx="1"/>
          </p:nvPr>
        </p:nvSpPr>
        <p:spPr>
          <a:xfrm>
            <a:off x="609600" y="1600201"/>
            <a:ext cx="10972800" cy="5257799"/>
          </a:xfrm>
        </p:spPr>
        <p:txBody>
          <a:bodyPr/>
          <a:lstStyle/>
          <a:p>
            <a:endParaRPr lang="en-GB" dirty="0"/>
          </a:p>
        </p:txBody>
      </p:sp>
      <p:sp>
        <p:nvSpPr>
          <p:cNvPr id="4" name="Slide Number Placeholder 3">
            <a:extLst>
              <a:ext uri="{FF2B5EF4-FFF2-40B4-BE49-F238E27FC236}">
                <a16:creationId xmlns:a16="http://schemas.microsoft.com/office/drawing/2014/main" id="{641DD392-410F-8BB1-9F5B-039ED91EEBCC}"/>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067" b="0" i="0" u="none" strike="noStrike" kern="1200" cap="none" spc="0" normalizeH="0" baseline="0" noProof="0" smtClean="0">
                <a:ln>
                  <a:noFill/>
                </a:ln>
                <a:solidFill>
                  <a:srgbClr val="002060"/>
                </a:solidFill>
                <a:effectLst/>
                <a:uLnTx/>
                <a:uFillTx/>
                <a:latin typeface="Corbel"/>
                <a:sym typeface="Corbel"/>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GB" sz="1067" b="0" i="0" u="none" strike="noStrike" kern="1200" cap="none" spc="0" normalizeH="0" baseline="0" noProof="0">
              <a:ln>
                <a:noFill/>
              </a:ln>
              <a:solidFill>
                <a:srgbClr val="002060"/>
              </a:solidFill>
              <a:effectLst/>
              <a:uLnTx/>
              <a:uFillTx/>
              <a:latin typeface="Corbel"/>
              <a:sym typeface="Corbel"/>
            </a:endParaRPr>
          </a:p>
        </p:txBody>
      </p:sp>
    </p:spTree>
    <p:extLst>
      <p:ext uri="{BB962C8B-B14F-4D97-AF65-F5344CB8AC3E}">
        <p14:creationId xmlns:p14="http://schemas.microsoft.com/office/powerpoint/2010/main" val="31387825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F0346-C940-886E-21DB-B8A24B475D84}"/>
              </a:ext>
            </a:extLst>
          </p:cNvPr>
          <p:cNvSpPr>
            <a:spLocks noGrp="1"/>
          </p:cNvSpPr>
          <p:nvPr>
            <p:ph type="title"/>
          </p:nvPr>
        </p:nvSpPr>
        <p:spPr/>
        <p:txBody>
          <a:bodyPr>
            <a:normAutofit/>
          </a:bodyPr>
          <a:lstStyle/>
          <a:p>
            <a:r>
              <a:rPr lang="en-GB" sz="3600" b="1" dirty="0">
                <a:latin typeface="Calibri" panose="020F0502020204030204" pitchFamily="34" charset="0"/>
                <a:cs typeface="Calibri" panose="020F0502020204030204" pitchFamily="34" charset="0"/>
              </a:rPr>
              <a:t>The King’s Speech (State Opening of Parliament)</a:t>
            </a:r>
          </a:p>
        </p:txBody>
      </p:sp>
      <p:pic>
        <p:nvPicPr>
          <p:cNvPr id="5" name="Picture 4">
            <a:extLst>
              <a:ext uri="{FF2B5EF4-FFF2-40B4-BE49-F238E27FC236}">
                <a16:creationId xmlns:a16="http://schemas.microsoft.com/office/drawing/2014/main" id="{D2BBB31A-2034-CA90-61EE-5FEBFB86387C}"/>
              </a:ext>
            </a:extLst>
          </p:cNvPr>
          <p:cNvPicPr>
            <a:picLocks noChangeAspect="1"/>
          </p:cNvPicPr>
          <p:nvPr/>
        </p:nvPicPr>
        <p:blipFill>
          <a:blip r:embed="rId3"/>
          <a:stretch>
            <a:fillRect/>
          </a:stretch>
        </p:blipFill>
        <p:spPr>
          <a:xfrm>
            <a:off x="771896" y="1408176"/>
            <a:ext cx="10726082" cy="4671260"/>
          </a:xfrm>
          <a:prstGeom prst="rect">
            <a:avLst/>
          </a:prstGeom>
        </p:spPr>
      </p:pic>
      <p:sp>
        <p:nvSpPr>
          <p:cNvPr id="3" name="Text Placeholder 2">
            <a:extLst>
              <a:ext uri="{FF2B5EF4-FFF2-40B4-BE49-F238E27FC236}">
                <a16:creationId xmlns:a16="http://schemas.microsoft.com/office/drawing/2014/main" id="{21388594-141C-800C-049E-C333CB5476A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67E3FB5-3ED5-2430-AB62-01D19C73C100}"/>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067" b="0" i="0" u="none" strike="noStrike" kern="1200" cap="none" spc="0" normalizeH="0" baseline="0" noProof="0" smtClean="0">
                <a:ln>
                  <a:noFill/>
                </a:ln>
                <a:solidFill>
                  <a:srgbClr val="002060"/>
                </a:solidFill>
                <a:effectLst/>
                <a:uLnTx/>
                <a:uFillTx/>
                <a:latin typeface="Corbel"/>
                <a:sym typeface="Corbel"/>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GB" sz="1067" b="0" i="0" u="none" strike="noStrike" kern="1200" cap="none" spc="0" normalizeH="0" baseline="0" noProof="0">
              <a:ln>
                <a:noFill/>
              </a:ln>
              <a:solidFill>
                <a:srgbClr val="002060"/>
              </a:solidFill>
              <a:effectLst/>
              <a:uLnTx/>
              <a:uFillTx/>
              <a:latin typeface="Corbel"/>
              <a:sym typeface="Corbel"/>
            </a:endParaRPr>
          </a:p>
        </p:txBody>
      </p:sp>
    </p:spTree>
    <p:extLst>
      <p:ext uri="{BB962C8B-B14F-4D97-AF65-F5344CB8AC3E}">
        <p14:creationId xmlns:p14="http://schemas.microsoft.com/office/powerpoint/2010/main" val="3595924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D4DEF-DC4C-5BA4-A56F-C6DC86797733}"/>
              </a:ext>
            </a:extLst>
          </p:cNvPr>
          <p:cNvSpPr>
            <a:spLocks noGrp="1"/>
          </p:cNvSpPr>
          <p:nvPr>
            <p:ph type="title"/>
          </p:nvPr>
        </p:nvSpPr>
        <p:spPr/>
        <p:txBody>
          <a:bodyPr>
            <a:normAutofit/>
          </a:bodyPr>
          <a:lstStyle/>
          <a:p>
            <a:r>
              <a:rPr lang="en-GB" sz="3600" b="1" dirty="0">
                <a:latin typeface="Calibri" panose="020F0502020204030204" pitchFamily="34" charset="0"/>
                <a:cs typeface="Calibri" panose="020F0502020204030204" pitchFamily="34" charset="0"/>
              </a:rPr>
              <a:t>The Legislative Process</a:t>
            </a:r>
          </a:p>
        </p:txBody>
      </p:sp>
      <p:sp>
        <p:nvSpPr>
          <p:cNvPr id="3" name="Text Placeholder 2">
            <a:extLst>
              <a:ext uri="{FF2B5EF4-FFF2-40B4-BE49-F238E27FC236}">
                <a16:creationId xmlns:a16="http://schemas.microsoft.com/office/drawing/2014/main" id="{F1799FEA-3E09-CE5F-A66E-882DFFC2D2B8}"/>
              </a:ext>
            </a:extLst>
          </p:cNvPr>
          <p:cNvSpPr>
            <a:spLocks noGrp="1"/>
          </p:cNvSpPr>
          <p:nvPr>
            <p:ph type="body" idx="1"/>
          </p:nvPr>
        </p:nvSpPr>
        <p:spPr>
          <a:xfrm>
            <a:off x="639983" y="1408176"/>
            <a:ext cx="10972800" cy="5604203"/>
          </a:xfrm>
        </p:spPr>
        <p:txBody>
          <a:bodyPr/>
          <a:lstStyle/>
          <a:p>
            <a:r>
              <a:rPr lang="en-GB" sz="2000" dirty="0">
                <a:latin typeface="Calibri" panose="020F0502020204030204" pitchFamily="34" charset="0"/>
                <a:cs typeface="Calibri" panose="020F0502020204030204" pitchFamily="34" charset="0"/>
              </a:rPr>
              <a:t>A Bill can be introduced in either House</a:t>
            </a:r>
          </a:p>
          <a:p>
            <a:r>
              <a:rPr lang="en-GB" sz="2000" b="1" dirty="0">
                <a:latin typeface="Calibri" panose="020F0502020204030204" pitchFamily="34" charset="0"/>
                <a:cs typeface="Calibri" panose="020F0502020204030204" pitchFamily="34" charset="0"/>
              </a:rPr>
              <a:t>First Reading:  </a:t>
            </a:r>
            <a:r>
              <a:rPr lang="en-GB" sz="2000" dirty="0">
                <a:latin typeface="Calibri" panose="020F0502020204030204" pitchFamily="34" charset="0"/>
                <a:cs typeface="Calibri" panose="020F0502020204030204" pitchFamily="34" charset="0"/>
              </a:rPr>
              <a:t>Purely a formality. No debate. The title of the bill is read out and the MPs are informed where to find the bill.</a:t>
            </a:r>
          </a:p>
          <a:p>
            <a:r>
              <a:rPr lang="en-GB" sz="2000" b="1" dirty="0">
                <a:latin typeface="Calibri" panose="020F0502020204030204" pitchFamily="34" charset="0"/>
                <a:cs typeface="Calibri" panose="020F0502020204030204" pitchFamily="34" charset="0"/>
              </a:rPr>
              <a:t>Second Reading: </a:t>
            </a:r>
            <a:r>
              <a:rPr lang="en-GB" sz="2000" dirty="0">
                <a:latin typeface="Calibri" panose="020F0502020204030204" pitchFamily="34" charset="0"/>
                <a:cs typeface="Calibri" panose="020F0502020204030204" pitchFamily="34" charset="0"/>
              </a:rPr>
              <a:t>Debate on general principles and policy. First Vote. The Bill may be defeated.</a:t>
            </a:r>
          </a:p>
          <a:p>
            <a:r>
              <a:rPr lang="en-GB" sz="2000" b="1" dirty="0">
                <a:latin typeface="Calibri" panose="020F0502020204030204" pitchFamily="34" charset="0"/>
                <a:cs typeface="Calibri" panose="020F0502020204030204" pitchFamily="34" charset="0"/>
              </a:rPr>
              <a:t>Committee Stage: </a:t>
            </a:r>
            <a:r>
              <a:rPr lang="en-GB" sz="2000" dirty="0">
                <a:latin typeface="Calibri" panose="020F0502020204030204" pitchFamily="34" charset="0"/>
                <a:cs typeface="Calibri" panose="020F0502020204030204" pitchFamily="34" charset="0"/>
              </a:rPr>
              <a:t> Detailed consideration, clause by clause</a:t>
            </a:r>
          </a:p>
          <a:p>
            <a:r>
              <a:rPr lang="en-GB" sz="2000" b="1" dirty="0">
                <a:latin typeface="Calibri" panose="020F0502020204030204" pitchFamily="34" charset="0"/>
                <a:cs typeface="Calibri" panose="020F0502020204030204" pitchFamily="34" charset="0"/>
              </a:rPr>
              <a:t>Report Stage: </a:t>
            </a:r>
            <a:r>
              <a:rPr lang="en-GB" sz="2000" dirty="0">
                <a:latin typeface="Calibri" panose="020F0502020204030204" pitchFamily="34" charset="0"/>
                <a:cs typeface="Calibri" panose="020F0502020204030204" pitchFamily="34" charset="0"/>
              </a:rPr>
              <a:t>Further amendments may be proposed. Then a report on the changes.</a:t>
            </a:r>
          </a:p>
          <a:p>
            <a:r>
              <a:rPr lang="en-GB" sz="2000" b="1" dirty="0">
                <a:latin typeface="Calibri" panose="020F0502020204030204" pitchFamily="34" charset="0"/>
                <a:cs typeface="Calibri" panose="020F0502020204030204" pitchFamily="34" charset="0"/>
              </a:rPr>
              <a:t>Third Reading:  </a:t>
            </a:r>
            <a:r>
              <a:rPr lang="en-GB" sz="2000" dirty="0">
                <a:latin typeface="Calibri" panose="020F0502020204030204" pitchFamily="34" charset="0"/>
                <a:cs typeface="Calibri" panose="020F0502020204030204" pitchFamily="34" charset="0"/>
              </a:rPr>
              <a:t>Unusual for any further amendments. Bill is accepted and  is handed over to the other House to follow the same stages as above. </a:t>
            </a:r>
          </a:p>
          <a:p>
            <a:r>
              <a:rPr lang="en-GB" sz="2000" b="1" kern="100" dirty="0">
                <a:latin typeface="Calibri" panose="020F0502020204030204" pitchFamily="34" charset="0"/>
                <a:ea typeface="Aptos" panose="020B0004020202020204" pitchFamily="34" charset="0"/>
                <a:cs typeface="Calibri" panose="020F0502020204030204" pitchFamily="34" charset="0"/>
              </a:rPr>
              <a:t>Consolidation of Amendments - </a:t>
            </a:r>
            <a:r>
              <a:rPr lang="en-GB" sz="2000" kern="100" dirty="0">
                <a:effectLst/>
                <a:latin typeface="Calibri" panose="020F0502020204030204" pitchFamily="34" charset="0"/>
                <a:ea typeface="Aptos" panose="020B0004020202020204" pitchFamily="34" charset="0"/>
                <a:cs typeface="Calibri" panose="020F0502020204030204" pitchFamily="34" charset="0"/>
              </a:rPr>
              <a:t>Once the </a:t>
            </a:r>
            <a:r>
              <a:rPr lang="en-GB" sz="2000" kern="100" dirty="0">
                <a:latin typeface="Calibri" panose="020F0502020204030204" pitchFamily="34" charset="0"/>
                <a:ea typeface="Aptos" panose="020B0004020202020204" pitchFamily="34" charset="0"/>
                <a:cs typeface="Calibri" panose="020F0502020204030204" pitchFamily="34" charset="0"/>
              </a:rPr>
              <a:t>2</a:t>
            </a:r>
            <a:r>
              <a:rPr lang="en-GB" sz="2000" kern="100" baseline="30000" dirty="0">
                <a:latin typeface="Calibri" panose="020F0502020204030204" pitchFamily="34" charset="0"/>
                <a:ea typeface="Aptos" panose="020B0004020202020204" pitchFamily="34" charset="0"/>
                <a:cs typeface="Calibri" panose="020F0502020204030204" pitchFamily="34" charset="0"/>
              </a:rPr>
              <a:t>nd</a:t>
            </a:r>
            <a:r>
              <a:rPr lang="en-GB" sz="2000" kern="100" dirty="0">
                <a:latin typeface="Calibri" panose="020F0502020204030204" pitchFamily="34" charset="0"/>
                <a:ea typeface="Aptos" panose="020B0004020202020204" pitchFamily="34" charset="0"/>
                <a:cs typeface="Calibri" panose="020F0502020204030204" pitchFamily="34" charset="0"/>
              </a:rPr>
              <a:t> House</a:t>
            </a:r>
            <a:r>
              <a:rPr lang="en-GB" sz="2000" kern="100" dirty="0">
                <a:effectLst/>
                <a:latin typeface="Calibri" panose="020F0502020204030204" pitchFamily="34" charset="0"/>
                <a:ea typeface="Aptos" panose="020B0004020202020204" pitchFamily="34" charset="0"/>
                <a:cs typeface="Calibri" panose="020F0502020204030204" pitchFamily="34" charset="0"/>
              </a:rPr>
              <a:t> is done, then the amendments in the </a:t>
            </a:r>
            <a:r>
              <a:rPr lang="en-GB" sz="2000" kern="100" dirty="0" err="1">
                <a:effectLst/>
                <a:latin typeface="Calibri" panose="020F0502020204030204" pitchFamily="34" charset="0"/>
                <a:ea typeface="Aptos" panose="020B0004020202020204" pitchFamily="34" charset="0"/>
                <a:cs typeface="Calibri" panose="020F0502020204030204" pitchFamily="34" charset="0"/>
              </a:rPr>
              <a:t>HoC</a:t>
            </a:r>
            <a:r>
              <a:rPr lang="en-GB" sz="2000" kern="100" dirty="0">
                <a:effectLst/>
                <a:latin typeface="Calibri" panose="020F0502020204030204" pitchFamily="34" charset="0"/>
                <a:ea typeface="Aptos" panose="020B0004020202020204" pitchFamily="34" charset="0"/>
                <a:cs typeface="Calibri" panose="020F0502020204030204" pitchFamily="34" charset="0"/>
              </a:rPr>
              <a:t> and </a:t>
            </a:r>
            <a:r>
              <a:rPr lang="en-GB" sz="2000" kern="100" dirty="0" err="1">
                <a:effectLst/>
                <a:latin typeface="Calibri" panose="020F0502020204030204" pitchFamily="34" charset="0"/>
                <a:ea typeface="Aptos" panose="020B0004020202020204" pitchFamily="34" charset="0"/>
                <a:cs typeface="Calibri" panose="020F0502020204030204" pitchFamily="34" charset="0"/>
              </a:rPr>
              <a:t>HoL</a:t>
            </a:r>
            <a:r>
              <a:rPr lang="en-GB" sz="2000" kern="100" dirty="0">
                <a:effectLst/>
                <a:latin typeface="Calibri" panose="020F0502020204030204" pitchFamily="34" charset="0"/>
                <a:ea typeface="Aptos" panose="020B0004020202020204" pitchFamily="34" charset="0"/>
                <a:cs typeface="Calibri" panose="020F0502020204030204" pitchFamily="34" charset="0"/>
              </a:rPr>
              <a:t> will be consolidated. The Bill could go back and forth between the two Houses at this stage – the so-called </a:t>
            </a:r>
            <a:r>
              <a:rPr lang="en-GB" sz="2000" b="1" kern="100" dirty="0">
                <a:effectLst/>
                <a:latin typeface="Calibri" panose="020F0502020204030204" pitchFamily="34" charset="0"/>
                <a:ea typeface="Aptos" panose="020B0004020202020204" pitchFamily="34" charset="0"/>
                <a:cs typeface="Calibri" panose="020F0502020204030204" pitchFamily="34" charset="0"/>
              </a:rPr>
              <a:t>ping-pong stage </a:t>
            </a:r>
            <a:r>
              <a:rPr lang="en-GB" sz="2000" kern="100" dirty="0">
                <a:effectLst/>
                <a:latin typeface="Calibri" panose="020F0502020204030204" pitchFamily="34" charset="0"/>
                <a:ea typeface="Aptos" panose="020B0004020202020204" pitchFamily="34" charset="0"/>
                <a:cs typeface="Calibri" panose="020F0502020204030204" pitchFamily="34" charset="0"/>
              </a:rPr>
              <a:t>until the two Houses are happy with the bill. Then it is sent for the Royal Assent.</a:t>
            </a:r>
          </a:p>
          <a:p>
            <a:r>
              <a:rPr lang="en-GB" sz="2000" b="1" dirty="0">
                <a:latin typeface="Calibri" panose="020F0502020204030204" pitchFamily="34" charset="0"/>
                <a:cs typeface="Calibri" panose="020F0502020204030204" pitchFamily="34" charset="0"/>
              </a:rPr>
              <a:t>Royal Assent – </a:t>
            </a:r>
            <a:r>
              <a:rPr lang="en-GB" sz="2000" dirty="0">
                <a:latin typeface="Calibri" panose="020F0502020204030204" pitchFamily="34" charset="0"/>
                <a:cs typeface="Calibri" panose="020F0502020204030204" pitchFamily="34" charset="0"/>
              </a:rPr>
              <a:t>Formality</a:t>
            </a:r>
            <a:r>
              <a:rPr lang="en-GB" sz="2000" b="1" dirty="0">
                <a:latin typeface="Calibri" panose="020F0502020204030204" pitchFamily="34" charset="0"/>
                <a:cs typeface="Calibri" panose="020F0502020204030204" pitchFamily="34" charset="0"/>
              </a:rPr>
              <a:t>. </a:t>
            </a:r>
            <a:r>
              <a:rPr lang="en-GB" sz="2000" dirty="0">
                <a:latin typeface="Calibri" panose="020F0502020204030204" pitchFamily="34" charset="0"/>
                <a:cs typeface="Calibri" panose="020F0502020204030204" pitchFamily="34" charset="0"/>
              </a:rPr>
              <a:t>[See the Royal Assent Act of 1967]</a:t>
            </a:r>
            <a:endParaRPr lang="en-GB" sz="2000" b="1"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D0DD71F8-C379-0093-78A4-F12CEDD46ED3}"/>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067" b="0" i="0" u="none" strike="noStrike" kern="1200" cap="none" spc="0" normalizeH="0" baseline="0" noProof="0" smtClean="0">
                <a:ln>
                  <a:noFill/>
                </a:ln>
                <a:solidFill>
                  <a:srgbClr val="002060"/>
                </a:solidFill>
                <a:effectLst/>
                <a:uLnTx/>
                <a:uFillTx/>
                <a:latin typeface="Corbel"/>
                <a:sym typeface="Corbel"/>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GB" sz="1067" b="0" i="0" u="none" strike="noStrike" kern="1200" cap="none" spc="0" normalizeH="0" baseline="0" noProof="0">
              <a:ln>
                <a:noFill/>
              </a:ln>
              <a:solidFill>
                <a:srgbClr val="002060"/>
              </a:solidFill>
              <a:effectLst/>
              <a:uLnTx/>
              <a:uFillTx/>
              <a:latin typeface="Corbel"/>
              <a:sym typeface="Corbel"/>
            </a:endParaRPr>
          </a:p>
        </p:txBody>
      </p:sp>
    </p:spTree>
    <p:extLst>
      <p:ext uri="{BB962C8B-B14F-4D97-AF65-F5344CB8AC3E}">
        <p14:creationId xmlns:p14="http://schemas.microsoft.com/office/powerpoint/2010/main" val="22867220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legislative process uk"/>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504" y="885752"/>
            <a:ext cx="11781843" cy="5897102"/>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5255046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F1AF5-CA65-0A37-A46E-24427142F091}"/>
              </a:ext>
            </a:extLst>
          </p:cNvPr>
          <p:cNvSpPr>
            <a:spLocks noGrp="1"/>
          </p:cNvSpPr>
          <p:nvPr>
            <p:ph type="title"/>
          </p:nvPr>
        </p:nvSpPr>
        <p:spPr/>
        <p:txBody>
          <a:bodyPr>
            <a:normAutofit/>
          </a:bodyPr>
          <a:lstStyle/>
          <a:p>
            <a:r>
              <a:rPr lang="en-GB" sz="3600" b="1" dirty="0" err="1">
                <a:latin typeface="Calibri" panose="020F0502020204030204" pitchFamily="34" charset="0"/>
                <a:ea typeface="Calibri" panose="020F0502020204030204" pitchFamily="34" charset="0"/>
                <a:cs typeface="Calibri" panose="020F0502020204030204" pitchFamily="34" charset="0"/>
              </a:rPr>
              <a:t>Vevox</a:t>
            </a:r>
            <a:r>
              <a:rPr lang="en-GB" sz="3600" b="1" dirty="0">
                <a:latin typeface="Calibri" panose="020F0502020204030204" pitchFamily="34" charset="0"/>
                <a:ea typeface="Calibri" panose="020F0502020204030204" pitchFamily="34" charset="0"/>
                <a:cs typeface="Calibri" panose="020F0502020204030204" pitchFamily="34" charset="0"/>
              </a:rPr>
              <a:t> #4: Withholding Royal Assent</a:t>
            </a:r>
          </a:p>
        </p:txBody>
      </p:sp>
      <p:sp>
        <p:nvSpPr>
          <p:cNvPr id="3" name="Text Placeholder 2">
            <a:extLst>
              <a:ext uri="{FF2B5EF4-FFF2-40B4-BE49-F238E27FC236}">
                <a16:creationId xmlns:a16="http://schemas.microsoft.com/office/drawing/2014/main" id="{E94F5E35-85E9-AF3F-81AA-83BB5888632E}"/>
              </a:ext>
            </a:extLst>
          </p:cNvPr>
          <p:cNvSpPr>
            <a:spLocks noGrp="1"/>
          </p:cNvSpPr>
          <p:nvPr>
            <p:ph type="body" idx="1"/>
          </p:nvPr>
        </p:nvSpPr>
        <p:spPr>
          <a:xfrm>
            <a:off x="609600" y="1600201"/>
            <a:ext cx="3451761" cy="4525963"/>
          </a:xfrm>
        </p:spPr>
        <p:txBody>
          <a:bodyPr/>
          <a:lstStyle/>
          <a:p>
            <a:r>
              <a:rPr lang="en-GB" sz="2800" dirty="0">
                <a:latin typeface="Calibri" panose="020F0502020204030204" pitchFamily="34" charset="0"/>
                <a:ea typeface="Calibri" panose="020F0502020204030204" pitchFamily="34" charset="0"/>
                <a:cs typeface="Calibri" panose="020F0502020204030204" pitchFamily="34" charset="0"/>
              </a:rPr>
              <a:t>Join at: </a:t>
            </a:r>
            <a:r>
              <a:rPr lang="en-GB" sz="2800" b="1" dirty="0">
                <a:latin typeface="Calibri" panose="020F0502020204030204" pitchFamily="34" charset="0"/>
                <a:ea typeface="Calibri" panose="020F0502020204030204" pitchFamily="34" charset="0"/>
                <a:cs typeface="Calibri" panose="020F0502020204030204" pitchFamily="34" charset="0"/>
              </a:rPr>
              <a:t>vevox.com</a:t>
            </a:r>
          </a:p>
          <a:p>
            <a:r>
              <a:rPr lang="en-GB" sz="2800" dirty="0">
                <a:latin typeface="Calibri" panose="020F0502020204030204" pitchFamily="34" charset="0"/>
                <a:ea typeface="Calibri" panose="020F0502020204030204" pitchFamily="34" charset="0"/>
                <a:cs typeface="Calibri" panose="020F0502020204030204" pitchFamily="34" charset="0"/>
              </a:rPr>
              <a:t>Or </a:t>
            </a:r>
            <a:r>
              <a:rPr lang="en-GB" sz="2800" b="1" dirty="0" err="1">
                <a:latin typeface="Calibri" panose="020F0502020204030204" pitchFamily="34" charset="0"/>
                <a:ea typeface="Calibri" panose="020F0502020204030204" pitchFamily="34" charset="0"/>
                <a:cs typeface="Calibri" panose="020F0502020204030204" pitchFamily="34" charset="0"/>
              </a:rPr>
              <a:t>vevox.app</a:t>
            </a:r>
            <a:endParaRPr lang="en-GB" sz="2800" b="1" dirty="0">
              <a:latin typeface="Calibri" panose="020F0502020204030204" pitchFamily="34" charset="0"/>
              <a:ea typeface="Calibri" panose="020F0502020204030204" pitchFamily="34" charset="0"/>
              <a:cs typeface="Calibri" panose="020F0502020204030204" pitchFamily="34" charset="0"/>
            </a:endParaRPr>
          </a:p>
          <a:p>
            <a:r>
              <a:rPr lang="en-GB" sz="2800" dirty="0">
                <a:latin typeface="Calibri" panose="020F0502020204030204" pitchFamily="34" charset="0"/>
                <a:ea typeface="Calibri" panose="020F0502020204030204" pitchFamily="34" charset="0"/>
                <a:cs typeface="Calibri" panose="020F0502020204030204" pitchFamily="34" charset="0"/>
              </a:rPr>
              <a:t>ID: </a:t>
            </a:r>
            <a:r>
              <a:rPr lang="en-GB" sz="2800" b="1" dirty="0">
                <a:latin typeface="Calibri" panose="020F0502020204030204" pitchFamily="34" charset="0"/>
                <a:ea typeface="Calibri" panose="020F0502020204030204" pitchFamily="34" charset="0"/>
                <a:cs typeface="Calibri" panose="020F0502020204030204" pitchFamily="34" charset="0"/>
              </a:rPr>
              <a:t>116-330-323</a:t>
            </a:r>
          </a:p>
          <a:p>
            <a:endParaRPr lang="en-GB" dirty="0"/>
          </a:p>
        </p:txBody>
      </p:sp>
      <p:sp>
        <p:nvSpPr>
          <p:cNvPr id="4" name="Text Placeholder 3">
            <a:extLst>
              <a:ext uri="{FF2B5EF4-FFF2-40B4-BE49-F238E27FC236}">
                <a16:creationId xmlns:a16="http://schemas.microsoft.com/office/drawing/2014/main" id="{0D3F58A4-646E-0790-58E5-D1D752C02A4F}"/>
              </a:ext>
            </a:extLst>
          </p:cNvPr>
          <p:cNvSpPr>
            <a:spLocks noGrp="1"/>
          </p:cNvSpPr>
          <p:nvPr>
            <p:ph type="body" idx="2"/>
          </p:nvPr>
        </p:nvSpPr>
        <p:spPr>
          <a:xfrm>
            <a:off x="4465122" y="1600201"/>
            <a:ext cx="7117278" cy="4525963"/>
          </a:xfrm>
        </p:spPr>
        <p:txBody>
          <a:bodyPr/>
          <a:lstStyle/>
          <a:p>
            <a:r>
              <a:rPr lang="en-GB" sz="2400" dirty="0">
                <a:effectLst/>
                <a:latin typeface="Calibri" panose="020F0502020204030204" pitchFamily="34" charset="0"/>
                <a:ea typeface="Calibri" panose="020F0502020204030204" pitchFamily="34" charset="0"/>
                <a:cs typeface="Calibri" panose="020F0502020204030204" pitchFamily="34" charset="0"/>
              </a:rPr>
              <a:t>When was the last time Royal Assent was not granted to the legislation in England? </a:t>
            </a:r>
            <a:endParaRPr lang="en-GB" sz="2400" dirty="0">
              <a:latin typeface="Calibri" panose="020F0502020204030204" pitchFamily="34" charset="0"/>
              <a:ea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5C13E952-78CC-E3B9-99C3-94FD2421B888}"/>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067" b="0" i="0" u="none" strike="noStrike" kern="1200" cap="none" spc="0" normalizeH="0" baseline="0" noProof="0" smtClean="0">
                <a:ln>
                  <a:noFill/>
                </a:ln>
                <a:solidFill>
                  <a:srgbClr val="002060"/>
                </a:solidFill>
                <a:effectLst/>
                <a:uLnTx/>
                <a:uFillTx/>
                <a:latin typeface="Corbel"/>
                <a:sym typeface="Corbel"/>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GB" sz="1067" b="0" i="0" u="none" strike="noStrike" kern="1200" cap="none" spc="0" normalizeH="0" baseline="0" noProof="0">
              <a:ln>
                <a:noFill/>
              </a:ln>
              <a:solidFill>
                <a:srgbClr val="002060"/>
              </a:solidFill>
              <a:effectLst/>
              <a:uLnTx/>
              <a:uFillTx/>
              <a:latin typeface="Corbel"/>
              <a:sym typeface="Corbel"/>
            </a:endParaRPr>
          </a:p>
        </p:txBody>
      </p:sp>
      <p:pic>
        <p:nvPicPr>
          <p:cNvPr id="7" name="Picture 6">
            <a:extLst>
              <a:ext uri="{FF2B5EF4-FFF2-40B4-BE49-F238E27FC236}">
                <a16:creationId xmlns:a16="http://schemas.microsoft.com/office/drawing/2014/main" id="{30BF3687-2EB0-DC6E-73CE-A3563A0E52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013" y="3565143"/>
            <a:ext cx="2596699" cy="2599715"/>
          </a:xfrm>
          <a:prstGeom prst="rect">
            <a:avLst/>
          </a:prstGeom>
        </p:spPr>
      </p:pic>
    </p:spTree>
    <p:extLst>
      <p:ext uri="{BB962C8B-B14F-4D97-AF65-F5344CB8AC3E}">
        <p14:creationId xmlns:p14="http://schemas.microsoft.com/office/powerpoint/2010/main" val="14152457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31"/>
          <p:cNvSpPr txBox="1">
            <a:spLocks noGrp="1"/>
          </p:cNvSpPr>
          <p:nvPr>
            <p:ph type="body" idx="1"/>
          </p:nvPr>
        </p:nvSpPr>
        <p:spPr>
          <a:xfrm>
            <a:off x="609598" y="1771375"/>
            <a:ext cx="6350599" cy="4363279"/>
          </a:xfrm>
          <a:prstGeom prst="rect">
            <a:avLst/>
          </a:prstGeom>
          <a:noFill/>
          <a:ln>
            <a:noFill/>
          </a:ln>
        </p:spPr>
        <p:txBody>
          <a:bodyPr spcFirstLastPara="1" wrap="square" lIns="0" tIns="0" rIns="0" bIns="0" anchor="t" anchorCtr="0">
            <a:normAutofit lnSpcReduction="10000"/>
          </a:bodyPr>
          <a:lstStyle/>
          <a:p>
            <a:pPr marL="457189" indent="-457189">
              <a:spcBef>
                <a:spcPts val="0"/>
              </a:spcBef>
              <a:buFont typeface="Arial"/>
              <a:buChar char="•"/>
            </a:pPr>
            <a:r>
              <a:rPr lang="en-GB" sz="2000" dirty="0">
                <a:latin typeface="Calibri" panose="020F0502020204030204" pitchFamily="34" charset="0"/>
                <a:cs typeface="Calibri" panose="020F0502020204030204" pitchFamily="34" charset="0"/>
              </a:rPr>
              <a:t>Parliamentary Scrutiny is the close examination and inquiry into the policies, actions and spending carried out by the House of Commons and the House of Lords and their committees. It could be through:</a:t>
            </a:r>
          </a:p>
          <a:p>
            <a:pPr marL="457189" indent="-457189">
              <a:spcBef>
                <a:spcPts val="0"/>
              </a:spcBef>
              <a:buFont typeface="Arial"/>
              <a:buChar char="•"/>
            </a:pPr>
            <a:endParaRPr lang="en-GB" sz="2000" dirty="0">
              <a:latin typeface="Calibri" panose="020F0502020204030204" pitchFamily="34" charset="0"/>
              <a:cs typeface="Calibri" panose="020F0502020204030204" pitchFamily="34" charset="0"/>
            </a:endParaRPr>
          </a:p>
          <a:p>
            <a:pPr marL="457189" indent="-457189">
              <a:spcBef>
                <a:spcPts val="0"/>
              </a:spcBef>
              <a:buFont typeface="Arial"/>
              <a:buChar char="•"/>
            </a:pPr>
            <a:r>
              <a:rPr lang="en-GB" sz="2000" dirty="0">
                <a:latin typeface="Calibri" panose="020F0502020204030204" pitchFamily="34" charset="0"/>
                <a:cs typeface="Calibri" panose="020F0502020204030204" pitchFamily="34" charset="0"/>
              </a:rPr>
              <a:t>Media coverage of parliamentary proceedings</a:t>
            </a:r>
          </a:p>
          <a:p>
            <a:pPr marL="457189" indent="-457189">
              <a:buFont typeface="Arial"/>
              <a:buChar char="•"/>
            </a:pPr>
            <a:r>
              <a:rPr lang="en-GB" sz="2000" dirty="0">
                <a:latin typeface="Calibri" panose="020F0502020204030204" pitchFamily="34" charset="0"/>
                <a:cs typeface="Calibri" panose="020F0502020204030204" pitchFamily="34" charset="0"/>
              </a:rPr>
              <a:t>Debates</a:t>
            </a:r>
          </a:p>
          <a:p>
            <a:pPr marL="457189" indent="-457189">
              <a:buFont typeface="Arial"/>
              <a:buChar char="•"/>
            </a:pPr>
            <a:r>
              <a:rPr lang="en-GB" sz="2000" dirty="0">
                <a:latin typeface="Calibri" panose="020F0502020204030204" pitchFamily="34" charset="0"/>
                <a:cs typeface="Calibri" panose="020F0502020204030204" pitchFamily="34" charset="0"/>
              </a:rPr>
              <a:t>Public Opinion</a:t>
            </a:r>
          </a:p>
          <a:p>
            <a:pPr marL="457189" indent="-457189">
              <a:buFont typeface="Arial"/>
              <a:buChar char="•"/>
            </a:pPr>
            <a:r>
              <a:rPr lang="en-GB" sz="2000" dirty="0">
                <a:latin typeface="Calibri" panose="020F0502020204030204" pitchFamily="34" charset="0"/>
                <a:cs typeface="Calibri" panose="020F0502020204030204" pitchFamily="34" charset="0"/>
              </a:rPr>
              <a:t>Prime Minister’s Question Time</a:t>
            </a:r>
          </a:p>
          <a:p>
            <a:pPr marL="457189" indent="-457189">
              <a:buFont typeface="Arial"/>
              <a:buChar char="•"/>
            </a:pPr>
            <a:r>
              <a:rPr lang="en-GB" sz="2000" dirty="0">
                <a:latin typeface="Calibri" panose="020F0502020204030204" pitchFamily="34" charset="0"/>
                <a:cs typeface="Calibri" panose="020F0502020204030204" pitchFamily="34" charset="0"/>
              </a:rPr>
              <a:t>Financial Scrutiny e.g. the budget</a:t>
            </a:r>
          </a:p>
          <a:p>
            <a:pPr marL="457189" indent="-457189">
              <a:buFont typeface="Arial"/>
              <a:buChar char="•"/>
            </a:pPr>
            <a:r>
              <a:rPr lang="en-GB" sz="2000" dirty="0">
                <a:latin typeface="Calibri" panose="020F0502020204030204" pitchFamily="34" charset="0"/>
                <a:cs typeface="Calibri" panose="020F0502020204030204" pitchFamily="34" charset="0"/>
              </a:rPr>
              <a:t>Parliamentary Committees</a:t>
            </a:r>
          </a:p>
        </p:txBody>
      </p:sp>
      <p:sp>
        <p:nvSpPr>
          <p:cNvPr id="284" name="Google Shape;284;p31"/>
          <p:cNvSpPr txBox="1">
            <a:spLocks noGrp="1"/>
          </p:cNvSpPr>
          <p:nvPr>
            <p:ph type="sldNum" idx="12"/>
          </p:nvPr>
        </p:nvSpPr>
        <p:spPr>
          <a:xfrm>
            <a:off x="579217" y="6371915"/>
            <a:ext cx="288000" cy="288000"/>
          </a:xfrm>
          <a:prstGeom prst="rect">
            <a:avLst/>
          </a:prstGeom>
          <a:solidFill>
            <a:schemeClr val="accent1"/>
          </a:solidFill>
          <a:ln>
            <a:noFill/>
          </a:ln>
        </p:spPr>
        <p:txBody>
          <a:bodyPr spcFirstLastPara="1" wrap="square" lIns="0" tIns="0" rIns="0" bIns="0" anchor="ctr" anchorCtr="0">
            <a:norm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1067" b="0" i="0" u="none" strike="noStrike" kern="0" cap="none" spc="0" normalizeH="0" baseline="0" noProof="0">
                <a:ln>
                  <a:noFill/>
                </a:ln>
                <a:solidFill>
                  <a:srgbClr val="002060"/>
                </a:solidFill>
                <a:effectLst/>
                <a:uLnTx/>
                <a:uFillTx/>
                <a:latin typeface="Corbel"/>
                <a:sym typeface="Corbel"/>
              </a:rPr>
              <a:pPr marL="0" marR="0" lvl="0" indent="0" algn="ctr" defTabSz="1219170" rtl="0" eaLnBrk="1" fontAlgn="auto" latinLnBrk="0" hangingPunct="1">
                <a:lnSpc>
                  <a:spcPct val="100000"/>
                </a:lnSpc>
                <a:spcBef>
                  <a:spcPts val="0"/>
                </a:spcBef>
                <a:spcAft>
                  <a:spcPts val="0"/>
                </a:spcAft>
                <a:buClr>
                  <a:srgbClr val="000000"/>
                </a:buClr>
                <a:buSzTx/>
                <a:buFontTx/>
                <a:buNone/>
                <a:tabLst/>
                <a:defRPr/>
              </a:pPr>
              <a:t>17</a:t>
            </a:fld>
            <a:endParaRPr kumimoji="0" sz="1067" b="0" i="0" u="none" strike="noStrike" kern="0" cap="none" spc="0" normalizeH="0" baseline="0" noProof="0">
              <a:ln>
                <a:noFill/>
              </a:ln>
              <a:solidFill>
                <a:srgbClr val="002060"/>
              </a:solidFill>
              <a:effectLst/>
              <a:uLnTx/>
              <a:uFillTx/>
              <a:latin typeface="Corbel"/>
              <a:sym typeface="Corbel"/>
            </a:endParaRPr>
          </a:p>
        </p:txBody>
      </p:sp>
      <p:pic>
        <p:nvPicPr>
          <p:cNvPr id="285" name="Google Shape;285;p31" descr="Unknown.jpg"/>
          <p:cNvPicPr preferRelativeResize="0">
            <a:picLocks noGrp="1"/>
          </p:cNvPicPr>
          <p:nvPr>
            <p:ph type="body" idx="2"/>
          </p:nvPr>
        </p:nvPicPr>
        <p:blipFill rotWithShape="1">
          <a:blip r:embed="rId3">
            <a:alphaModFix/>
          </a:blip>
          <a:srcRect/>
          <a:stretch/>
        </p:blipFill>
        <p:spPr>
          <a:xfrm>
            <a:off x="7186108" y="1771375"/>
            <a:ext cx="3894334" cy="4363951"/>
          </a:xfrm>
          <a:prstGeom prst="rect">
            <a:avLst/>
          </a:prstGeom>
          <a:noFill/>
          <a:ln>
            <a:noFill/>
          </a:ln>
        </p:spPr>
      </p:pic>
      <p:sp>
        <p:nvSpPr>
          <p:cNvPr id="286" name="Google Shape;286;p31"/>
          <p:cNvSpPr txBox="1">
            <a:spLocks noGrp="1"/>
          </p:cNvSpPr>
          <p:nvPr>
            <p:ph type="title"/>
          </p:nvPr>
        </p:nvSpPr>
        <p:spPr>
          <a:xfrm>
            <a:off x="609600" y="381493"/>
            <a:ext cx="9250717" cy="922131"/>
          </a:xfrm>
          <a:prstGeom prst="rect">
            <a:avLst/>
          </a:prstGeom>
          <a:noFill/>
          <a:ln>
            <a:noFill/>
          </a:ln>
        </p:spPr>
        <p:txBody>
          <a:bodyPr spcFirstLastPara="1" wrap="square" lIns="0" tIns="0" rIns="0" bIns="0" anchor="ctr" anchorCtr="0">
            <a:normAutofit/>
          </a:bodyPr>
          <a:lstStyle/>
          <a:p>
            <a:pPr>
              <a:buSzPts val="2800"/>
            </a:pPr>
            <a:r>
              <a:rPr lang="en-GB" sz="3600" b="1" dirty="0">
                <a:latin typeface="Calibri" panose="020F0502020204030204" pitchFamily="34" charset="0"/>
                <a:cs typeface="Calibri" panose="020F0502020204030204" pitchFamily="34" charset="0"/>
              </a:rPr>
              <a:t>Parliamentary Scrutiny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E4B3E-7D39-2D37-2F18-FB32F8878477}"/>
              </a:ext>
            </a:extLst>
          </p:cNvPr>
          <p:cNvSpPr>
            <a:spLocks noGrp="1"/>
          </p:cNvSpPr>
          <p:nvPr>
            <p:ph type="title"/>
          </p:nvPr>
        </p:nvSpPr>
        <p:spPr/>
        <p:txBody>
          <a:bodyPr>
            <a:noAutofit/>
          </a:bodyPr>
          <a:lstStyle/>
          <a:p>
            <a:r>
              <a:rPr lang="en-GB" sz="3600" b="1" dirty="0">
                <a:latin typeface="Calibri" panose="020F0502020204030204" pitchFamily="34" charset="0"/>
                <a:cs typeface="Calibri" panose="020F0502020204030204" pitchFamily="34" charset="0"/>
              </a:rPr>
              <a:t>Jurisdictional/Geographical Extent &amp; Devolution</a:t>
            </a:r>
          </a:p>
        </p:txBody>
      </p:sp>
      <p:sp>
        <p:nvSpPr>
          <p:cNvPr id="3" name="Text Placeholder 2">
            <a:extLst>
              <a:ext uri="{FF2B5EF4-FFF2-40B4-BE49-F238E27FC236}">
                <a16:creationId xmlns:a16="http://schemas.microsoft.com/office/drawing/2014/main" id="{563AAC85-510A-F907-3B93-4417FBD0C2E3}"/>
              </a:ext>
            </a:extLst>
          </p:cNvPr>
          <p:cNvSpPr>
            <a:spLocks noGrp="1"/>
          </p:cNvSpPr>
          <p:nvPr>
            <p:ph type="body" idx="1"/>
          </p:nvPr>
        </p:nvSpPr>
        <p:spPr>
          <a:xfrm>
            <a:off x="609600" y="1600201"/>
            <a:ext cx="6741226" cy="4525963"/>
          </a:xfrm>
        </p:spPr>
        <p:txBody>
          <a:bodyPr/>
          <a:lstStyle/>
          <a:p>
            <a:pPr marL="342900" marR="0" lvl="0" indent="-342900" algn="l" defTabSz="457200" rtl="0" eaLnBrk="1" fontAlgn="auto" latinLnBrk="0" hangingPunct="1">
              <a:lnSpc>
                <a:spcPct val="100000"/>
              </a:lnSpc>
              <a:spcBef>
                <a:spcPts val="1000"/>
              </a:spcBef>
              <a:spcAft>
                <a:spcPts val="0"/>
              </a:spcAft>
              <a:buClr>
                <a:srgbClr val="B31166"/>
              </a:buClr>
              <a:buSzPct val="80000"/>
              <a:buFont typeface="Wingdings" panose="05000000000000000000" pitchFamily="2" charset="2"/>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Some Bills/Acts introduced by Parliament apply to the </a:t>
            </a:r>
            <a:r>
              <a:rPr kumimoji="0" lang="en-GB" sz="20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whole </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of the UK. e.g. Human Rights Act 1998.</a:t>
            </a:r>
          </a:p>
          <a:p>
            <a:pPr marL="342900" marR="0" lvl="0" indent="-342900" algn="l" defTabSz="457200" rtl="0" eaLnBrk="1" fontAlgn="auto" latinLnBrk="0" hangingPunct="1">
              <a:lnSpc>
                <a:spcPct val="100000"/>
              </a:lnSpc>
              <a:spcBef>
                <a:spcPts val="1000"/>
              </a:spcBef>
              <a:spcAft>
                <a:spcPts val="0"/>
              </a:spcAft>
              <a:buClr>
                <a:srgbClr val="B31166"/>
              </a:buClr>
              <a:buSzPct val="80000"/>
              <a:buFont typeface="Wingdings" panose="05000000000000000000" pitchFamily="2" charset="2"/>
              <a:buChar char="§"/>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457200" rtl="0" eaLnBrk="1" fontAlgn="auto" latinLnBrk="0" hangingPunct="1">
              <a:lnSpc>
                <a:spcPct val="100000"/>
              </a:lnSpc>
              <a:spcBef>
                <a:spcPts val="1000"/>
              </a:spcBef>
              <a:spcAft>
                <a:spcPts val="0"/>
              </a:spcAft>
              <a:buClr>
                <a:srgbClr val="B31166"/>
              </a:buClr>
              <a:buSzPct val="80000"/>
              <a:buFont typeface="Wingdings" panose="05000000000000000000" pitchFamily="2" charset="2"/>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However, some </a:t>
            </a:r>
            <a:r>
              <a:rPr lang="en-GB" sz="2000" kern="1200" dirty="0">
                <a:solidFill>
                  <a:prstClr val="black"/>
                </a:solidFill>
                <a:latin typeface="Calibri" panose="020F0502020204030204" pitchFamily="34" charset="0"/>
                <a:ea typeface="+mn-ea"/>
                <a:cs typeface="Calibri" panose="020F0502020204030204" pitchFamily="34" charset="0"/>
              </a:rPr>
              <a:t>Bills/Acts apply differently to different parts of the UK. But majority form part of the laws of England and Wales. e.g., see s. 217 of the Equality Act, 2010. </a:t>
            </a:r>
          </a:p>
          <a:p>
            <a:pPr marL="342900" marR="0" lvl="0" indent="-342900" algn="l" defTabSz="457200" rtl="0" eaLnBrk="1" fontAlgn="auto" latinLnBrk="0" hangingPunct="1">
              <a:lnSpc>
                <a:spcPct val="100000"/>
              </a:lnSpc>
              <a:spcBef>
                <a:spcPts val="1000"/>
              </a:spcBef>
              <a:spcAft>
                <a:spcPts val="0"/>
              </a:spcAft>
              <a:buClr>
                <a:srgbClr val="B31166"/>
              </a:buClr>
              <a:buSzPct val="80000"/>
              <a:buFont typeface="Wingdings" panose="05000000000000000000" pitchFamily="2" charset="2"/>
              <a:buChar char="§"/>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457200" rtl="0" eaLnBrk="1" fontAlgn="auto" latinLnBrk="0" hangingPunct="1">
              <a:lnSpc>
                <a:spcPct val="100000"/>
              </a:lnSpc>
              <a:spcBef>
                <a:spcPts val="1000"/>
              </a:spcBef>
              <a:spcAft>
                <a:spcPts val="0"/>
              </a:spcAft>
              <a:buClr>
                <a:srgbClr val="B31166"/>
              </a:buClr>
              <a:buSzPct val="80000"/>
              <a:buFont typeface="Wingdings" panose="05000000000000000000" pitchFamily="2" charset="2"/>
              <a:buChar char="§"/>
              <a:tabLst/>
              <a:defRPr/>
            </a:pPr>
            <a:r>
              <a:rPr kumimoji="0" lang="en-GB"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role of devolution</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Law-making powers in some areas rest with the Scottish Parliament, the Welsh Assembly and the Northern Ireland Assembly, rather than the UK Parliament. This is what is known as devolution of powers in the UK</a:t>
            </a:r>
          </a:p>
          <a:p>
            <a:endParaRPr lang="en-GB" dirty="0"/>
          </a:p>
        </p:txBody>
      </p:sp>
      <p:sp>
        <p:nvSpPr>
          <p:cNvPr id="4" name="Text Placeholder 3">
            <a:extLst>
              <a:ext uri="{FF2B5EF4-FFF2-40B4-BE49-F238E27FC236}">
                <a16:creationId xmlns:a16="http://schemas.microsoft.com/office/drawing/2014/main" id="{D29AF77B-F3E8-96F6-4320-1DADCA114E2B}"/>
              </a:ext>
            </a:extLst>
          </p:cNvPr>
          <p:cNvSpPr>
            <a:spLocks noGrp="1"/>
          </p:cNvSpPr>
          <p:nvPr>
            <p:ph type="body" idx="2"/>
          </p:nvPr>
        </p:nvSpPr>
        <p:spPr>
          <a:xfrm>
            <a:off x="7908966" y="1600201"/>
            <a:ext cx="3673434" cy="4525963"/>
          </a:xfrm>
        </p:spPr>
        <p:txBody>
          <a:bodyPr/>
          <a:lstStyle/>
          <a:p>
            <a:endParaRPr lang="en-GB" dirty="0"/>
          </a:p>
        </p:txBody>
      </p:sp>
      <p:sp>
        <p:nvSpPr>
          <p:cNvPr id="5" name="Slide Number Placeholder 4">
            <a:extLst>
              <a:ext uri="{FF2B5EF4-FFF2-40B4-BE49-F238E27FC236}">
                <a16:creationId xmlns:a16="http://schemas.microsoft.com/office/drawing/2014/main" id="{E93D6938-9D4D-FC82-6467-735DE9CE0CD1}"/>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067" b="0" i="0" u="none" strike="noStrike" kern="1200" cap="none" spc="0" normalizeH="0" baseline="0" noProof="0" smtClean="0">
                <a:ln>
                  <a:noFill/>
                </a:ln>
                <a:solidFill>
                  <a:srgbClr val="002060"/>
                </a:solidFill>
                <a:effectLst/>
                <a:uLnTx/>
                <a:uFillTx/>
                <a:latin typeface="Corbel"/>
                <a:sym typeface="Corbel"/>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GB" sz="1067" b="0" i="0" u="none" strike="noStrike" kern="1200" cap="none" spc="0" normalizeH="0" baseline="0" noProof="0">
              <a:ln>
                <a:noFill/>
              </a:ln>
              <a:solidFill>
                <a:srgbClr val="002060"/>
              </a:solidFill>
              <a:effectLst/>
              <a:uLnTx/>
              <a:uFillTx/>
              <a:latin typeface="Corbel"/>
              <a:sym typeface="Corbel"/>
            </a:endParaRPr>
          </a:p>
        </p:txBody>
      </p:sp>
      <p:pic>
        <p:nvPicPr>
          <p:cNvPr id="6" name="Content Placeholder 2">
            <a:extLst>
              <a:ext uri="{FF2B5EF4-FFF2-40B4-BE49-F238E27FC236}">
                <a16:creationId xmlns:a16="http://schemas.microsoft.com/office/drawing/2014/main" id="{E757598B-806E-59EC-1A36-81A36F7885F5}"/>
              </a:ext>
            </a:extLst>
          </p:cNvPr>
          <p:cNvPicPr>
            <a:picLocks noChangeAspect="1"/>
          </p:cNvPicPr>
          <p:nvPr/>
        </p:nvPicPr>
        <p:blipFill>
          <a:blip r:embed="rId3"/>
          <a:stretch>
            <a:fillRect/>
          </a:stretch>
        </p:blipFill>
        <p:spPr>
          <a:xfrm>
            <a:off x="7908966" y="1600200"/>
            <a:ext cx="4128955" cy="4308749"/>
          </a:xfrm>
          <a:prstGeom prst="rect">
            <a:avLst/>
          </a:prstGeom>
        </p:spPr>
      </p:pic>
    </p:spTree>
    <p:extLst>
      <p:ext uri="{BB962C8B-B14F-4D97-AF65-F5344CB8AC3E}">
        <p14:creationId xmlns:p14="http://schemas.microsoft.com/office/powerpoint/2010/main" val="528421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33"/>
          <p:cNvPicPr preferRelativeResize="0"/>
          <p:nvPr/>
        </p:nvPicPr>
        <p:blipFill rotWithShape="1">
          <a:blip r:embed="rId3">
            <a:alphaModFix/>
          </a:blip>
          <a:srcRect/>
          <a:stretch/>
        </p:blipFill>
        <p:spPr>
          <a:xfrm>
            <a:off x="808567" y="1555752"/>
            <a:ext cx="3513667" cy="4525433"/>
          </a:xfrm>
          <a:prstGeom prst="rect">
            <a:avLst/>
          </a:prstGeom>
          <a:noFill/>
          <a:ln>
            <a:noFill/>
          </a:ln>
        </p:spPr>
      </p:pic>
      <p:pic>
        <p:nvPicPr>
          <p:cNvPr id="299" name="Google Shape;299;p33"/>
          <p:cNvPicPr preferRelativeResize="0"/>
          <p:nvPr/>
        </p:nvPicPr>
        <p:blipFill rotWithShape="1">
          <a:blip r:embed="rId4">
            <a:alphaModFix/>
          </a:blip>
          <a:srcRect/>
          <a:stretch/>
        </p:blipFill>
        <p:spPr>
          <a:xfrm>
            <a:off x="4419600" y="1555752"/>
            <a:ext cx="3530600" cy="4525433"/>
          </a:xfrm>
          <a:prstGeom prst="rect">
            <a:avLst/>
          </a:prstGeom>
          <a:noFill/>
          <a:ln>
            <a:noFill/>
          </a:ln>
        </p:spPr>
      </p:pic>
      <p:pic>
        <p:nvPicPr>
          <p:cNvPr id="300" name="Google Shape;300;p33"/>
          <p:cNvPicPr preferRelativeResize="0"/>
          <p:nvPr/>
        </p:nvPicPr>
        <p:blipFill rotWithShape="1">
          <a:blip r:embed="rId5">
            <a:alphaModFix/>
          </a:blip>
          <a:srcRect/>
          <a:stretch/>
        </p:blipFill>
        <p:spPr>
          <a:xfrm>
            <a:off x="8047567" y="1555752"/>
            <a:ext cx="3348567" cy="4525433"/>
          </a:xfrm>
          <a:prstGeom prst="rect">
            <a:avLst/>
          </a:prstGeom>
          <a:noFill/>
          <a:ln>
            <a:noFill/>
          </a:ln>
        </p:spPr>
      </p:pic>
      <p:sp>
        <p:nvSpPr>
          <p:cNvPr id="301" name="Google Shape;301;p33"/>
          <p:cNvSpPr txBox="1">
            <a:spLocks noGrp="1"/>
          </p:cNvSpPr>
          <p:nvPr>
            <p:ph type="title"/>
          </p:nvPr>
        </p:nvSpPr>
        <p:spPr>
          <a:xfrm>
            <a:off x="609600" y="381493"/>
            <a:ext cx="9250717" cy="922131"/>
          </a:xfrm>
          <a:prstGeom prst="rect">
            <a:avLst/>
          </a:prstGeom>
          <a:noFill/>
          <a:ln>
            <a:noFill/>
          </a:ln>
        </p:spPr>
        <p:txBody>
          <a:bodyPr spcFirstLastPara="1" wrap="square" lIns="0" tIns="0" rIns="0" bIns="0" anchor="ctr" anchorCtr="0">
            <a:normAutofit/>
          </a:bodyPr>
          <a:lstStyle/>
          <a:p>
            <a:pPr>
              <a:lnSpc>
                <a:spcPct val="90000"/>
              </a:lnSpc>
              <a:buSzPts val="2400"/>
            </a:pPr>
            <a:r>
              <a:rPr lang="en-GB" sz="3600" b="1" dirty="0">
                <a:latin typeface="Calibri" panose="020F0502020204030204" pitchFamily="34" charset="0"/>
                <a:cs typeface="Calibri" panose="020F0502020204030204" pitchFamily="34" charset="0"/>
              </a:rPr>
              <a:t>Devolution – Coat of Arms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43BEB-6E29-192A-877A-5336075AECD9}"/>
              </a:ext>
            </a:extLst>
          </p:cNvPr>
          <p:cNvSpPr>
            <a:spLocks noGrp="1"/>
          </p:cNvSpPr>
          <p:nvPr>
            <p:ph type="title"/>
          </p:nvPr>
        </p:nvSpPr>
        <p:spPr/>
        <p:txBody>
          <a:bodyPr/>
          <a:lstStyle/>
          <a:p>
            <a:r>
              <a:rPr lang="en-GB" dirty="0"/>
              <a:t>Welcome to RHUL, Department of Law and Criminology!</a:t>
            </a:r>
          </a:p>
        </p:txBody>
      </p:sp>
      <p:sp>
        <p:nvSpPr>
          <p:cNvPr id="3" name="Text Placeholder 2">
            <a:extLst>
              <a:ext uri="{FF2B5EF4-FFF2-40B4-BE49-F238E27FC236}">
                <a16:creationId xmlns:a16="http://schemas.microsoft.com/office/drawing/2014/main" id="{CD321FDD-7348-BD48-EE9A-9AF6C4933368}"/>
              </a:ext>
            </a:extLst>
          </p:cNvPr>
          <p:cNvSpPr>
            <a:spLocks noGrp="1"/>
          </p:cNvSpPr>
          <p:nvPr>
            <p:ph type="body" idx="1"/>
          </p:nvPr>
        </p:nvSpPr>
        <p:spPr>
          <a:xfrm>
            <a:off x="609600" y="1600201"/>
            <a:ext cx="6221506" cy="5059714"/>
          </a:xfrm>
        </p:spPr>
        <p:txBody>
          <a:bodyPr/>
          <a:lstStyle/>
          <a:p>
            <a:r>
              <a:rPr lang="en-GB" dirty="0"/>
              <a:t>I am </a:t>
            </a:r>
            <a:r>
              <a:rPr lang="en-GB" b="1" dirty="0"/>
              <a:t>Dr Millicent Ele</a:t>
            </a:r>
          </a:p>
          <a:p>
            <a:pPr marL="761993" indent="-457200">
              <a:buFont typeface="Wingdings" panose="05000000000000000000" pitchFamily="2" charset="2"/>
              <a:buChar char="§"/>
            </a:pPr>
            <a:r>
              <a:rPr lang="en-GB" dirty="0"/>
              <a:t>Lecturer in Law</a:t>
            </a:r>
          </a:p>
          <a:p>
            <a:pPr marL="761993" indent="-457200">
              <a:buFont typeface="Wingdings" panose="05000000000000000000" pitchFamily="2" charset="2"/>
              <a:buChar char="§"/>
            </a:pPr>
            <a:r>
              <a:rPr lang="en-GB" dirty="0"/>
              <a:t>Co-convener of the ELS</a:t>
            </a:r>
          </a:p>
          <a:p>
            <a:pPr marL="761993" indent="-457200">
              <a:buFont typeface="Wingdings" panose="05000000000000000000" pitchFamily="2" charset="2"/>
              <a:buChar char="§"/>
            </a:pPr>
            <a:r>
              <a:rPr lang="en-GB" dirty="0"/>
              <a:t>Office: Arts Building - ABF3A</a:t>
            </a:r>
          </a:p>
          <a:p>
            <a:pPr marL="761993" indent="-457200">
              <a:buFont typeface="Wingdings" panose="05000000000000000000" pitchFamily="2" charset="2"/>
              <a:buChar char="§"/>
            </a:pPr>
            <a:r>
              <a:rPr lang="en-GB" dirty="0"/>
              <a:t>Email: </a:t>
            </a:r>
            <a:r>
              <a:rPr lang="en-GB" u="sng" dirty="0">
                <a:hlinkClick r:id="rId2"/>
              </a:rPr>
              <a:t>m</a:t>
            </a:r>
            <a:r>
              <a:rPr lang="en-GB" dirty="0">
                <a:hlinkClick r:id="rId2"/>
              </a:rPr>
              <a:t>illicent.ele@rhul.ac.uk</a:t>
            </a:r>
            <a:r>
              <a:rPr lang="en-GB" dirty="0"/>
              <a:t> </a:t>
            </a:r>
          </a:p>
          <a:p>
            <a:pPr marL="761993" indent="-457200">
              <a:buFont typeface="Wingdings" panose="05000000000000000000" pitchFamily="2" charset="2"/>
              <a:buChar char="§"/>
            </a:pPr>
            <a:r>
              <a:rPr lang="en-GB" dirty="0"/>
              <a:t>Consultation &amp; Feedback Hours:</a:t>
            </a:r>
          </a:p>
          <a:p>
            <a:pPr marL="761993" indent="-457200">
              <a:buFontTx/>
              <a:buChar char="-"/>
            </a:pPr>
            <a:r>
              <a:rPr lang="en-GB" dirty="0"/>
              <a:t>Tuesdays and Thursdays – 1-2pm</a:t>
            </a:r>
          </a:p>
          <a:p>
            <a:pPr marL="761993" indent="-457200">
              <a:buFontTx/>
              <a:buChar char="-"/>
            </a:pPr>
            <a:r>
              <a:rPr lang="en-GB" dirty="0"/>
              <a:t>Pls email me for appointment.</a:t>
            </a:r>
          </a:p>
        </p:txBody>
      </p:sp>
      <p:sp>
        <p:nvSpPr>
          <p:cNvPr id="4" name="Text Placeholder 3">
            <a:extLst>
              <a:ext uri="{FF2B5EF4-FFF2-40B4-BE49-F238E27FC236}">
                <a16:creationId xmlns:a16="http://schemas.microsoft.com/office/drawing/2014/main" id="{35BA395F-8049-E403-558E-8808BAE52BA0}"/>
              </a:ext>
            </a:extLst>
          </p:cNvPr>
          <p:cNvSpPr>
            <a:spLocks noGrp="1"/>
          </p:cNvSpPr>
          <p:nvPr>
            <p:ph type="body" idx="2"/>
          </p:nvPr>
        </p:nvSpPr>
        <p:spPr>
          <a:xfrm>
            <a:off x="7024744" y="1600201"/>
            <a:ext cx="4557656" cy="4525963"/>
          </a:xfrm>
        </p:spPr>
        <p:txBody>
          <a:bodyPr/>
          <a:lstStyle/>
          <a:p>
            <a:endParaRPr lang="en-GB" dirty="0"/>
          </a:p>
        </p:txBody>
      </p:sp>
      <p:sp>
        <p:nvSpPr>
          <p:cNvPr id="5" name="Slide Number Placeholder 4">
            <a:extLst>
              <a:ext uri="{FF2B5EF4-FFF2-40B4-BE49-F238E27FC236}">
                <a16:creationId xmlns:a16="http://schemas.microsoft.com/office/drawing/2014/main" id="{2449BCE1-1290-0127-DC96-26464C7F7797}"/>
              </a:ext>
            </a:extLst>
          </p:cNvPr>
          <p:cNvSpPr>
            <a:spLocks noGrp="1"/>
          </p:cNvSpPr>
          <p:nvPr>
            <p:ph type="sldNum" idx="12"/>
          </p:nvPr>
        </p:nvSpPr>
        <p:spPr/>
        <p:txBody>
          <a:bodyPr/>
          <a:lstStyle/>
          <a:p>
            <a:fld id="{00000000-1234-1234-1234-123412341234}" type="slidenum">
              <a:rPr lang="en-GB" smtClean="0"/>
              <a:pPr/>
              <a:t>2</a:t>
            </a:fld>
            <a:endParaRPr lang="en-GB"/>
          </a:p>
        </p:txBody>
      </p:sp>
      <p:pic>
        <p:nvPicPr>
          <p:cNvPr id="6" name="Google Shape;109;p3">
            <a:extLst>
              <a:ext uri="{FF2B5EF4-FFF2-40B4-BE49-F238E27FC236}">
                <a16:creationId xmlns:a16="http://schemas.microsoft.com/office/drawing/2014/main" id="{F3CD3F5B-1792-72E0-680F-D709FB20F141}"/>
              </a:ext>
            </a:extLst>
          </p:cNvPr>
          <p:cNvPicPr preferRelativeResize="0"/>
          <p:nvPr/>
        </p:nvPicPr>
        <p:blipFill rotWithShape="1">
          <a:blip r:embed="rId3">
            <a:alphaModFix/>
          </a:blip>
          <a:srcRect b="20496"/>
          <a:stretch/>
        </p:blipFill>
        <p:spPr>
          <a:xfrm>
            <a:off x="7254734" y="1600200"/>
            <a:ext cx="4327666" cy="5059715"/>
          </a:xfrm>
          <a:prstGeom prst="rect">
            <a:avLst/>
          </a:prstGeom>
          <a:noFill/>
          <a:ln>
            <a:noFill/>
          </a:ln>
        </p:spPr>
      </p:pic>
    </p:spTree>
    <p:extLst>
      <p:ext uri="{BB962C8B-B14F-4D97-AF65-F5344CB8AC3E}">
        <p14:creationId xmlns:p14="http://schemas.microsoft.com/office/powerpoint/2010/main" val="6502858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4DADC-9E29-D6F6-345E-68EAF2F842B0}"/>
              </a:ext>
            </a:extLst>
          </p:cNvPr>
          <p:cNvSpPr>
            <a:spLocks noGrp="1"/>
          </p:cNvSpPr>
          <p:nvPr>
            <p:ph type="title"/>
          </p:nvPr>
        </p:nvSpPr>
        <p:spPr/>
        <p:txBody>
          <a:bodyPr>
            <a:normAutofit/>
          </a:bodyPr>
          <a:lstStyle/>
          <a:p>
            <a:r>
              <a:rPr lang="en-GB" sz="3600" b="1" dirty="0" err="1">
                <a:latin typeface="Calibri" panose="020F0502020204030204" pitchFamily="34" charset="0"/>
                <a:ea typeface="Calibri" panose="020F0502020204030204" pitchFamily="34" charset="0"/>
                <a:cs typeface="Calibri" panose="020F0502020204030204" pitchFamily="34" charset="0"/>
              </a:rPr>
              <a:t>Vevox</a:t>
            </a:r>
            <a:r>
              <a:rPr lang="en-GB" sz="3600" b="1" dirty="0">
                <a:latin typeface="Calibri" panose="020F0502020204030204" pitchFamily="34" charset="0"/>
                <a:ea typeface="Calibri" panose="020F0502020204030204" pitchFamily="34" charset="0"/>
                <a:cs typeface="Calibri" panose="020F0502020204030204" pitchFamily="34" charset="0"/>
              </a:rPr>
              <a:t> #5: First Ministers</a:t>
            </a:r>
          </a:p>
        </p:txBody>
      </p:sp>
      <p:sp>
        <p:nvSpPr>
          <p:cNvPr id="3" name="Text Placeholder 2">
            <a:extLst>
              <a:ext uri="{FF2B5EF4-FFF2-40B4-BE49-F238E27FC236}">
                <a16:creationId xmlns:a16="http://schemas.microsoft.com/office/drawing/2014/main" id="{291EDF89-44C3-BD74-1054-C9D0C918FEBC}"/>
              </a:ext>
            </a:extLst>
          </p:cNvPr>
          <p:cNvSpPr>
            <a:spLocks noGrp="1"/>
          </p:cNvSpPr>
          <p:nvPr>
            <p:ph type="body" idx="1"/>
          </p:nvPr>
        </p:nvSpPr>
        <p:spPr>
          <a:xfrm>
            <a:off x="609600" y="1600201"/>
            <a:ext cx="3333008" cy="4525963"/>
          </a:xfrm>
        </p:spPr>
        <p:txBody>
          <a:bodyPr/>
          <a:lstStyle/>
          <a:p>
            <a:r>
              <a:rPr lang="en-GB" sz="2800" dirty="0">
                <a:latin typeface="Calibri" panose="020F0502020204030204" pitchFamily="34" charset="0"/>
                <a:ea typeface="Calibri" panose="020F0502020204030204" pitchFamily="34" charset="0"/>
                <a:cs typeface="Calibri" panose="020F0502020204030204" pitchFamily="34" charset="0"/>
              </a:rPr>
              <a:t>Join at: </a:t>
            </a:r>
            <a:r>
              <a:rPr lang="en-GB" sz="2800" b="1" dirty="0">
                <a:latin typeface="Calibri" panose="020F0502020204030204" pitchFamily="34" charset="0"/>
                <a:ea typeface="Calibri" panose="020F0502020204030204" pitchFamily="34" charset="0"/>
                <a:cs typeface="Calibri" panose="020F0502020204030204" pitchFamily="34" charset="0"/>
              </a:rPr>
              <a:t>vevox.com</a:t>
            </a:r>
          </a:p>
          <a:p>
            <a:r>
              <a:rPr lang="en-GB" sz="2800" dirty="0">
                <a:latin typeface="Calibri" panose="020F0502020204030204" pitchFamily="34" charset="0"/>
                <a:ea typeface="Calibri" panose="020F0502020204030204" pitchFamily="34" charset="0"/>
                <a:cs typeface="Calibri" panose="020F0502020204030204" pitchFamily="34" charset="0"/>
              </a:rPr>
              <a:t>Or </a:t>
            </a:r>
            <a:r>
              <a:rPr lang="en-GB" sz="2800" b="1" dirty="0" err="1">
                <a:latin typeface="Calibri" panose="020F0502020204030204" pitchFamily="34" charset="0"/>
                <a:ea typeface="Calibri" panose="020F0502020204030204" pitchFamily="34" charset="0"/>
                <a:cs typeface="Calibri" panose="020F0502020204030204" pitchFamily="34" charset="0"/>
              </a:rPr>
              <a:t>vevox.app</a:t>
            </a:r>
            <a:endParaRPr lang="en-GB" sz="2800" b="1" dirty="0">
              <a:latin typeface="Calibri" panose="020F0502020204030204" pitchFamily="34" charset="0"/>
              <a:ea typeface="Calibri" panose="020F0502020204030204" pitchFamily="34" charset="0"/>
              <a:cs typeface="Calibri" panose="020F0502020204030204" pitchFamily="34" charset="0"/>
            </a:endParaRPr>
          </a:p>
          <a:p>
            <a:r>
              <a:rPr lang="en-GB" sz="2800" dirty="0">
                <a:latin typeface="Calibri" panose="020F0502020204030204" pitchFamily="34" charset="0"/>
                <a:ea typeface="Calibri" panose="020F0502020204030204" pitchFamily="34" charset="0"/>
                <a:cs typeface="Calibri" panose="020F0502020204030204" pitchFamily="34" charset="0"/>
              </a:rPr>
              <a:t>ID: </a:t>
            </a:r>
            <a:r>
              <a:rPr lang="en-GB" sz="2800" b="1" dirty="0">
                <a:latin typeface="Calibri" panose="020F0502020204030204" pitchFamily="34" charset="0"/>
                <a:ea typeface="Calibri" panose="020F0502020204030204" pitchFamily="34" charset="0"/>
                <a:cs typeface="Calibri" panose="020F0502020204030204" pitchFamily="34" charset="0"/>
              </a:rPr>
              <a:t>116-330-323</a:t>
            </a:r>
          </a:p>
          <a:p>
            <a:endParaRPr lang="en-GB" dirty="0"/>
          </a:p>
        </p:txBody>
      </p:sp>
      <p:sp>
        <p:nvSpPr>
          <p:cNvPr id="4" name="Text Placeholder 3">
            <a:extLst>
              <a:ext uri="{FF2B5EF4-FFF2-40B4-BE49-F238E27FC236}">
                <a16:creationId xmlns:a16="http://schemas.microsoft.com/office/drawing/2014/main" id="{2BBFC9B2-6BD8-38A5-5F6C-BD848188F16A}"/>
              </a:ext>
            </a:extLst>
          </p:cNvPr>
          <p:cNvSpPr>
            <a:spLocks noGrp="1"/>
          </p:cNvSpPr>
          <p:nvPr>
            <p:ph type="body" idx="2"/>
          </p:nvPr>
        </p:nvSpPr>
        <p:spPr>
          <a:xfrm>
            <a:off x="4405745" y="1600201"/>
            <a:ext cx="7176655" cy="4525963"/>
          </a:xfrm>
        </p:spPr>
        <p:txBody>
          <a:bodyPr/>
          <a:lstStyle/>
          <a:p>
            <a:endParaRPr lang="en-GB" sz="2400" dirty="0">
              <a:effectLst/>
              <a:latin typeface="Calibri" panose="020F0502020204030204" pitchFamily="34" charset="0"/>
              <a:ea typeface="Calibri" panose="020F0502020204030204" pitchFamily="34" charset="0"/>
              <a:cs typeface="Calibri" panose="020F0502020204030204" pitchFamily="34" charset="0"/>
            </a:endParaRPr>
          </a:p>
          <a:p>
            <a:r>
              <a:rPr lang="en-GB" sz="2400" dirty="0">
                <a:effectLst/>
                <a:latin typeface="Calibri" panose="020F0502020204030204" pitchFamily="34" charset="0"/>
                <a:ea typeface="Calibri" panose="020F0502020204030204" pitchFamily="34" charset="0"/>
                <a:cs typeface="Calibri" panose="020F0502020204030204" pitchFamily="34" charset="0"/>
              </a:rPr>
              <a:t>Who is the Scottish First Minister? </a:t>
            </a:r>
            <a:endParaRPr lang="en-GB" sz="2400" dirty="0">
              <a:latin typeface="Calibri" panose="020F0502020204030204" pitchFamily="34" charset="0"/>
              <a:ea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A6EAAE35-B916-FB8D-990E-C6CF95DA52A3}"/>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067" b="0" i="0" u="none" strike="noStrike" kern="1200" cap="none" spc="0" normalizeH="0" baseline="0" noProof="0" smtClean="0">
                <a:ln>
                  <a:noFill/>
                </a:ln>
                <a:solidFill>
                  <a:srgbClr val="002060"/>
                </a:solidFill>
                <a:effectLst/>
                <a:uLnTx/>
                <a:uFillTx/>
                <a:latin typeface="Corbel"/>
                <a:sym typeface="Corbel"/>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GB" sz="1067" b="0" i="0" u="none" strike="noStrike" kern="1200" cap="none" spc="0" normalizeH="0" baseline="0" noProof="0">
              <a:ln>
                <a:noFill/>
              </a:ln>
              <a:solidFill>
                <a:srgbClr val="002060"/>
              </a:solidFill>
              <a:effectLst/>
              <a:uLnTx/>
              <a:uFillTx/>
              <a:latin typeface="Corbel"/>
              <a:sym typeface="Corbel"/>
            </a:endParaRPr>
          </a:p>
        </p:txBody>
      </p:sp>
      <p:pic>
        <p:nvPicPr>
          <p:cNvPr id="7" name="Picture 6">
            <a:extLst>
              <a:ext uri="{FF2B5EF4-FFF2-40B4-BE49-F238E27FC236}">
                <a16:creationId xmlns:a16="http://schemas.microsoft.com/office/drawing/2014/main" id="{B480AF28-F79F-0D55-0F96-74E6393AD3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218" y="3611857"/>
            <a:ext cx="2756856" cy="2760058"/>
          </a:xfrm>
          <a:prstGeom prst="rect">
            <a:avLst/>
          </a:prstGeom>
        </p:spPr>
      </p:pic>
    </p:spTree>
    <p:extLst>
      <p:ext uri="{BB962C8B-B14F-4D97-AF65-F5344CB8AC3E}">
        <p14:creationId xmlns:p14="http://schemas.microsoft.com/office/powerpoint/2010/main" val="14091893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4DAB6-7819-05B5-D564-3532A9B2AB5E}"/>
              </a:ext>
            </a:extLst>
          </p:cNvPr>
          <p:cNvSpPr>
            <a:spLocks noGrp="1"/>
          </p:cNvSpPr>
          <p:nvPr>
            <p:ph type="title"/>
          </p:nvPr>
        </p:nvSpPr>
        <p:spPr/>
        <p:txBody>
          <a:bodyPr/>
          <a:lstStyle/>
          <a:p>
            <a:r>
              <a:rPr lang="en-GB" sz="2800" b="1" dirty="0" err="1">
                <a:latin typeface="Calibri" panose="020F0502020204030204" pitchFamily="34" charset="0"/>
                <a:ea typeface="Calibri" panose="020F0502020204030204" pitchFamily="34" charset="0"/>
                <a:cs typeface="Calibri" panose="020F0502020204030204" pitchFamily="34" charset="0"/>
              </a:rPr>
              <a:t>Vevox</a:t>
            </a:r>
            <a:r>
              <a:rPr lang="en-GB" sz="2800" b="1" dirty="0">
                <a:latin typeface="Calibri" panose="020F0502020204030204" pitchFamily="34" charset="0"/>
                <a:ea typeface="Calibri" panose="020F0502020204030204" pitchFamily="34" charset="0"/>
                <a:cs typeface="Calibri" panose="020F0502020204030204" pitchFamily="34" charset="0"/>
              </a:rPr>
              <a:t> #6: First Ministers</a:t>
            </a:r>
            <a:endParaRPr lang="en-GB" dirty="0"/>
          </a:p>
        </p:txBody>
      </p:sp>
      <p:sp>
        <p:nvSpPr>
          <p:cNvPr id="3" name="Text Placeholder 2">
            <a:extLst>
              <a:ext uri="{FF2B5EF4-FFF2-40B4-BE49-F238E27FC236}">
                <a16:creationId xmlns:a16="http://schemas.microsoft.com/office/drawing/2014/main" id="{694E9647-BF04-DF04-4A14-8F29F260F76E}"/>
              </a:ext>
            </a:extLst>
          </p:cNvPr>
          <p:cNvSpPr>
            <a:spLocks noGrp="1"/>
          </p:cNvSpPr>
          <p:nvPr>
            <p:ph type="body" idx="1"/>
          </p:nvPr>
        </p:nvSpPr>
        <p:spPr>
          <a:xfrm>
            <a:off x="609600" y="1600201"/>
            <a:ext cx="3344883" cy="4525963"/>
          </a:xfrm>
        </p:spPr>
        <p:txBody>
          <a:bodyPr/>
          <a:lstStyle/>
          <a:p>
            <a:pPr marL="609585" marR="0" lvl="0" indent="-304792" algn="l" defTabSz="914400" rtl="0" eaLnBrk="1" fontAlgn="auto" latinLnBrk="0" hangingPunct="1">
              <a:lnSpc>
                <a:spcPct val="100000"/>
              </a:lnSpc>
              <a:spcBef>
                <a:spcPts val="1600"/>
              </a:spcBef>
              <a:spcAft>
                <a:spcPts val="0"/>
              </a:spcAft>
              <a:buClr>
                <a:srgbClr val="000000"/>
              </a:buClr>
              <a:buSzPts val="2100"/>
              <a:buFont typeface="Arial"/>
              <a:buNone/>
              <a:tabLst/>
              <a:defRPr/>
            </a:pPr>
            <a:r>
              <a:rPr kumimoji="0" lang="en-GB" sz="2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orbel"/>
              </a:rPr>
              <a:t>Join at: </a:t>
            </a:r>
            <a:r>
              <a:rPr kumimoji="0" lang="en-GB" sz="28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orbel"/>
              </a:rPr>
              <a:t>vevox.com</a:t>
            </a:r>
          </a:p>
          <a:p>
            <a:pPr marL="609585" marR="0" lvl="0" indent="-304792" algn="l" defTabSz="914400" rtl="0" eaLnBrk="1" fontAlgn="auto" latinLnBrk="0" hangingPunct="1">
              <a:lnSpc>
                <a:spcPct val="100000"/>
              </a:lnSpc>
              <a:spcBef>
                <a:spcPts val="1600"/>
              </a:spcBef>
              <a:spcAft>
                <a:spcPts val="0"/>
              </a:spcAft>
              <a:buClr>
                <a:srgbClr val="000000"/>
              </a:buClr>
              <a:buSzPts val="2100"/>
              <a:buFont typeface="Arial"/>
              <a:buNone/>
              <a:tabLst/>
              <a:defRPr/>
            </a:pPr>
            <a:r>
              <a:rPr kumimoji="0" lang="en-GB" sz="2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orbel"/>
              </a:rPr>
              <a:t>Or </a:t>
            </a:r>
            <a:r>
              <a:rPr kumimoji="0" lang="en-GB" sz="2800" b="1"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orbel"/>
              </a:rPr>
              <a:t>vevox.app</a:t>
            </a:r>
            <a:endParaRPr kumimoji="0" lang="en-GB" sz="28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orbel"/>
            </a:endParaRPr>
          </a:p>
          <a:p>
            <a:pPr marL="609585" marR="0" lvl="0" indent="-304792" algn="l" defTabSz="914400" rtl="0" eaLnBrk="1" fontAlgn="auto" latinLnBrk="0" hangingPunct="1">
              <a:lnSpc>
                <a:spcPct val="100000"/>
              </a:lnSpc>
              <a:spcBef>
                <a:spcPts val="1600"/>
              </a:spcBef>
              <a:spcAft>
                <a:spcPts val="0"/>
              </a:spcAft>
              <a:buClr>
                <a:srgbClr val="000000"/>
              </a:buClr>
              <a:buSzPts val="2100"/>
              <a:buFont typeface="Arial"/>
              <a:buNone/>
              <a:tabLst/>
              <a:defRPr/>
            </a:pPr>
            <a:r>
              <a:rPr kumimoji="0" lang="en-GB" sz="2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orbel"/>
              </a:rPr>
              <a:t>ID: </a:t>
            </a:r>
            <a:r>
              <a:rPr kumimoji="0" lang="en-GB" sz="28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orbel"/>
              </a:rPr>
              <a:t>116-330-323</a:t>
            </a:r>
          </a:p>
          <a:p>
            <a:endParaRPr lang="en-GB" dirty="0"/>
          </a:p>
        </p:txBody>
      </p:sp>
      <p:sp>
        <p:nvSpPr>
          <p:cNvPr id="4" name="Text Placeholder 3">
            <a:extLst>
              <a:ext uri="{FF2B5EF4-FFF2-40B4-BE49-F238E27FC236}">
                <a16:creationId xmlns:a16="http://schemas.microsoft.com/office/drawing/2014/main" id="{4CA61238-DAAF-13E0-15E4-FD8206B9BDB8}"/>
              </a:ext>
            </a:extLst>
          </p:cNvPr>
          <p:cNvSpPr>
            <a:spLocks noGrp="1"/>
          </p:cNvSpPr>
          <p:nvPr>
            <p:ph type="body" idx="2"/>
          </p:nvPr>
        </p:nvSpPr>
        <p:spPr>
          <a:xfrm>
            <a:off x="4453247" y="1600201"/>
            <a:ext cx="7129153" cy="4525963"/>
          </a:xfrm>
        </p:spPr>
        <p:txBody>
          <a:bodyPr/>
          <a:lstStyle/>
          <a:p>
            <a:endParaRPr lang="en-GB" sz="2400" dirty="0">
              <a:effectLst/>
              <a:latin typeface="Calibri" panose="020F0502020204030204" pitchFamily="34" charset="0"/>
              <a:ea typeface="Calibri" panose="020F0502020204030204" pitchFamily="34" charset="0"/>
              <a:cs typeface="Calibri" panose="020F0502020204030204" pitchFamily="34" charset="0"/>
            </a:endParaRPr>
          </a:p>
          <a:p>
            <a:r>
              <a:rPr lang="en-GB" sz="2400" dirty="0">
                <a:effectLst/>
                <a:latin typeface="Calibri" panose="020F0502020204030204" pitchFamily="34" charset="0"/>
                <a:ea typeface="Calibri" panose="020F0502020204030204" pitchFamily="34" charset="0"/>
                <a:cs typeface="Calibri" panose="020F0502020204030204" pitchFamily="34" charset="0"/>
              </a:rPr>
              <a:t>Who is the Welsh First Minister? </a:t>
            </a:r>
            <a:endParaRPr lang="en-GB" sz="2400" dirty="0">
              <a:latin typeface="Calibri" panose="020F0502020204030204" pitchFamily="34" charset="0"/>
              <a:ea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0C060D06-975D-D095-F96C-F7156063799E}"/>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067" b="0" i="0" u="none" strike="noStrike" kern="1200" cap="none" spc="0" normalizeH="0" baseline="0" noProof="0" smtClean="0">
                <a:ln>
                  <a:noFill/>
                </a:ln>
                <a:solidFill>
                  <a:srgbClr val="002060"/>
                </a:solidFill>
                <a:effectLst/>
                <a:uLnTx/>
                <a:uFillTx/>
                <a:latin typeface="Corbel"/>
                <a:sym typeface="Corbel"/>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GB" sz="1067" b="0" i="0" u="none" strike="noStrike" kern="1200" cap="none" spc="0" normalizeH="0" baseline="0" noProof="0">
              <a:ln>
                <a:noFill/>
              </a:ln>
              <a:solidFill>
                <a:srgbClr val="002060"/>
              </a:solidFill>
              <a:effectLst/>
              <a:uLnTx/>
              <a:uFillTx/>
              <a:latin typeface="Corbel"/>
              <a:sym typeface="Corbel"/>
            </a:endParaRPr>
          </a:p>
        </p:txBody>
      </p:sp>
      <p:pic>
        <p:nvPicPr>
          <p:cNvPr id="7" name="Picture 6" descr="A qr code with black squares&#10;&#10;Description automatically generated">
            <a:extLst>
              <a:ext uri="{FF2B5EF4-FFF2-40B4-BE49-F238E27FC236}">
                <a16:creationId xmlns:a16="http://schemas.microsoft.com/office/drawing/2014/main" id="{4A84BE5D-C18A-14C0-85EF-1A981497AD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217" y="3623733"/>
            <a:ext cx="2708752" cy="2711898"/>
          </a:xfrm>
          <a:prstGeom prst="rect">
            <a:avLst/>
          </a:prstGeom>
        </p:spPr>
      </p:pic>
    </p:spTree>
    <p:extLst>
      <p:ext uri="{BB962C8B-B14F-4D97-AF65-F5344CB8AC3E}">
        <p14:creationId xmlns:p14="http://schemas.microsoft.com/office/powerpoint/2010/main" val="31202480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AB54D-3C31-C98A-E7A1-99C9FE8FAD8A}"/>
              </a:ext>
            </a:extLst>
          </p:cNvPr>
          <p:cNvSpPr>
            <a:spLocks noGrp="1"/>
          </p:cNvSpPr>
          <p:nvPr>
            <p:ph type="title"/>
          </p:nvPr>
        </p:nvSpPr>
        <p:spPr/>
        <p:txBody>
          <a:bodyPr/>
          <a:lstStyle/>
          <a:p>
            <a:r>
              <a:rPr lang="en-GB" sz="2800" b="1" dirty="0" err="1">
                <a:latin typeface="Calibri" panose="020F0502020204030204" pitchFamily="34" charset="0"/>
                <a:ea typeface="Calibri" panose="020F0502020204030204" pitchFamily="34" charset="0"/>
                <a:cs typeface="Calibri" panose="020F0502020204030204" pitchFamily="34" charset="0"/>
              </a:rPr>
              <a:t>Vevox</a:t>
            </a:r>
            <a:r>
              <a:rPr lang="en-GB" sz="2800" b="1" dirty="0">
                <a:latin typeface="Calibri" panose="020F0502020204030204" pitchFamily="34" charset="0"/>
                <a:ea typeface="Calibri" panose="020F0502020204030204" pitchFamily="34" charset="0"/>
                <a:cs typeface="Calibri" panose="020F0502020204030204" pitchFamily="34" charset="0"/>
              </a:rPr>
              <a:t> #7: First Ministers</a:t>
            </a:r>
            <a:endParaRPr lang="en-GB" dirty="0"/>
          </a:p>
        </p:txBody>
      </p:sp>
      <p:sp>
        <p:nvSpPr>
          <p:cNvPr id="3" name="Text Placeholder 2">
            <a:extLst>
              <a:ext uri="{FF2B5EF4-FFF2-40B4-BE49-F238E27FC236}">
                <a16:creationId xmlns:a16="http://schemas.microsoft.com/office/drawing/2014/main" id="{FB85454B-F6A9-CD49-6F50-47982AC8CBE8}"/>
              </a:ext>
            </a:extLst>
          </p:cNvPr>
          <p:cNvSpPr>
            <a:spLocks noGrp="1"/>
          </p:cNvSpPr>
          <p:nvPr>
            <p:ph type="body" idx="1"/>
          </p:nvPr>
        </p:nvSpPr>
        <p:spPr>
          <a:xfrm>
            <a:off x="609600" y="1600201"/>
            <a:ext cx="3487387" cy="4525963"/>
          </a:xfrm>
        </p:spPr>
        <p:txBody>
          <a:bodyPr/>
          <a:lstStyle/>
          <a:p>
            <a:pPr marL="609585" marR="0" lvl="0" indent="-304792" algn="l" defTabSz="914400" rtl="0" eaLnBrk="1" fontAlgn="auto" latinLnBrk="0" hangingPunct="1">
              <a:lnSpc>
                <a:spcPct val="100000"/>
              </a:lnSpc>
              <a:spcBef>
                <a:spcPts val="1600"/>
              </a:spcBef>
              <a:spcAft>
                <a:spcPts val="0"/>
              </a:spcAft>
              <a:buClr>
                <a:srgbClr val="000000"/>
              </a:buClr>
              <a:buSzPts val="2100"/>
              <a:buFont typeface="Arial"/>
              <a:buNone/>
              <a:tabLst/>
              <a:defRPr/>
            </a:pPr>
            <a:r>
              <a:rPr kumimoji="0" lang="en-GB" sz="2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orbel"/>
              </a:rPr>
              <a:t>Join at: </a:t>
            </a:r>
            <a:r>
              <a:rPr kumimoji="0" lang="en-GB" sz="28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orbel"/>
              </a:rPr>
              <a:t>vevox.com</a:t>
            </a:r>
          </a:p>
          <a:p>
            <a:pPr marL="609585" marR="0" lvl="0" indent="-304792" algn="l" defTabSz="914400" rtl="0" eaLnBrk="1" fontAlgn="auto" latinLnBrk="0" hangingPunct="1">
              <a:lnSpc>
                <a:spcPct val="100000"/>
              </a:lnSpc>
              <a:spcBef>
                <a:spcPts val="1600"/>
              </a:spcBef>
              <a:spcAft>
                <a:spcPts val="0"/>
              </a:spcAft>
              <a:buClr>
                <a:srgbClr val="000000"/>
              </a:buClr>
              <a:buSzPts val="2100"/>
              <a:buFont typeface="Arial"/>
              <a:buNone/>
              <a:tabLst/>
              <a:defRPr/>
            </a:pPr>
            <a:r>
              <a:rPr kumimoji="0" lang="en-GB" sz="2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orbel"/>
              </a:rPr>
              <a:t>Or </a:t>
            </a:r>
            <a:r>
              <a:rPr kumimoji="0" lang="en-GB" sz="2800" b="1"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orbel"/>
              </a:rPr>
              <a:t>vevox.app</a:t>
            </a:r>
            <a:endParaRPr kumimoji="0" lang="en-GB" sz="28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orbel"/>
            </a:endParaRPr>
          </a:p>
          <a:p>
            <a:pPr marL="609585" marR="0" lvl="0" indent="-304792" algn="l" defTabSz="914400" rtl="0" eaLnBrk="1" fontAlgn="auto" latinLnBrk="0" hangingPunct="1">
              <a:lnSpc>
                <a:spcPct val="100000"/>
              </a:lnSpc>
              <a:spcBef>
                <a:spcPts val="1600"/>
              </a:spcBef>
              <a:spcAft>
                <a:spcPts val="0"/>
              </a:spcAft>
              <a:buClr>
                <a:srgbClr val="000000"/>
              </a:buClr>
              <a:buSzPts val="2100"/>
              <a:buFont typeface="Arial"/>
              <a:buNone/>
              <a:tabLst/>
              <a:defRPr/>
            </a:pPr>
            <a:r>
              <a:rPr kumimoji="0" lang="en-GB" sz="2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orbel"/>
              </a:rPr>
              <a:t>ID: </a:t>
            </a:r>
            <a:r>
              <a:rPr kumimoji="0" lang="en-GB" sz="28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orbel"/>
              </a:rPr>
              <a:t>116-330-323</a:t>
            </a:r>
          </a:p>
          <a:p>
            <a:endParaRPr lang="en-GB" dirty="0"/>
          </a:p>
        </p:txBody>
      </p:sp>
      <p:sp>
        <p:nvSpPr>
          <p:cNvPr id="4" name="Text Placeholder 3">
            <a:extLst>
              <a:ext uri="{FF2B5EF4-FFF2-40B4-BE49-F238E27FC236}">
                <a16:creationId xmlns:a16="http://schemas.microsoft.com/office/drawing/2014/main" id="{D280AC91-BE4B-6EB2-5573-8680EA440253}"/>
              </a:ext>
            </a:extLst>
          </p:cNvPr>
          <p:cNvSpPr>
            <a:spLocks noGrp="1"/>
          </p:cNvSpPr>
          <p:nvPr>
            <p:ph type="body" idx="2"/>
          </p:nvPr>
        </p:nvSpPr>
        <p:spPr>
          <a:xfrm>
            <a:off x="4500748" y="1600201"/>
            <a:ext cx="7081652" cy="4525963"/>
          </a:xfrm>
        </p:spPr>
        <p:txBody>
          <a:bodyPr/>
          <a:lstStyle/>
          <a:p>
            <a:endParaRPr lang="en-GB" dirty="0"/>
          </a:p>
          <a:p>
            <a:r>
              <a:rPr lang="en-GB" dirty="0">
                <a:latin typeface="Calibri" panose="020F0502020204030204" pitchFamily="34" charset="0"/>
                <a:ea typeface="Calibri" panose="020F0502020204030204" pitchFamily="34" charset="0"/>
                <a:cs typeface="Calibri" panose="020F0502020204030204" pitchFamily="34" charset="0"/>
              </a:rPr>
              <a:t>Who is the First Minister for Northern Ireland?</a:t>
            </a:r>
          </a:p>
        </p:txBody>
      </p:sp>
      <p:sp>
        <p:nvSpPr>
          <p:cNvPr id="5" name="Slide Number Placeholder 4">
            <a:extLst>
              <a:ext uri="{FF2B5EF4-FFF2-40B4-BE49-F238E27FC236}">
                <a16:creationId xmlns:a16="http://schemas.microsoft.com/office/drawing/2014/main" id="{703CDCAF-F208-08A7-3F6A-28D48F13F10F}"/>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067" b="0" i="0" u="none" strike="noStrike" kern="1200" cap="none" spc="0" normalizeH="0" baseline="0" noProof="0" smtClean="0">
                <a:ln>
                  <a:noFill/>
                </a:ln>
                <a:solidFill>
                  <a:srgbClr val="002060"/>
                </a:solidFill>
                <a:effectLst/>
                <a:uLnTx/>
                <a:uFillTx/>
                <a:latin typeface="Corbel"/>
                <a:sym typeface="Corbel"/>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GB" sz="1067" b="0" i="0" u="none" strike="noStrike" kern="1200" cap="none" spc="0" normalizeH="0" baseline="0" noProof="0">
              <a:ln>
                <a:noFill/>
              </a:ln>
              <a:solidFill>
                <a:srgbClr val="002060"/>
              </a:solidFill>
              <a:effectLst/>
              <a:uLnTx/>
              <a:uFillTx/>
              <a:latin typeface="Corbel"/>
              <a:sym typeface="Corbel"/>
            </a:endParaRPr>
          </a:p>
        </p:txBody>
      </p:sp>
      <p:pic>
        <p:nvPicPr>
          <p:cNvPr id="7" name="Picture 6" descr="A qr code with black squares&#10;&#10;Description automatically generated">
            <a:extLst>
              <a:ext uri="{FF2B5EF4-FFF2-40B4-BE49-F238E27FC236}">
                <a16:creationId xmlns:a16="http://schemas.microsoft.com/office/drawing/2014/main" id="{5A055E7A-64D8-1DFF-041A-5DF70D64E3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7217" y="3647392"/>
            <a:ext cx="2481625" cy="2183391"/>
          </a:xfrm>
          <a:prstGeom prst="rect">
            <a:avLst/>
          </a:prstGeom>
        </p:spPr>
      </p:pic>
    </p:spTree>
    <p:extLst>
      <p:ext uri="{BB962C8B-B14F-4D97-AF65-F5344CB8AC3E}">
        <p14:creationId xmlns:p14="http://schemas.microsoft.com/office/powerpoint/2010/main" val="37759377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vert="horz" lIns="91440" tIns="45720" rIns="91440" bIns="45720" rtlCol="0" anchor="ctr">
            <a:normAutofit/>
          </a:bodyPr>
          <a:lstStyle/>
          <a:p>
            <a:pPr algn="ctr">
              <a:lnSpc>
                <a:spcPct val="90000"/>
              </a:lnSpc>
            </a:pPr>
            <a:r>
              <a:rPr lang="en-US" sz="5600" dirty="0">
                <a:solidFill>
                  <a:srgbClr val="FFFFFF"/>
                </a:solidFill>
              </a:rPr>
              <a:t>Secondary Legislation </a:t>
            </a:r>
          </a:p>
        </p:txBody>
      </p:sp>
      <p:sp>
        <p:nvSpPr>
          <p:cNvPr id="2" name="Subtitle 1">
            <a:extLst>
              <a:ext uri="{FF2B5EF4-FFF2-40B4-BE49-F238E27FC236}">
                <a16:creationId xmlns:a16="http://schemas.microsoft.com/office/drawing/2014/main" id="{163BCABE-5D39-48C9-8264-44B1C0F1BC9F}"/>
              </a:ext>
            </a:extLst>
          </p:cNvPr>
          <p:cNvSpPr>
            <a:spLocks noGrp="1"/>
          </p:cNvSpPr>
          <p:nvPr>
            <p:ph type="subTitle" idx="1"/>
          </p:nvPr>
        </p:nvSpPr>
        <p:spPr/>
        <p:txBody>
          <a:bodyPr/>
          <a:lstStyle/>
          <a:p>
            <a:pPr algn="ctr"/>
            <a:r>
              <a:rPr lang="en-US" sz="1800" dirty="0">
                <a:solidFill>
                  <a:srgbClr val="FFFFFF"/>
                </a:solidFill>
              </a:rPr>
              <a:t>Also called subordinate legislation</a:t>
            </a:r>
            <a:r>
              <a:rPr lang="en-US" dirty="0">
                <a:solidFill>
                  <a:srgbClr val="FFFFFF"/>
                </a:solidFill>
              </a:rPr>
              <a:t> or </a:t>
            </a:r>
            <a:r>
              <a:rPr lang="en-US" sz="1800" dirty="0">
                <a:solidFill>
                  <a:srgbClr val="FFFFFF"/>
                </a:solidFill>
              </a:rPr>
              <a:t>delegated legislation</a:t>
            </a:r>
            <a:endParaRPr lang="en-GB" dirty="0"/>
          </a:p>
        </p:txBody>
      </p:sp>
    </p:spTree>
    <p:extLst>
      <p:ext uri="{BB962C8B-B14F-4D97-AF65-F5344CB8AC3E}">
        <p14:creationId xmlns:p14="http://schemas.microsoft.com/office/powerpoint/2010/main" val="14249448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7A681-7550-4538-9E67-ED3F1E72DCDB}"/>
              </a:ext>
            </a:extLst>
          </p:cNvPr>
          <p:cNvSpPr>
            <a:spLocks noGrp="1"/>
          </p:cNvSpPr>
          <p:nvPr>
            <p:ph type="title"/>
          </p:nvPr>
        </p:nvSpPr>
        <p:spPr/>
        <p:txBody>
          <a:bodyPr>
            <a:normAutofit/>
          </a:bodyPr>
          <a:lstStyle/>
          <a:p>
            <a:r>
              <a:rPr lang="en-GB" sz="3600" b="1" dirty="0">
                <a:latin typeface="Calibri" panose="020F0502020204030204" pitchFamily="34" charset="0"/>
                <a:cs typeface="Calibri" panose="020F0502020204030204" pitchFamily="34" charset="0"/>
              </a:rPr>
              <a:t>What is Secondary Legislation?</a:t>
            </a:r>
          </a:p>
        </p:txBody>
      </p:sp>
      <p:sp>
        <p:nvSpPr>
          <p:cNvPr id="3" name="Content Placeholder 2">
            <a:extLst>
              <a:ext uri="{FF2B5EF4-FFF2-40B4-BE49-F238E27FC236}">
                <a16:creationId xmlns:a16="http://schemas.microsoft.com/office/drawing/2014/main" id="{7C38D5A1-3AD5-42A0-A89D-5890565BAEFF}"/>
              </a:ext>
            </a:extLst>
          </p:cNvPr>
          <p:cNvSpPr>
            <a:spLocks noGrp="1"/>
          </p:cNvSpPr>
          <p:nvPr>
            <p:ph idx="1"/>
          </p:nvPr>
        </p:nvSpPr>
        <p:spPr>
          <a:xfrm>
            <a:off x="499403" y="1520042"/>
            <a:ext cx="11155679" cy="5337957"/>
          </a:xfrm>
        </p:spPr>
        <p:style>
          <a:lnRef idx="2">
            <a:schemeClr val="dk1"/>
          </a:lnRef>
          <a:fillRef idx="1">
            <a:schemeClr val="lt1"/>
          </a:fillRef>
          <a:effectRef idx="0">
            <a:schemeClr val="dk1"/>
          </a:effectRef>
          <a:fontRef idx="minor">
            <a:schemeClr val="dk1"/>
          </a:fontRef>
        </p:style>
        <p:txBody>
          <a:bodyPr>
            <a:normAutofit fontScale="92500" lnSpcReduction="20000"/>
          </a:bodyPr>
          <a:lstStyle/>
          <a:p>
            <a:r>
              <a:rPr lang="en-GB" sz="2200" dirty="0">
                <a:solidFill>
                  <a:srgbClr val="4D4D4D"/>
                </a:solidFill>
                <a:latin typeface="Calibri" panose="020F0502020204030204" pitchFamily="34" charset="0"/>
                <a:ea typeface="Calibri" panose="020F0502020204030204" pitchFamily="34" charset="0"/>
                <a:cs typeface="Calibri" panose="020F0502020204030204" pitchFamily="34" charset="0"/>
              </a:rPr>
              <a:t>Secondary/delegated/subordinate legislation </a:t>
            </a:r>
            <a:r>
              <a:rPr lang="en-GB" sz="2200" b="0" i="0" dirty="0">
                <a:solidFill>
                  <a:srgbClr val="4D4D4D"/>
                </a:solidFill>
                <a:effectLst/>
                <a:latin typeface="Calibri" panose="020F0502020204030204" pitchFamily="34" charset="0"/>
                <a:ea typeface="Calibri" panose="020F0502020204030204" pitchFamily="34" charset="0"/>
                <a:cs typeface="Calibri" panose="020F0502020204030204" pitchFamily="34" charset="0"/>
              </a:rPr>
              <a:t>are statutory instruments (SIs) that allow Acts of Parliament to be brought into force or  altered without th</a:t>
            </a:r>
            <a:r>
              <a:rPr lang="en-GB" sz="2200" dirty="0">
                <a:solidFill>
                  <a:srgbClr val="4D4D4D"/>
                </a:solidFill>
                <a:latin typeface="Calibri" panose="020F0502020204030204" pitchFamily="34" charset="0"/>
                <a:ea typeface="Calibri" panose="020F0502020204030204" pitchFamily="34" charset="0"/>
                <a:cs typeface="Calibri" panose="020F0502020204030204" pitchFamily="34" charset="0"/>
              </a:rPr>
              <a:t>e need for Parliament to pass a new law.</a:t>
            </a:r>
            <a:r>
              <a:rPr lang="en-GB" sz="2200" b="0" i="0" dirty="0">
                <a:solidFill>
                  <a:srgbClr val="4D4D4D"/>
                </a:solidFill>
                <a:effectLst/>
                <a:latin typeface="Calibri" panose="020F0502020204030204" pitchFamily="34" charset="0"/>
                <a:ea typeface="Calibri" panose="020F0502020204030204" pitchFamily="34" charset="0"/>
                <a:cs typeface="Calibri" panose="020F0502020204030204" pitchFamily="34" charset="0"/>
              </a:rPr>
              <a:t> </a:t>
            </a:r>
          </a:p>
          <a:p>
            <a:endParaRPr lang="en-GB" sz="2200" dirty="0">
              <a:latin typeface="Calibri" panose="020F0502020204030204" pitchFamily="34" charset="0"/>
              <a:ea typeface="Calibri" panose="020F0502020204030204" pitchFamily="34" charset="0"/>
              <a:cs typeface="Calibri" panose="020F0502020204030204" pitchFamily="34" charset="0"/>
            </a:endParaRPr>
          </a:p>
          <a:p>
            <a:r>
              <a:rPr lang="en-GB" sz="2200" dirty="0">
                <a:latin typeface="Calibri" panose="020F0502020204030204" pitchFamily="34" charset="0"/>
                <a:ea typeface="Calibri" panose="020F0502020204030204" pitchFamily="34" charset="0"/>
                <a:cs typeface="Calibri" panose="020F0502020204030204" pitchFamily="34" charset="0"/>
              </a:rPr>
              <a:t>Majority of the SIs do not need to be debated upon. Some are introduced to deal with emergency situations. e.g., series of Secondary legislations introduced during the Covid 19 pandemic.</a:t>
            </a:r>
            <a:endParaRPr lang="en-GB" sz="2200" b="0" i="0" dirty="0">
              <a:solidFill>
                <a:srgbClr val="4D4D4D"/>
              </a:solidFill>
              <a:effectLst/>
              <a:latin typeface="Calibri" panose="020F0502020204030204" pitchFamily="34" charset="0"/>
              <a:ea typeface="Calibri" panose="020F0502020204030204" pitchFamily="34" charset="0"/>
              <a:cs typeface="Calibri" panose="020F0502020204030204" pitchFamily="34" charset="0"/>
            </a:endParaRPr>
          </a:p>
          <a:p>
            <a:endParaRPr lang="en-GB" sz="2200" dirty="0">
              <a:latin typeface="Calibri" panose="020F0502020204030204" pitchFamily="34" charset="0"/>
              <a:ea typeface="Calibri" panose="020F0502020204030204" pitchFamily="34" charset="0"/>
              <a:cs typeface="Calibri" panose="020F0502020204030204" pitchFamily="34" charset="0"/>
            </a:endParaRPr>
          </a:p>
          <a:p>
            <a:r>
              <a:rPr lang="en-GB" sz="2200" dirty="0">
                <a:latin typeface="Calibri" panose="020F0502020204030204" pitchFamily="34" charset="0"/>
                <a:ea typeface="Calibri" panose="020F0502020204030204" pitchFamily="34" charset="0"/>
                <a:cs typeface="Calibri" panose="020F0502020204030204" pitchFamily="34" charset="0"/>
              </a:rPr>
              <a:t>They may be </a:t>
            </a:r>
            <a:r>
              <a:rPr lang="en-GB" sz="2200" b="1" dirty="0">
                <a:latin typeface="Calibri" panose="020F0502020204030204" pitchFamily="34" charset="0"/>
                <a:ea typeface="Calibri" panose="020F0502020204030204" pitchFamily="34" charset="0"/>
                <a:cs typeface="Calibri" panose="020F0502020204030204" pitchFamily="34" charset="0"/>
              </a:rPr>
              <a:t>RULEs, REGULATIONs or ORDERs e.g., Commencement regulation or order. </a:t>
            </a:r>
          </a:p>
          <a:p>
            <a:endParaRPr lang="en-GB" sz="2200" dirty="0">
              <a:solidFill>
                <a:srgbClr val="00B0F0"/>
              </a:solidFill>
              <a:latin typeface="Calibri" panose="020F0502020204030204" pitchFamily="34" charset="0"/>
              <a:ea typeface="Calibri" panose="020F0502020204030204" pitchFamily="34" charset="0"/>
              <a:cs typeface="Calibri" panose="020F0502020204030204" pitchFamily="34" charset="0"/>
            </a:endParaRPr>
          </a:p>
          <a:p>
            <a:r>
              <a:rPr lang="en-GB" sz="2200" b="0" i="0" dirty="0">
                <a:solidFill>
                  <a:srgbClr val="4D4D4D"/>
                </a:solidFill>
                <a:effectLst/>
                <a:latin typeface="Calibri" panose="020F0502020204030204" pitchFamily="34" charset="0"/>
                <a:ea typeface="Calibri" panose="020F0502020204030204" pitchFamily="34" charset="0"/>
                <a:cs typeface="Calibri" panose="020F0502020204030204" pitchFamily="34" charset="0"/>
              </a:rPr>
              <a:t>They are created by ministers, Lord Chancellor, Local Councils that make local by-laws etc</a:t>
            </a:r>
            <a:r>
              <a:rPr lang="en-GB" sz="2200" dirty="0">
                <a:solidFill>
                  <a:srgbClr val="4D4D4D"/>
                </a:solidFill>
                <a:latin typeface="Calibri" panose="020F0502020204030204" pitchFamily="34" charset="0"/>
                <a:ea typeface="Calibri" panose="020F0502020204030204" pitchFamily="34" charset="0"/>
                <a:cs typeface="Calibri" panose="020F0502020204030204" pitchFamily="34" charset="0"/>
              </a:rPr>
              <a:t>.,</a:t>
            </a:r>
            <a:r>
              <a:rPr lang="en-GB" sz="2200" b="0" i="0" dirty="0">
                <a:solidFill>
                  <a:srgbClr val="4D4D4D"/>
                </a:solidFill>
                <a:effectLst/>
                <a:latin typeface="Calibri" panose="020F0502020204030204" pitchFamily="34" charset="0"/>
                <a:ea typeface="Calibri" panose="020F0502020204030204" pitchFamily="34" charset="0"/>
                <a:cs typeface="Calibri" panose="020F0502020204030204" pitchFamily="34" charset="0"/>
              </a:rPr>
              <a:t> under powers given to them by a </a:t>
            </a:r>
            <a:r>
              <a:rPr lang="en-GB" sz="2200" b="1" i="0" dirty="0">
                <a:solidFill>
                  <a:srgbClr val="4D4D4D"/>
                </a:solidFill>
                <a:effectLst/>
                <a:latin typeface="Calibri" panose="020F0502020204030204" pitchFamily="34" charset="0"/>
                <a:ea typeface="Calibri" panose="020F0502020204030204" pitchFamily="34" charset="0"/>
                <a:cs typeface="Calibri" panose="020F0502020204030204" pitchFamily="34" charset="0"/>
              </a:rPr>
              <a:t>Parent Act of Parliament</a:t>
            </a:r>
            <a:r>
              <a:rPr lang="en-GB" sz="2200" b="0" i="0" dirty="0">
                <a:solidFill>
                  <a:srgbClr val="4D4D4D"/>
                </a:solidFill>
                <a:effectLst/>
                <a:latin typeface="Calibri" panose="020F0502020204030204" pitchFamily="34" charset="0"/>
                <a:ea typeface="Calibri" panose="020F0502020204030204" pitchFamily="34" charset="0"/>
                <a:cs typeface="Calibri" panose="020F0502020204030204" pitchFamily="34" charset="0"/>
              </a:rPr>
              <a:t>. They are legally enforceable </a:t>
            </a:r>
            <a:r>
              <a:rPr lang="en-GB" sz="2200" dirty="0">
                <a:solidFill>
                  <a:srgbClr val="4D4D4D"/>
                </a:solidFill>
                <a:latin typeface="Calibri" panose="020F0502020204030204" pitchFamily="34" charset="0"/>
                <a:ea typeface="Calibri" panose="020F0502020204030204" pitchFamily="34" charset="0"/>
                <a:cs typeface="Calibri" panose="020F0502020204030204" pitchFamily="34" charset="0"/>
              </a:rPr>
              <a:t>E.g.,</a:t>
            </a:r>
            <a:r>
              <a:rPr lang="en-GB" sz="2200" b="0" i="0" dirty="0">
                <a:solidFill>
                  <a:srgbClr val="4D4D4D"/>
                </a:solidFill>
                <a:effectLst/>
                <a:latin typeface="Calibri" panose="020F0502020204030204" pitchFamily="34" charset="0"/>
                <a:ea typeface="Calibri" panose="020F0502020204030204" pitchFamily="34" charset="0"/>
                <a:cs typeface="Calibri" panose="020F0502020204030204" pitchFamily="34" charset="0"/>
              </a:rPr>
              <a:t> </a:t>
            </a:r>
            <a:r>
              <a:rPr lang="en-GB" sz="2200" kern="100" dirty="0">
                <a:effectLst/>
                <a:latin typeface="Calibri" panose="020F0502020204030204" pitchFamily="34" charset="0"/>
                <a:ea typeface="Calibri" panose="020F0502020204030204" pitchFamily="34" charset="0"/>
                <a:cs typeface="Calibri" panose="020F0502020204030204" pitchFamily="34" charset="0"/>
              </a:rPr>
              <a:t>Commencement regulations or orders that bring into force part of or all of another piece of legislation at a date later than the date it became law. E.g., Equality Act, 2010, s. 216; local by-laws and regulations.</a:t>
            </a:r>
          </a:p>
          <a:p>
            <a:r>
              <a:rPr lang="en-GB" sz="1800" dirty="0">
                <a:effectLst/>
                <a:latin typeface="Garamond" panose="02020404030301010803" pitchFamily="18" charset="0"/>
                <a:ea typeface="Calibri" panose="020F0502020204030204" pitchFamily="34" charset="0"/>
                <a:cs typeface="Arial" panose="020B0604020202020204" pitchFamily="34" charset="0"/>
              </a:rPr>
              <a:t> </a:t>
            </a:r>
            <a:endParaRPr lang="en-GB" dirty="0"/>
          </a:p>
        </p:txBody>
      </p:sp>
    </p:spTree>
    <p:extLst>
      <p:ext uri="{BB962C8B-B14F-4D97-AF65-F5344CB8AC3E}">
        <p14:creationId xmlns:p14="http://schemas.microsoft.com/office/powerpoint/2010/main" val="742695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38"/>
          <p:cNvSpPr txBox="1">
            <a:spLocks noGrp="1"/>
          </p:cNvSpPr>
          <p:nvPr>
            <p:ph type="title"/>
          </p:nvPr>
        </p:nvSpPr>
        <p:spPr>
          <a:xfrm>
            <a:off x="609600" y="381493"/>
            <a:ext cx="9250717" cy="922131"/>
          </a:xfrm>
          <a:prstGeom prst="rect">
            <a:avLst/>
          </a:prstGeom>
          <a:noFill/>
          <a:ln>
            <a:noFill/>
          </a:ln>
        </p:spPr>
        <p:txBody>
          <a:bodyPr spcFirstLastPara="1" wrap="square" lIns="0" tIns="0" rIns="0" bIns="0" anchor="ctr" anchorCtr="0">
            <a:normAutofit/>
          </a:bodyPr>
          <a:lstStyle/>
          <a:p>
            <a:pPr>
              <a:buSzPts val="2800"/>
            </a:pPr>
            <a:r>
              <a:rPr lang="en-GB" sz="3600" b="1" dirty="0">
                <a:latin typeface="Calibri" panose="020F0502020204030204" pitchFamily="34" charset="0"/>
                <a:cs typeface="Calibri" panose="020F0502020204030204" pitchFamily="34" charset="0"/>
              </a:rPr>
              <a:t>What Does an Act of Parliament Look Like?</a:t>
            </a:r>
          </a:p>
        </p:txBody>
      </p:sp>
      <p:sp>
        <p:nvSpPr>
          <p:cNvPr id="337" name="Google Shape;337;p38"/>
          <p:cNvSpPr txBox="1">
            <a:spLocks noGrp="1"/>
          </p:cNvSpPr>
          <p:nvPr>
            <p:ph type="sldNum" idx="12"/>
          </p:nvPr>
        </p:nvSpPr>
        <p:spPr>
          <a:xfrm>
            <a:off x="579217" y="6371915"/>
            <a:ext cx="288000" cy="288000"/>
          </a:xfrm>
          <a:prstGeom prst="rect">
            <a:avLst/>
          </a:prstGeom>
          <a:solidFill>
            <a:schemeClr val="accent1"/>
          </a:solidFill>
          <a:ln>
            <a:noFill/>
          </a:ln>
        </p:spPr>
        <p:txBody>
          <a:bodyPr spcFirstLastPara="1" wrap="square" lIns="0" tIns="0" rIns="0" bIns="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1067" b="0" i="0" u="none" strike="noStrike" kern="0" cap="none" spc="0" normalizeH="0" baseline="0" noProof="0">
                <a:ln>
                  <a:noFill/>
                </a:ln>
                <a:solidFill>
                  <a:srgbClr val="002060"/>
                </a:solidFill>
                <a:effectLst/>
                <a:uLnTx/>
                <a:uFillTx/>
                <a:latin typeface="Corbel"/>
                <a:sym typeface="Corbel"/>
              </a:rPr>
              <a:pPr marL="0" marR="0" lvl="0" indent="0" algn="ctr" defTabSz="1219170" rtl="0" eaLnBrk="1" fontAlgn="auto" latinLnBrk="0" hangingPunct="1">
                <a:lnSpc>
                  <a:spcPct val="100000"/>
                </a:lnSpc>
                <a:spcBef>
                  <a:spcPts val="0"/>
                </a:spcBef>
                <a:spcAft>
                  <a:spcPts val="0"/>
                </a:spcAft>
                <a:buClr>
                  <a:srgbClr val="000000"/>
                </a:buClr>
                <a:buSzTx/>
                <a:buFontTx/>
                <a:buNone/>
                <a:tabLst/>
                <a:defRPr/>
              </a:pPr>
              <a:t>25</a:t>
            </a:fld>
            <a:endParaRPr kumimoji="0" sz="1067" b="0" i="0" u="none" strike="noStrike" kern="0" cap="none" spc="0" normalizeH="0" baseline="0" noProof="0">
              <a:ln>
                <a:noFill/>
              </a:ln>
              <a:solidFill>
                <a:srgbClr val="002060"/>
              </a:solidFill>
              <a:effectLst/>
              <a:uLnTx/>
              <a:uFillTx/>
              <a:latin typeface="Corbel"/>
              <a:sym typeface="Corbel"/>
            </a:endParaRPr>
          </a:p>
        </p:txBody>
      </p:sp>
      <p:sp>
        <p:nvSpPr>
          <p:cNvPr id="338" name="Google Shape;338;p38"/>
          <p:cNvSpPr txBox="1">
            <a:spLocks noGrp="1"/>
          </p:cNvSpPr>
          <p:nvPr>
            <p:ph type="body" idx="2"/>
          </p:nvPr>
        </p:nvSpPr>
        <p:spPr>
          <a:xfrm>
            <a:off x="6764020" y="1771375"/>
            <a:ext cx="4329096" cy="4363951"/>
          </a:xfrm>
          <a:prstGeom prst="rect">
            <a:avLst/>
          </a:prstGeom>
          <a:noFill/>
          <a:ln>
            <a:noFill/>
          </a:ln>
        </p:spPr>
        <p:txBody>
          <a:bodyPr spcFirstLastPara="1" wrap="square" lIns="0" tIns="0" rIns="0" bIns="0" anchor="t" anchorCtr="0">
            <a:noAutofit/>
          </a:bodyPr>
          <a:lstStyle/>
          <a:p>
            <a:pPr marL="285744" indent="-285744">
              <a:spcBef>
                <a:spcPts val="0"/>
              </a:spcBef>
            </a:pPr>
            <a:r>
              <a:rPr lang="en-GB" dirty="0"/>
              <a:t>Click the following link to explore this Act of Parliament:</a:t>
            </a:r>
            <a:endParaRPr dirty="0"/>
          </a:p>
          <a:p>
            <a:pPr marL="285744" indent="-102868">
              <a:buNone/>
            </a:pPr>
            <a:endParaRPr dirty="0"/>
          </a:p>
          <a:p>
            <a:pPr marL="285744" indent="-285744"/>
            <a:r>
              <a:rPr lang="en-GB" u="sng" dirty="0">
                <a:solidFill>
                  <a:schemeClr val="hlink"/>
                </a:solidFill>
                <a:hlinkClick r:id="rId3"/>
              </a:rPr>
              <a:t>https://www.legislation.gov.uk/ukpga/2010/15/contents</a:t>
            </a:r>
            <a:endParaRPr dirty="0"/>
          </a:p>
          <a:p>
            <a:pPr marL="0" indent="0">
              <a:buNone/>
            </a:pPr>
            <a:r>
              <a:rPr lang="en-GB" dirty="0"/>
              <a:t> </a:t>
            </a:r>
            <a:endParaRPr dirty="0"/>
          </a:p>
          <a:p>
            <a:pPr marL="285744" indent="-285744"/>
            <a:r>
              <a:rPr lang="en-GB" dirty="0"/>
              <a:t>Keep this tab open – we’ll come back to it in the second half!</a:t>
            </a:r>
            <a:endParaRPr dirty="0"/>
          </a:p>
          <a:p>
            <a:pPr marL="0" indent="0">
              <a:buSzPts val="2880"/>
              <a:buNone/>
            </a:pPr>
            <a:endParaRPr sz="3200" dirty="0"/>
          </a:p>
        </p:txBody>
      </p:sp>
      <p:pic>
        <p:nvPicPr>
          <p:cNvPr id="339" name="Google Shape;339;p38" descr="Equality Act 2010 - Windows Internet Explorer">
            <a:hlinkClick r:id="rId4"/>
          </p:cNvPr>
          <p:cNvPicPr preferRelativeResize="0">
            <a:picLocks noGrp="1"/>
          </p:cNvPicPr>
          <p:nvPr>
            <p:ph type="body" idx="1"/>
          </p:nvPr>
        </p:nvPicPr>
        <p:blipFill rotWithShape="1">
          <a:blip r:embed="rId5">
            <a:alphaModFix/>
          </a:blip>
          <a:srcRect/>
          <a:stretch/>
        </p:blipFill>
        <p:spPr>
          <a:xfrm>
            <a:off x="1" y="2375992"/>
            <a:ext cx="6187559" cy="315471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77BC1-C072-84CD-58F5-F036EA09973D}"/>
              </a:ext>
            </a:extLst>
          </p:cNvPr>
          <p:cNvSpPr>
            <a:spLocks noGrp="1"/>
          </p:cNvSpPr>
          <p:nvPr>
            <p:ph type="title"/>
          </p:nvPr>
        </p:nvSpPr>
        <p:spPr/>
        <p:txBody>
          <a:bodyPr>
            <a:normAutofit/>
          </a:bodyPr>
          <a:lstStyle/>
          <a:p>
            <a:r>
              <a:rPr lang="en-GB" sz="3600" b="1" dirty="0">
                <a:latin typeface="Calibri" panose="020F0502020204030204" pitchFamily="34" charset="0"/>
                <a:cs typeface="Calibri" panose="020F0502020204030204" pitchFamily="34" charset="0"/>
              </a:rPr>
              <a:t>Statutory Interpretation</a:t>
            </a:r>
          </a:p>
        </p:txBody>
      </p:sp>
      <p:sp>
        <p:nvSpPr>
          <p:cNvPr id="3" name="Text Placeholder 2">
            <a:extLst>
              <a:ext uri="{FF2B5EF4-FFF2-40B4-BE49-F238E27FC236}">
                <a16:creationId xmlns:a16="http://schemas.microsoft.com/office/drawing/2014/main" id="{7D641B47-610F-02C4-3954-E7DAEF0AEC3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94862BA-8E16-FAFC-C5FD-C57459355B81}"/>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067" b="0" i="0" u="none" strike="noStrike" kern="1200" cap="none" spc="0" normalizeH="0" baseline="0" noProof="0" smtClean="0">
                <a:ln>
                  <a:noFill/>
                </a:ln>
                <a:solidFill>
                  <a:srgbClr val="002060"/>
                </a:solidFill>
                <a:effectLst/>
                <a:uLnTx/>
                <a:uFillTx/>
                <a:latin typeface="Corbel"/>
                <a:sym typeface="Corbel"/>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GB" sz="1067" b="0" i="0" u="none" strike="noStrike" kern="1200" cap="none" spc="0" normalizeH="0" baseline="0" noProof="0">
              <a:ln>
                <a:noFill/>
              </a:ln>
              <a:solidFill>
                <a:srgbClr val="002060"/>
              </a:solidFill>
              <a:effectLst/>
              <a:uLnTx/>
              <a:uFillTx/>
              <a:latin typeface="Corbel"/>
              <a:sym typeface="Corbel"/>
            </a:endParaRPr>
          </a:p>
        </p:txBody>
      </p:sp>
      <p:pic>
        <p:nvPicPr>
          <p:cNvPr id="5" name="Picture 4">
            <a:extLst>
              <a:ext uri="{FF2B5EF4-FFF2-40B4-BE49-F238E27FC236}">
                <a16:creationId xmlns:a16="http://schemas.microsoft.com/office/drawing/2014/main" id="{28E4FEA1-553B-2601-98F7-F979B2677C7B}"/>
              </a:ext>
            </a:extLst>
          </p:cNvPr>
          <p:cNvPicPr>
            <a:picLocks noChangeAspect="1"/>
          </p:cNvPicPr>
          <p:nvPr/>
        </p:nvPicPr>
        <p:blipFill>
          <a:blip r:embed="rId3"/>
          <a:stretch>
            <a:fillRect/>
          </a:stretch>
        </p:blipFill>
        <p:spPr>
          <a:xfrm>
            <a:off x="249383" y="1306286"/>
            <a:ext cx="11942618" cy="5551714"/>
          </a:xfrm>
          <a:prstGeom prst="rect">
            <a:avLst/>
          </a:prstGeom>
        </p:spPr>
      </p:pic>
    </p:spTree>
    <p:extLst>
      <p:ext uri="{BB962C8B-B14F-4D97-AF65-F5344CB8AC3E}">
        <p14:creationId xmlns:p14="http://schemas.microsoft.com/office/powerpoint/2010/main" val="39232571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latin typeface="Calibri" panose="020F0502020204030204" pitchFamily="34" charset="0"/>
                <a:cs typeface="Calibri" panose="020F0502020204030204" pitchFamily="34" charset="0"/>
              </a:rPr>
              <a:t>Statutory Interpretation  - An overview</a:t>
            </a:r>
          </a:p>
        </p:txBody>
      </p:sp>
      <p:sp>
        <p:nvSpPr>
          <p:cNvPr id="5" name="Content Placeholder 4"/>
          <p:cNvSpPr>
            <a:spLocks noGrp="1"/>
          </p:cNvSpPr>
          <p:nvPr>
            <p:ph idx="1"/>
          </p:nvPr>
        </p:nvSpPr>
        <p:spPr>
          <a:xfrm>
            <a:off x="55175" y="1408176"/>
            <a:ext cx="11772647" cy="5294375"/>
          </a:xfrm>
          <a:noFill/>
        </p:spPr>
        <p:style>
          <a:lnRef idx="2">
            <a:schemeClr val="dk1"/>
          </a:lnRef>
          <a:fillRef idx="1">
            <a:schemeClr val="lt1"/>
          </a:fillRef>
          <a:effectRef idx="0">
            <a:schemeClr val="dk1"/>
          </a:effectRef>
          <a:fontRef idx="minor">
            <a:schemeClr val="dk1"/>
          </a:fontRef>
        </p:style>
        <p:txBody>
          <a:bodyPr>
            <a:noAutofit/>
          </a:bodyPr>
          <a:lstStyle/>
          <a:p>
            <a:r>
              <a:rPr lang="en-GB" sz="2000" dirty="0">
                <a:latin typeface="Calibri" panose="020F0502020204030204" pitchFamily="34" charset="0"/>
                <a:ea typeface="Calibri" panose="020F0502020204030204" pitchFamily="34" charset="0"/>
                <a:cs typeface="Calibri" panose="020F0502020204030204" pitchFamily="34" charset="0"/>
              </a:rPr>
              <a:t>The meaning of the law in a statute </a:t>
            </a:r>
            <a:r>
              <a:rPr lang="en-GB" sz="2000" b="1" dirty="0">
                <a:latin typeface="Calibri" panose="020F0502020204030204" pitchFamily="34" charset="0"/>
                <a:ea typeface="Calibri" panose="020F0502020204030204" pitchFamily="34" charset="0"/>
                <a:cs typeface="Calibri" panose="020F0502020204030204" pitchFamily="34" charset="0"/>
              </a:rPr>
              <a:t>should be clear</a:t>
            </a:r>
            <a:r>
              <a:rPr lang="en-GB" sz="2000" dirty="0">
                <a:latin typeface="Calibri" panose="020F0502020204030204" pitchFamily="34" charset="0"/>
                <a:ea typeface="Calibri" panose="020F0502020204030204" pitchFamily="34" charset="0"/>
                <a:cs typeface="Calibri" panose="020F0502020204030204" pitchFamily="34" charset="0"/>
              </a:rPr>
              <a:t> but there may be a need for statutory interpretation due to ambiguity, drafting errors, inadequate expression, technical language, new developments etc. </a:t>
            </a:r>
          </a:p>
          <a:p>
            <a:endParaRPr lang="en-GB" sz="2000" dirty="0">
              <a:latin typeface="Calibri" panose="020F0502020204030204" pitchFamily="34" charset="0"/>
              <a:ea typeface="Calibri" panose="020F0502020204030204" pitchFamily="34" charset="0"/>
              <a:cs typeface="Calibri" panose="020F0502020204030204" pitchFamily="34" charset="0"/>
            </a:endParaRPr>
          </a:p>
          <a:p>
            <a:r>
              <a:rPr lang="en-GB" sz="2000" dirty="0">
                <a:latin typeface="Calibri" panose="020F0502020204030204" pitchFamily="34" charset="0"/>
                <a:ea typeface="Calibri" panose="020F0502020204030204" pitchFamily="34" charset="0"/>
                <a:cs typeface="Calibri" panose="020F0502020204030204" pitchFamily="34" charset="0"/>
              </a:rPr>
              <a:t>Whilst Parliament sets the legislation, it is the </a:t>
            </a:r>
            <a:r>
              <a:rPr lang="en-GB" sz="2000" b="1" dirty="0">
                <a:latin typeface="Calibri" panose="020F0502020204030204" pitchFamily="34" charset="0"/>
                <a:ea typeface="Calibri" panose="020F0502020204030204" pitchFamily="34" charset="0"/>
                <a:cs typeface="Calibri" panose="020F0502020204030204" pitchFamily="34" charset="0"/>
              </a:rPr>
              <a:t>role of the courts/judges to interpret it</a:t>
            </a:r>
            <a:r>
              <a:rPr lang="en-GB" sz="2000" dirty="0">
                <a:latin typeface="Calibri" panose="020F0502020204030204" pitchFamily="34" charset="0"/>
                <a:ea typeface="Calibri" panose="020F0502020204030204" pitchFamily="34" charset="0"/>
                <a:cs typeface="Calibri" panose="020F0502020204030204" pitchFamily="34" charset="0"/>
              </a:rPr>
              <a:t>.</a:t>
            </a:r>
          </a:p>
          <a:p>
            <a:r>
              <a:rPr lang="en-GB" sz="2000" dirty="0">
                <a:latin typeface="Calibri" panose="020F0502020204030204" pitchFamily="34" charset="0"/>
                <a:ea typeface="Calibri" panose="020F0502020204030204" pitchFamily="34" charset="0"/>
                <a:cs typeface="Calibri" panose="020F0502020204030204" pitchFamily="34" charset="0"/>
              </a:rPr>
              <a:t>[Remember the doctrine of separation of powers] The judges must interpret the law as the Parliament intended.</a:t>
            </a:r>
          </a:p>
          <a:p>
            <a:endParaRPr lang="en-GB" sz="2000" dirty="0">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GB" sz="2000" kern="100" dirty="0">
                <a:latin typeface="Calibri" panose="020F0502020204030204" pitchFamily="34" charset="0"/>
                <a:ea typeface="Calibri" panose="020F0502020204030204" pitchFamily="34" charset="0"/>
                <a:cs typeface="Calibri" panose="020F0502020204030204" pitchFamily="34" charset="0"/>
              </a:rPr>
              <a:t>E.g.: imagine a law that said: ‘no vehicles are permitted in London parks.</a:t>
            </a:r>
          </a:p>
          <a:p>
            <a:pPr marL="342900" lvl="0" indent="-342900">
              <a:lnSpc>
                <a:spcPct val="107000"/>
              </a:lnSpc>
              <a:spcAft>
                <a:spcPts val="800"/>
              </a:spcAft>
              <a:buFont typeface="Symbol" panose="05050102010706020507" pitchFamily="18" charset="2"/>
              <a:buChar char=""/>
              <a:tabLst>
                <a:tab pos="457200" algn="l"/>
              </a:tabLst>
            </a:pPr>
            <a:r>
              <a:rPr lang="en-GB" sz="2000" kern="100" dirty="0">
                <a:latin typeface="Calibri" panose="020F0502020204030204" pitchFamily="34" charset="0"/>
                <a:ea typeface="Calibri" panose="020F0502020204030204" pitchFamily="34" charset="0"/>
                <a:cs typeface="Calibri" panose="020F0502020204030204" pitchFamily="34" charset="0"/>
              </a:rPr>
              <a:t>What is a vehicle? Is it all things with wheels? Only cars and motorbikes with engines? What about push bikes? Are skateboards and roller-skates vehicles? What is the definition of a vehicle? We will work on this later in the Workshop immediately after this lecture.</a:t>
            </a:r>
          </a:p>
          <a:p>
            <a:endParaRPr lang="en-GB" sz="2400" dirty="0"/>
          </a:p>
          <a:p>
            <a:endParaRPr lang="en-GB" sz="2400" dirty="0"/>
          </a:p>
        </p:txBody>
      </p:sp>
    </p:spTree>
    <p:extLst>
      <p:ext uri="{BB962C8B-B14F-4D97-AF65-F5344CB8AC3E}">
        <p14:creationId xmlns:p14="http://schemas.microsoft.com/office/powerpoint/2010/main" val="366343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40"/>
          <p:cNvSpPr txBox="1">
            <a:spLocks noGrp="1"/>
          </p:cNvSpPr>
          <p:nvPr>
            <p:ph type="title"/>
          </p:nvPr>
        </p:nvSpPr>
        <p:spPr>
          <a:xfrm>
            <a:off x="609600" y="381493"/>
            <a:ext cx="9250717" cy="922131"/>
          </a:xfrm>
          <a:prstGeom prst="rect">
            <a:avLst/>
          </a:prstGeom>
          <a:noFill/>
          <a:ln>
            <a:noFill/>
          </a:ln>
        </p:spPr>
        <p:txBody>
          <a:bodyPr spcFirstLastPara="1" wrap="square" lIns="0" tIns="0" rIns="0" bIns="0" anchor="ctr" anchorCtr="0">
            <a:noAutofit/>
          </a:bodyPr>
          <a:lstStyle/>
          <a:p>
            <a:pPr>
              <a:buSzPts val="2800"/>
            </a:pPr>
            <a:r>
              <a:rPr lang="en-GB" sz="3600" b="1" dirty="0">
                <a:latin typeface="Calibri" panose="020F0502020204030204" pitchFamily="34" charset="0"/>
                <a:cs typeface="Calibri" panose="020F0502020204030204" pitchFamily="34" charset="0"/>
              </a:rPr>
              <a:t>Rules of Statutory Interpretation or Rules of Construction</a:t>
            </a:r>
          </a:p>
        </p:txBody>
      </p:sp>
      <p:sp>
        <p:nvSpPr>
          <p:cNvPr id="351" name="Google Shape;351;p40"/>
          <p:cNvSpPr txBox="1">
            <a:spLocks noGrp="1"/>
          </p:cNvSpPr>
          <p:nvPr>
            <p:ph type="sldNum" idx="12"/>
          </p:nvPr>
        </p:nvSpPr>
        <p:spPr>
          <a:xfrm>
            <a:off x="579217" y="6371915"/>
            <a:ext cx="288000" cy="288000"/>
          </a:xfrm>
          <a:prstGeom prst="rect">
            <a:avLst/>
          </a:prstGeom>
          <a:solidFill>
            <a:schemeClr val="accent1"/>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067" b="0" i="0" u="none" strike="noStrike" kern="1200" cap="none" spc="0" normalizeH="0" baseline="0" noProof="0">
                <a:ln>
                  <a:noFill/>
                </a:ln>
                <a:solidFill>
                  <a:srgbClr val="002060"/>
                </a:solidFill>
                <a:effectLst/>
                <a:uLnTx/>
                <a:uFillTx/>
                <a:latin typeface="Corbel"/>
                <a:sym typeface="Corbel"/>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sz="1067" b="0" i="0" u="none" strike="noStrike" kern="1200" cap="none" spc="0" normalizeH="0" baseline="0" noProof="0">
              <a:ln>
                <a:noFill/>
              </a:ln>
              <a:solidFill>
                <a:srgbClr val="002060"/>
              </a:solidFill>
              <a:effectLst/>
              <a:uLnTx/>
              <a:uFillTx/>
              <a:latin typeface="Corbel"/>
              <a:sym typeface="Corbel"/>
            </a:endParaRPr>
          </a:p>
        </p:txBody>
      </p:sp>
      <p:grpSp>
        <p:nvGrpSpPr>
          <p:cNvPr id="352" name="Google Shape;352;p40"/>
          <p:cNvGrpSpPr/>
          <p:nvPr/>
        </p:nvGrpSpPr>
        <p:grpSpPr>
          <a:xfrm>
            <a:off x="355076" y="1423774"/>
            <a:ext cx="10972800" cy="3357562"/>
            <a:chOff x="0" y="0"/>
            <a:chExt cx="8229600" cy="3357562"/>
          </a:xfrm>
        </p:grpSpPr>
        <p:cxnSp>
          <p:nvCxnSpPr>
            <p:cNvPr id="353" name="Google Shape;353;p40"/>
            <p:cNvCxnSpPr/>
            <p:nvPr/>
          </p:nvCxnSpPr>
          <p:spPr>
            <a:xfrm>
              <a:off x="0" y="0"/>
              <a:ext cx="8229600" cy="0"/>
            </a:xfrm>
            <a:prstGeom prst="straightConnector1">
              <a:avLst/>
            </a:prstGeom>
            <a:solidFill>
              <a:srgbClr val="EB631B"/>
            </a:solidFill>
            <a:ln w="25400" cap="flat" cmpd="sng">
              <a:solidFill>
                <a:srgbClr val="EB631B"/>
              </a:solidFill>
              <a:prstDash val="solid"/>
              <a:round/>
              <a:headEnd type="none" w="sm" len="sm"/>
              <a:tailEnd type="none" w="sm" len="sm"/>
            </a:ln>
          </p:spPr>
        </p:cxnSp>
        <p:sp>
          <p:nvSpPr>
            <p:cNvPr id="354" name="Google Shape;354;p40"/>
            <p:cNvSpPr/>
            <p:nvPr/>
          </p:nvSpPr>
          <p:spPr>
            <a:xfrm>
              <a:off x="0" y="0"/>
              <a:ext cx="8229600" cy="83939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5" name="Google Shape;355;p40"/>
            <p:cNvSpPr txBox="1"/>
            <p:nvPr/>
          </p:nvSpPr>
          <p:spPr>
            <a:xfrm>
              <a:off x="0" y="0"/>
              <a:ext cx="8229600" cy="839390"/>
            </a:xfrm>
            <a:prstGeom prst="rect">
              <a:avLst/>
            </a:prstGeom>
            <a:noFill/>
            <a:ln>
              <a:noFill/>
            </a:ln>
          </p:spPr>
          <p:txBody>
            <a:bodyPr spcFirstLastPara="1" wrap="square" lIns="193033" tIns="193033" rIns="193033" bIns="193033"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3800"/>
                <a:buFontTx/>
                <a:buNone/>
                <a:tabLst/>
                <a:defRPr/>
              </a:pPr>
              <a:r>
                <a:rPr kumimoji="0" lang="en-GB" sz="5067" b="0" i="0" u="none" strike="noStrike" kern="1200" cap="none" spc="0" normalizeH="0" baseline="0" noProof="0" dirty="0">
                  <a:ln>
                    <a:noFill/>
                  </a:ln>
                  <a:solidFill>
                    <a:srgbClr val="000000"/>
                  </a:solidFill>
                  <a:effectLst/>
                  <a:uLnTx/>
                  <a:uFillTx/>
                  <a:latin typeface="Corbel"/>
                  <a:ea typeface="Corbel"/>
                  <a:cs typeface="Corbel"/>
                  <a:sym typeface="Corbel"/>
                </a:rPr>
                <a:t>Literal Rule</a:t>
              </a:r>
              <a:endParaRPr kumimoji="0" sz="24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356" name="Google Shape;356;p40"/>
            <p:cNvCxnSpPr/>
            <p:nvPr/>
          </p:nvCxnSpPr>
          <p:spPr>
            <a:xfrm>
              <a:off x="0" y="839390"/>
              <a:ext cx="8229600" cy="0"/>
            </a:xfrm>
            <a:prstGeom prst="straightConnector1">
              <a:avLst/>
            </a:prstGeom>
            <a:solidFill>
              <a:srgbClr val="EB631B"/>
            </a:solidFill>
            <a:ln w="25400" cap="flat" cmpd="sng">
              <a:solidFill>
                <a:srgbClr val="EB631B"/>
              </a:solidFill>
              <a:prstDash val="solid"/>
              <a:round/>
              <a:headEnd type="none" w="sm" len="sm"/>
              <a:tailEnd type="none" w="sm" len="sm"/>
            </a:ln>
          </p:spPr>
        </p:cxnSp>
        <p:sp>
          <p:nvSpPr>
            <p:cNvPr id="357" name="Google Shape;357;p40"/>
            <p:cNvSpPr/>
            <p:nvPr/>
          </p:nvSpPr>
          <p:spPr>
            <a:xfrm>
              <a:off x="0" y="839390"/>
              <a:ext cx="8229600" cy="83939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8" name="Google Shape;358;p40"/>
            <p:cNvSpPr txBox="1"/>
            <p:nvPr/>
          </p:nvSpPr>
          <p:spPr>
            <a:xfrm>
              <a:off x="0" y="839390"/>
              <a:ext cx="8229600" cy="839390"/>
            </a:xfrm>
            <a:prstGeom prst="rect">
              <a:avLst/>
            </a:prstGeom>
            <a:noFill/>
            <a:ln>
              <a:noFill/>
            </a:ln>
          </p:spPr>
          <p:txBody>
            <a:bodyPr spcFirstLastPara="1" wrap="square" lIns="193033" tIns="193033" rIns="193033" bIns="193033"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3800"/>
                <a:buFontTx/>
                <a:buNone/>
                <a:tabLst/>
                <a:defRPr/>
              </a:pPr>
              <a:r>
                <a:rPr kumimoji="0" lang="en-GB" sz="5067" b="0" i="0" u="none" strike="noStrike" kern="1200" cap="none" spc="0" normalizeH="0" baseline="0" noProof="0">
                  <a:ln>
                    <a:noFill/>
                  </a:ln>
                  <a:solidFill>
                    <a:srgbClr val="000000"/>
                  </a:solidFill>
                  <a:effectLst/>
                  <a:uLnTx/>
                  <a:uFillTx/>
                  <a:latin typeface="Corbel"/>
                  <a:ea typeface="Corbel"/>
                  <a:cs typeface="Corbel"/>
                  <a:sym typeface="Corbel"/>
                </a:rPr>
                <a:t>Golden Rule</a:t>
              </a:r>
              <a:endParaRPr kumimoji="0" sz="2400" b="0" i="0" u="none" strike="noStrike" kern="1200" cap="none" spc="0" normalizeH="0" baseline="0" noProof="0">
                <a:ln>
                  <a:noFill/>
                </a:ln>
                <a:solidFill>
                  <a:srgbClr val="000000"/>
                </a:solidFill>
                <a:effectLst/>
                <a:uLnTx/>
                <a:uFillTx/>
                <a:latin typeface="Arial"/>
                <a:ea typeface="+mn-ea"/>
                <a:cs typeface="+mn-cs"/>
              </a:endParaRPr>
            </a:p>
          </p:txBody>
        </p:sp>
        <p:cxnSp>
          <p:nvCxnSpPr>
            <p:cNvPr id="359" name="Google Shape;359;p40"/>
            <p:cNvCxnSpPr/>
            <p:nvPr/>
          </p:nvCxnSpPr>
          <p:spPr>
            <a:xfrm>
              <a:off x="0" y="1678781"/>
              <a:ext cx="8229600" cy="0"/>
            </a:xfrm>
            <a:prstGeom prst="straightConnector1">
              <a:avLst/>
            </a:prstGeom>
            <a:solidFill>
              <a:srgbClr val="EB631B"/>
            </a:solidFill>
            <a:ln w="25400" cap="flat" cmpd="sng">
              <a:solidFill>
                <a:srgbClr val="EB631B"/>
              </a:solidFill>
              <a:prstDash val="solid"/>
              <a:round/>
              <a:headEnd type="none" w="sm" len="sm"/>
              <a:tailEnd type="none" w="sm" len="sm"/>
            </a:ln>
          </p:spPr>
        </p:cxnSp>
        <p:sp>
          <p:nvSpPr>
            <p:cNvPr id="360" name="Google Shape;360;p40"/>
            <p:cNvSpPr/>
            <p:nvPr/>
          </p:nvSpPr>
          <p:spPr>
            <a:xfrm>
              <a:off x="0" y="1678781"/>
              <a:ext cx="8229600" cy="83939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1" name="Google Shape;361;p40"/>
            <p:cNvSpPr txBox="1"/>
            <p:nvPr/>
          </p:nvSpPr>
          <p:spPr>
            <a:xfrm>
              <a:off x="0" y="1678781"/>
              <a:ext cx="8229600" cy="839390"/>
            </a:xfrm>
            <a:prstGeom prst="rect">
              <a:avLst/>
            </a:prstGeom>
            <a:noFill/>
            <a:ln>
              <a:noFill/>
            </a:ln>
          </p:spPr>
          <p:txBody>
            <a:bodyPr spcFirstLastPara="1" wrap="square" lIns="193033" tIns="193033" rIns="193033" bIns="193033"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3800"/>
                <a:buFontTx/>
                <a:buNone/>
                <a:tabLst/>
                <a:defRPr/>
              </a:pPr>
              <a:r>
                <a:rPr kumimoji="0" lang="en-GB" sz="5067" b="0" i="0" u="none" strike="noStrike" kern="1200" cap="none" spc="0" normalizeH="0" baseline="0" noProof="0">
                  <a:ln>
                    <a:noFill/>
                  </a:ln>
                  <a:solidFill>
                    <a:srgbClr val="000000"/>
                  </a:solidFill>
                  <a:effectLst/>
                  <a:uLnTx/>
                  <a:uFillTx/>
                  <a:latin typeface="Corbel"/>
                  <a:ea typeface="Corbel"/>
                  <a:cs typeface="Corbel"/>
                  <a:sym typeface="Corbel"/>
                </a:rPr>
                <a:t>Mischief Rule</a:t>
              </a:r>
              <a:endParaRPr kumimoji="0" sz="2400" b="0" i="0" u="none" strike="noStrike" kern="1200" cap="none" spc="0" normalizeH="0" baseline="0" noProof="0">
                <a:ln>
                  <a:noFill/>
                </a:ln>
                <a:solidFill>
                  <a:srgbClr val="000000"/>
                </a:solidFill>
                <a:effectLst/>
                <a:uLnTx/>
                <a:uFillTx/>
                <a:latin typeface="Arial"/>
                <a:ea typeface="+mn-ea"/>
                <a:cs typeface="+mn-cs"/>
              </a:endParaRPr>
            </a:p>
          </p:txBody>
        </p:sp>
        <p:cxnSp>
          <p:nvCxnSpPr>
            <p:cNvPr id="362" name="Google Shape;362;p40"/>
            <p:cNvCxnSpPr/>
            <p:nvPr/>
          </p:nvCxnSpPr>
          <p:spPr>
            <a:xfrm>
              <a:off x="0" y="2518172"/>
              <a:ext cx="8229600" cy="0"/>
            </a:xfrm>
            <a:prstGeom prst="straightConnector1">
              <a:avLst/>
            </a:prstGeom>
            <a:solidFill>
              <a:srgbClr val="EB631B"/>
            </a:solidFill>
            <a:ln w="25400" cap="flat" cmpd="sng">
              <a:solidFill>
                <a:srgbClr val="EB631B"/>
              </a:solidFill>
              <a:prstDash val="solid"/>
              <a:round/>
              <a:headEnd type="none" w="sm" len="sm"/>
              <a:tailEnd type="none" w="sm" len="sm"/>
            </a:ln>
          </p:spPr>
        </p:cxnSp>
        <p:sp>
          <p:nvSpPr>
            <p:cNvPr id="363" name="Google Shape;363;p40"/>
            <p:cNvSpPr/>
            <p:nvPr/>
          </p:nvSpPr>
          <p:spPr>
            <a:xfrm>
              <a:off x="0" y="2518172"/>
              <a:ext cx="8229600" cy="83939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4" name="Google Shape;364;p40"/>
            <p:cNvSpPr txBox="1"/>
            <p:nvPr/>
          </p:nvSpPr>
          <p:spPr>
            <a:xfrm>
              <a:off x="0" y="2518172"/>
              <a:ext cx="8229600" cy="839390"/>
            </a:xfrm>
            <a:prstGeom prst="rect">
              <a:avLst/>
            </a:prstGeom>
            <a:noFill/>
            <a:ln>
              <a:noFill/>
            </a:ln>
          </p:spPr>
          <p:txBody>
            <a:bodyPr spcFirstLastPara="1" wrap="square" lIns="193033" tIns="193033" rIns="193033" bIns="193033"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3800"/>
                <a:buFontTx/>
                <a:buNone/>
                <a:tabLst/>
                <a:defRPr/>
              </a:pPr>
              <a:r>
                <a:rPr kumimoji="0" lang="en-GB" sz="5067" b="0" i="0" u="none" strike="noStrike" kern="1200" cap="none" spc="0" normalizeH="0" baseline="0" noProof="0">
                  <a:ln>
                    <a:noFill/>
                  </a:ln>
                  <a:solidFill>
                    <a:srgbClr val="000000"/>
                  </a:solidFill>
                  <a:effectLst/>
                  <a:uLnTx/>
                  <a:uFillTx/>
                  <a:latin typeface="Corbel"/>
                  <a:ea typeface="Corbel"/>
                  <a:cs typeface="Corbel"/>
                  <a:sym typeface="Corbel"/>
                </a:rPr>
                <a:t>Purposive Interpretation</a:t>
              </a: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48003-BEF0-855F-EA3C-AEFA71F552D9}"/>
              </a:ext>
            </a:extLst>
          </p:cNvPr>
          <p:cNvSpPr>
            <a:spLocks noGrp="1"/>
          </p:cNvSpPr>
          <p:nvPr>
            <p:ph type="title"/>
          </p:nvPr>
        </p:nvSpPr>
        <p:spPr/>
        <p:txBody>
          <a:bodyPr>
            <a:normAutofit/>
          </a:bodyPr>
          <a:lstStyle/>
          <a:p>
            <a:r>
              <a:rPr lang="en-GB" sz="3600" b="1" dirty="0">
                <a:latin typeface="Calibri" panose="020F0502020204030204" pitchFamily="34" charset="0"/>
                <a:cs typeface="Calibri" panose="020F0502020204030204" pitchFamily="34" charset="0"/>
              </a:rPr>
              <a:t>The Literal Rule of Statutory Interpretation</a:t>
            </a:r>
          </a:p>
        </p:txBody>
      </p:sp>
      <p:sp>
        <p:nvSpPr>
          <p:cNvPr id="3" name="Text Placeholder 2">
            <a:extLst>
              <a:ext uri="{FF2B5EF4-FFF2-40B4-BE49-F238E27FC236}">
                <a16:creationId xmlns:a16="http://schemas.microsoft.com/office/drawing/2014/main" id="{69C1CF88-284F-470B-3104-761B1DBFA303}"/>
              </a:ext>
            </a:extLst>
          </p:cNvPr>
          <p:cNvSpPr>
            <a:spLocks noGrp="1"/>
          </p:cNvSpPr>
          <p:nvPr>
            <p:ph type="body" idx="1"/>
          </p:nvPr>
        </p:nvSpPr>
        <p:spPr>
          <a:xfrm>
            <a:off x="609600" y="1590774"/>
            <a:ext cx="10972800" cy="5267226"/>
          </a:xfrm>
        </p:spPr>
        <p:txBody>
          <a:bodyPr/>
          <a:lstStyle/>
          <a:p>
            <a:pPr marL="0" indent="0">
              <a:lnSpc>
                <a:spcPct val="115000"/>
              </a:lnSpc>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Under the literal rule, where the words of the statute are plain and unambiguous, you give it its ordinary grammatical meaning - e.g., </a:t>
            </a:r>
            <a:r>
              <a:rPr lang="en-GB" sz="1800" i="1" kern="100" dirty="0">
                <a:effectLst/>
                <a:latin typeface="Aptos" panose="020B0004020202020204" pitchFamily="34" charset="0"/>
                <a:ea typeface="Aptos" panose="020B0004020202020204" pitchFamily="34" charset="0"/>
                <a:cs typeface="Times New Roman" panose="02020603050405020304" pitchFamily="18" charset="0"/>
              </a:rPr>
              <a:t>R v Bentham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[2005] UKHL 18</a:t>
            </a:r>
          </a:p>
          <a:p>
            <a:pPr marL="0" indent="0">
              <a:lnSpc>
                <a:spcPct val="115000"/>
              </a:lnSpc>
            </a:pPr>
            <a:r>
              <a:rPr lang="en-GB" sz="1900" dirty="0">
                <a:latin typeface="Calibri" panose="020F0502020204030204" pitchFamily="34" charset="0"/>
                <a:cs typeface="Calibri" panose="020F0502020204030204" pitchFamily="34" charset="0"/>
              </a:rPr>
              <a:t>‘</a:t>
            </a:r>
            <a:r>
              <a:rPr lang="en-GB" sz="2000" dirty="0">
                <a:latin typeface="Calibri" panose="020F0502020204030204" pitchFamily="34" charset="0"/>
                <a:cs typeface="Calibri" panose="020F0502020204030204" pitchFamily="34" charset="0"/>
              </a:rPr>
              <a:t>Where the meaning of a statute is plain and unambiguous it is not for the judges to invent fancied ambiguities for failing to give effect to its plain meaning because they consider the consequences of doing so would be inexpedient, or even unjust or immoral’ </a:t>
            </a:r>
            <a:r>
              <a:rPr lang="en-GB" sz="2000" b="1" i="1" dirty="0">
                <a:latin typeface="Calibri" panose="020F0502020204030204" pitchFamily="34" charset="0"/>
                <a:cs typeface="Calibri" panose="020F0502020204030204" pitchFamily="34" charset="0"/>
              </a:rPr>
              <a:t>Per</a:t>
            </a:r>
            <a:r>
              <a:rPr lang="en-GB" sz="2000" b="1" dirty="0">
                <a:latin typeface="Calibri" panose="020F0502020204030204" pitchFamily="34" charset="0"/>
                <a:cs typeface="Calibri" panose="020F0502020204030204" pitchFamily="34" charset="0"/>
              </a:rPr>
              <a:t> Lord Diplock, </a:t>
            </a:r>
            <a:r>
              <a:rPr lang="en-GB" sz="2000" b="1" i="1" dirty="0" err="1">
                <a:latin typeface="Calibri" panose="020F0502020204030204" pitchFamily="34" charset="0"/>
                <a:cs typeface="Calibri" panose="020F0502020204030204" pitchFamily="34" charset="0"/>
              </a:rPr>
              <a:t>Duport</a:t>
            </a:r>
            <a:r>
              <a:rPr lang="en-GB" sz="2000" b="1" i="1" dirty="0">
                <a:latin typeface="Calibri" panose="020F0502020204030204" pitchFamily="34" charset="0"/>
                <a:cs typeface="Calibri" panose="020F0502020204030204" pitchFamily="34" charset="0"/>
              </a:rPr>
              <a:t> Steel v Sirs</a:t>
            </a:r>
            <a:r>
              <a:rPr lang="en-GB" sz="2000" b="1" dirty="0">
                <a:latin typeface="Calibri" panose="020F0502020204030204" pitchFamily="34" charset="0"/>
                <a:cs typeface="Calibri" panose="020F0502020204030204" pitchFamily="34" charset="0"/>
              </a:rPr>
              <a:t> [1980] 1 WLR 142 (HL)</a:t>
            </a:r>
          </a:p>
          <a:p>
            <a:pPr>
              <a:lnSpc>
                <a:spcPct val="107000"/>
              </a:lnSpc>
              <a:spcAft>
                <a:spcPts val="800"/>
              </a:spcAft>
            </a:pPr>
            <a:r>
              <a:rPr lang="en-GB" sz="2000" dirty="0">
                <a:solidFill>
                  <a:schemeClr val="tx1"/>
                </a:solidFill>
                <a:latin typeface="Calibri" panose="020F0502020204030204" pitchFamily="34" charset="0"/>
                <a:ea typeface="Calibri" panose="020F0502020204030204" pitchFamily="34" charset="0"/>
                <a:cs typeface="Calibri" panose="020F0502020204030204" pitchFamily="34" charset="0"/>
              </a:rPr>
              <a:t>In </a:t>
            </a:r>
            <a:r>
              <a:rPr lang="en-GB" sz="2000" b="1" i="1"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R v Bentham </a:t>
            </a:r>
            <a:r>
              <a:rPr lang="en-GB" sz="2000" b="1"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[2005] UKHL 18</a:t>
            </a:r>
            <a:r>
              <a:rPr lang="en-GB" sz="2000" b="1" kern="100" dirty="0">
                <a:solidFill>
                  <a:schemeClr val="tx1"/>
                </a:solidFill>
                <a:latin typeface="Calibri" panose="020F0502020204030204" pitchFamily="34" charset="0"/>
                <a:ea typeface="Calibri" panose="020F0502020204030204" pitchFamily="34" charset="0"/>
                <a:cs typeface="Calibri" panose="020F0502020204030204" pitchFamily="34" charset="0"/>
              </a:rPr>
              <a:t> - </a:t>
            </a:r>
            <a:r>
              <a:rPr lang="en-GB" sz="20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the question before the court was whether a person who has his hand inside a zipped-up jacket, forcing the material out so as to give the impression that he has a gun, be held to have in his </a:t>
            </a:r>
            <a:r>
              <a:rPr lang="en-GB" sz="2000" b="1" i="1"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possession an imitation firearm</a:t>
            </a:r>
            <a:r>
              <a:rPr lang="en-GB" sz="2000" i="1"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GB" sz="20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within the meaning of </a:t>
            </a:r>
            <a:r>
              <a:rPr lang="en-GB" sz="2000" b="1"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 17(2) of the Firearms Act 1968</a:t>
            </a:r>
            <a:r>
              <a:rPr lang="en-GB" sz="20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lang="en-GB"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buSzPts val="1900"/>
            </a:pPr>
            <a:r>
              <a:rPr lang="en-GB" sz="20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The appellant was convicted at the Crown Court and the Court of Appeal (Criminal Division) for possession of an imitation firearm, but the SC quashed the appellant’s conviction holding that when the meaning of the statute is plain, the court should give it its ordinary meaning.</a:t>
            </a:r>
          </a:p>
          <a:p>
            <a:pPr marL="0" indent="0">
              <a:spcBef>
                <a:spcPts val="0"/>
              </a:spcBef>
              <a:buSzPts val="1900"/>
            </a:pPr>
            <a:endParaRPr lang="en-GB" sz="20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buSzPts val="1900"/>
            </a:pPr>
            <a:endParaRPr lang="en-GB" sz="18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buSzPts val="1900"/>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a:extLst>
              <a:ext uri="{FF2B5EF4-FFF2-40B4-BE49-F238E27FC236}">
                <a16:creationId xmlns:a16="http://schemas.microsoft.com/office/drawing/2014/main" id="{991CDFC2-63A6-540C-6F4E-BA30F2E820AD}"/>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067" b="0" i="0" u="none" strike="noStrike" kern="1200" cap="none" spc="0" normalizeH="0" baseline="0" noProof="0" smtClean="0">
                <a:ln>
                  <a:noFill/>
                </a:ln>
                <a:solidFill>
                  <a:srgbClr val="002060"/>
                </a:solidFill>
                <a:effectLst/>
                <a:uLnTx/>
                <a:uFillTx/>
                <a:latin typeface="Corbel"/>
                <a:sym typeface="Corbel"/>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GB" sz="1067" b="0" i="0" u="none" strike="noStrike" kern="1200" cap="none" spc="0" normalizeH="0" baseline="0" noProof="0">
              <a:ln>
                <a:noFill/>
              </a:ln>
              <a:solidFill>
                <a:srgbClr val="002060"/>
              </a:solidFill>
              <a:effectLst/>
              <a:uLnTx/>
              <a:uFillTx/>
              <a:latin typeface="Corbel"/>
              <a:sym typeface="Corbel"/>
            </a:endParaRPr>
          </a:p>
        </p:txBody>
      </p:sp>
    </p:spTree>
    <p:extLst>
      <p:ext uri="{BB962C8B-B14F-4D97-AF65-F5344CB8AC3E}">
        <p14:creationId xmlns:p14="http://schemas.microsoft.com/office/powerpoint/2010/main" val="2571608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21"/>
          <p:cNvPicPr preferRelativeResize="0"/>
          <p:nvPr/>
        </p:nvPicPr>
        <p:blipFill rotWithShape="1">
          <a:blip r:embed="rId3">
            <a:alphaModFix/>
          </a:blip>
          <a:srcRect/>
          <a:stretch/>
        </p:blipFill>
        <p:spPr>
          <a:xfrm>
            <a:off x="727473" y="1524000"/>
            <a:ext cx="2857500" cy="1905000"/>
          </a:xfrm>
          <a:prstGeom prst="rect">
            <a:avLst/>
          </a:prstGeom>
          <a:noFill/>
          <a:ln>
            <a:noFill/>
          </a:ln>
        </p:spPr>
      </p:pic>
      <p:pic>
        <p:nvPicPr>
          <p:cNvPr id="134" name="Google Shape;134;p21"/>
          <p:cNvPicPr preferRelativeResize="0"/>
          <p:nvPr/>
        </p:nvPicPr>
        <p:blipFill rotWithShape="1">
          <a:blip r:embed="rId4">
            <a:alphaModFix/>
          </a:blip>
          <a:srcRect/>
          <a:stretch/>
        </p:blipFill>
        <p:spPr>
          <a:xfrm>
            <a:off x="5229241" y="1624518"/>
            <a:ext cx="6561375" cy="4367415"/>
          </a:xfrm>
          <a:prstGeom prst="rect">
            <a:avLst/>
          </a:prstGeom>
          <a:noFill/>
          <a:ln>
            <a:noFill/>
          </a:ln>
        </p:spPr>
      </p:pic>
      <p:sp>
        <p:nvSpPr>
          <p:cNvPr id="135" name="Google Shape;135;p21"/>
          <p:cNvSpPr txBox="1"/>
          <p:nvPr/>
        </p:nvSpPr>
        <p:spPr>
          <a:xfrm>
            <a:off x="2156224" y="523898"/>
            <a:ext cx="6353705" cy="677054"/>
          </a:xfrm>
          <a:prstGeom prst="rect">
            <a:avLst/>
          </a:prstGeom>
          <a:noFill/>
          <a:ln>
            <a:noFill/>
          </a:ln>
        </p:spPr>
        <p:txBody>
          <a:bodyPr spcFirstLastPara="1" wrap="square" lIns="121900" tIns="60933" rIns="121900" bIns="60933"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GB" sz="36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Corbel"/>
              </a:rPr>
              <a:t>The Parliament </a:t>
            </a:r>
            <a:endParaRPr kumimoji="0" sz="36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36" name="Google Shape;136;p21"/>
          <p:cNvSpPr txBox="1"/>
          <p:nvPr/>
        </p:nvSpPr>
        <p:spPr>
          <a:xfrm>
            <a:off x="727473" y="4016016"/>
            <a:ext cx="3061521" cy="1661939"/>
          </a:xfrm>
          <a:prstGeom prst="rect">
            <a:avLst/>
          </a:prstGeom>
          <a:noFill/>
          <a:ln>
            <a:noFill/>
          </a:ln>
        </p:spPr>
        <p:txBody>
          <a:bodyPr spcFirstLastPara="1" wrap="square" lIns="121900" tIns="60933" rIns="121900" bIns="60933"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0000"/>
                </a:solidFill>
                <a:effectLst/>
                <a:uLnTx/>
                <a:uFillTx/>
                <a:latin typeface="Calibri" panose="020F0502020204030204" pitchFamily="34" charset="0"/>
                <a:ea typeface="Corbel"/>
                <a:cs typeface="Calibri" panose="020F0502020204030204" pitchFamily="34" charset="0"/>
                <a:sym typeface="Corbel"/>
              </a:rPr>
              <a:t>Parliament Acts </a:t>
            </a:r>
            <a:endParaRPr kumimoji="0" lang="en-GB" sz="20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0000"/>
                </a:solidFill>
                <a:effectLst/>
                <a:uLnTx/>
                <a:uFillTx/>
                <a:latin typeface="Calibri" panose="020F0502020204030204" pitchFamily="34" charset="0"/>
                <a:ea typeface="Corbel"/>
                <a:cs typeface="Calibri" panose="020F0502020204030204" pitchFamily="34" charset="0"/>
                <a:sym typeface="Corbel"/>
              </a:rPr>
              <a:t> 1911 and 1949</a:t>
            </a:r>
            <a:endParaRPr kumimoji="0" lang="en-GB" sz="20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2000" b="0" i="0" u="none" strike="noStrike" kern="0" cap="none" spc="0" normalizeH="0" baseline="0" noProof="0" dirty="0">
              <a:ln>
                <a:noFill/>
              </a:ln>
              <a:solidFill>
                <a:srgbClr val="000000"/>
              </a:solidFill>
              <a:effectLst/>
              <a:uLnTx/>
              <a:uFillTx/>
              <a:latin typeface="Calibri" panose="020F0502020204030204" pitchFamily="34" charset="0"/>
              <a:ea typeface="Corbel"/>
              <a:cs typeface="Calibri" panose="020F0502020204030204" pitchFamily="34" charset="0"/>
              <a:sym typeface="Corbe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0000"/>
                </a:solidFill>
                <a:effectLst/>
                <a:uLnTx/>
                <a:uFillTx/>
                <a:latin typeface="Calibri" panose="020F0502020204030204" pitchFamily="34" charset="0"/>
                <a:ea typeface="Corbel"/>
                <a:cs typeface="Calibri" panose="020F0502020204030204" pitchFamily="34" charset="0"/>
                <a:sym typeface="Corbel"/>
              </a:rPr>
              <a:t>Constitutional Reform</a:t>
            </a:r>
            <a:endParaRPr kumimoji="0" lang="en-GB" sz="20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0000"/>
                </a:solidFill>
                <a:effectLst/>
                <a:uLnTx/>
                <a:uFillTx/>
                <a:latin typeface="Calibri" panose="020F0502020204030204" pitchFamily="34" charset="0"/>
                <a:ea typeface="Corbel"/>
                <a:cs typeface="Calibri" panose="020F0502020204030204" pitchFamily="34" charset="0"/>
                <a:sym typeface="Corbel"/>
              </a:rPr>
              <a:t> Act 2005</a:t>
            </a:r>
            <a:endParaRPr kumimoji="0" lang="en-GB" sz="20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42"/>
          <p:cNvSpPr txBox="1">
            <a:spLocks noGrp="1"/>
          </p:cNvSpPr>
          <p:nvPr>
            <p:ph type="sldNum" idx="12"/>
          </p:nvPr>
        </p:nvSpPr>
        <p:spPr>
          <a:xfrm>
            <a:off x="579217" y="6371915"/>
            <a:ext cx="288000" cy="288000"/>
          </a:xfrm>
          <a:prstGeom prst="rect">
            <a:avLst/>
          </a:prstGeom>
          <a:solidFill>
            <a:schemeClr val="accent1"/>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067" b="0" i="0" u="none" strike="noStrike" kern="1200" cap="none" spc="0" normalizeH="0" baseline="0" noProof="0">
                <a:ln>
                  <a:noFill/>
                </a:ln>
                <a:solidFill>
                  <a:srgbClr val="002060"/>
                </a:solidFill>
                <a:effectLst/>
                <a:uLnTx/>
                <a:uFillTx/>
                <a:latin typeface="Corbel"/>
                <a:sym typeface="Corbel"/>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sz="1067" b="0" i="0" u="none" strike="noStrike" kern="1200" cap="none" spc="0" normalizeH="0" baseline="0" noProof="0">
              <a:ln>
                <a:noFill/>
              </a:ln>
              <a:solidFill>
                <a:srgbClr val="002060"/>
              </a:solidFill>
              <a:effectLst/>
              <a:uLnTx/>
              <a:uFillTx/>
              <a:latin typeface="Corbel"/>
              <a:sym typeface="Corbel"/>
            </a:endParaRPr>
          </a:p>
        </p:txBody>
      </p:sp>
      <p:sp>
        <p:nvSpPr>
          <p:cNvPr id="378" name="Google Shape;378;p42"/>
          <p:cNvSpPr txBox="1">
            <a:spLocks noGrp="1"/>
          </p:cNvSpPr>
          <p:nvPr>
            <p:ph type="body" idx="1"/>
          </p:nvPr>
        </p:nvSpPr>
        <p:spPr>
          <a:xfrm>
            <a:off x="609600" y="1629553"/>
            <a:ext cx="10972800" cy="4846954"/>
          </a:xfrm>
          <a:prstGeom prst="rect">
            <a:avLst/>
          </a:prstGeom>
          <a:noFill/>
          <a:ln>
            <a:noFill/>
          </a:ln>
        </p:spPr>
        <p:txBody>
          <a:bodyPr spcFirstLastPara="1" wrap="square" lIns="0" tIns="0" rIns="0" bIns="0" anchor="t" anchorCtr="0">
            <a:noAutofit/>
          </a:bodyPr>
          <a:lstStyle/>
          <a:p>
            <a:pPr marL="0" indent="0">
              <a:lnSpc>
                <a:spcPct val="90000"/>
              </a:lnSpc>
              <a:spcBef>
                <a:spcPts val="0"/>
              </a:spcBef>
              <a:buSzPts val="1400"/>
            </a:pPr>
            <a:r>
              <a:rPr lang="en-GB" sz="2000" dirty="0">
                <a:latin typeface="Calibri" panose="020F0502020204030204" pitchFamily="34" charset="0"/>
                <a:ea typeface="Calibri" panose="020F0502020204030204" pitchFamily="34" charset="0"/>
                <a:cs typeface="Calibri" panose="020F0502020204030204" pitchFamily="34" charset="0"/>
              </a:rPr>
              <a:t>Where the language of the statute is plain, a judge will give the words their ordinary, literal meaning even if it results in apparent absurdity - See </a:t>
            </a:r>
            <a:r>
              <a:rPr lang="en-GB" sz="2000" b="1" i="1" dirty="0">
                <a:latin typeface="Calibri" panose="020F0502020204030204" pitchFamily="34" charset="0"/>
                <a:ea typeface="Calibri" panose="020F0502020204030204" pitchFamily="34" charset="0"/>
                <a:cs typeface="Calibri" panose="020F0502020204030204" pitchFamily="34" charset="0"/>
              </a:rPr>
              <a:t>Fisher v Bell</a:t>
            </a:r>
            <a:r>
              <a:rPr lang="en-GB" sz="2000" dirty="0">
                <a:latin typeface="Calibri" panose="020F0502020204030204" pitchFamily="34" charset="0"/>
                <a:ea typeface="Calibri" panose="020F0502020204030204" pitchFamily="34" charset="0"/>
                <a:cs typeface="Calibri" panose="020F0502020204030204" pitchFamily="34" charset="0"/>
              </a:rPr>
              <a:t> </a:t>
            </a:r>
            <a:r>
              <a:rPr lang="en-GB" sz="2000" b="1" dirty="0">
                <a:latin typeface="Calibri" panose="020F0502020204030204" pitchFamily="34" charset="0"/>
                <a:ea typeface="Calibri" panose="020F0502020204030204" pitchFamily="34" charset="0"/>
                <a:cs typeface="Calibri" panose="020F0502020204030204" pitchFamily="34" charset="0"/>
              </a:rPr>
              <a:t>[1961] 1 QB 394</a:t>
            </a:r>
          </a:p>
          <a:p>
            <a:pPr marL="0" indent="0">
              <a:lnSpc>
                <a:spcPct val="90000"/>
              </a:lnSpc>
              <a:spcBef>
                <a:spcPts val="0"/>
              </a:spcBef>
              <a:buSzPts val="1400"/>
            </a:pPr>
            <a:endParaRPr lang="en-GB" sz="2000" b="1" dirty="0">
              <a:latin typeface="Calibri" panose="020F0502020204030204" pitchFamily="34" charset="0"/>
              <a:ea typeface="Calibri" panose="020F0502020204030204" pitchFamily="34" charset="0"/>
              <a:cs typeface="Calibri" panose="020F0502020204030204" pitchFamily="34" charset="0"/>
            </a:endParaRPr>
          </a:p>
          <a:p>
            <a:pPr marL="0" indent="0">
              <a:lnSpc>
                <a:spcPct val="90000"/>
              </a:lnSpc>
              <a:buSzPts val="1400"/>
            </a:pPr>
            <a:r>
              <a:rPr lang="en-GB" sz="2000" b="1" dirty="0">
                <a:latin typeface="Calibri" panose="020F0502020204030204" pitchFamily="34" charset="0"/>
                <a:ea typeface="Calibri" panose="020F0502020204030204" pitchFamily="34" charset="0"/>
                <a:cs typeface="Calibri" panose="020F0502020204030204" pitchFamily="34" charset="0"/>
              </a:rPr>
              <a:t>Advantages</a:t>
            </a:r>
            <a:endParaRPr sz="2000" dirty="0">
              <a:latin typeface="Calibri" panose="020F0502020204030204" pitchFamily="34" charset="0"/>
              <a:ea typeface="Calibri" panose="020F0502020204030204" pitchFamily="34" charset="0"/>
              <a:cs typeface="Calibri" panose="020F0502020204030204" pitchFamily="34" charset="0"/>
            </a:endParaRPr>
          </a:p>
          <a:p>
            <a:pPr marL="285744" indent="-285744">
              <a:lnSpc>
                <a:spcPct val="90000"/>
              </a:lnSpc>
              <a:buSzPts val="1400"/>
              <a:buFont typeface="Arial"/>
              <a:buChar char="•"/>
            </a:pPr>
            <a:r>
              <a:rPr lang="en-GB" sz="2000" dirty="0">
                <a:latin typeface="Calibri" panose="020F0502020204030204" pitchFamily="34" charset="0"/>
                <a:ea typeface="Calibri" panose="020F0502020204030204" pitchFamily="34" charset="0"/>
                <a:cs typeface="Calibri" panose="020F0502020204030204" pitchFamily="34" charset="0"/>
              </a:rPr>
              <a:t>Promotes certainty in the law.</a:t>
            </a:r>
            <a:endParaRPr sz="2000" dirty="0">
              <a:latin typeface="Calibri" panose="020F0502020204030204" pitchFamily="34" charset="0"/>
              <a:ea typeface="Calibri" panose="020F0502020204030204" pitchFamily="34" charset="0"/>
              <a:cs typeface="Calibri" panose="020F0502020204030204" pitchFamily="34" charset="0"/>
            </a:endParaRPr>
          </a:p>
          <a:p>
            <a:pPr marL="285744" indent="-285744">
              <a:lnSpc>
                <a:spcPct val="90000"/>
              </a:lnSpc>
              <a:buSzPts val="1400"/>
              <a:buFont typeface="Arial"/>
              <a:buChar char="•"/>
            </a:pPr>
            <a:r>
              <a:rPr lang="en-GB" sz="2000" dirty="0">
                <a:latin typeface="Calibri" panose="020F0502020204030204" pitchFamily="34" charset="0"/>
                <a:ea typeface="Calibri" panose="020F0502020204030204" pitchFamily="34" charset="0"/>
                <a:cs typeface="Calibri" panose="020F0502020204030204" pitchFamily="34" charset="0"/>
              </a:rPr>
              <a:t>Avoids usurping parliamentary sovereignty – on the basis that remedy for the ambiguity should be a new or amended statute.</a:t>
            </a:r>
            <a:endParaRPr sz="2000" dirty="0">
              <a:latin typeface="Calibri" panose="020F0502020204030204" pitchFamily="34" charset="0"/>
              <a:ea typeface="Calibri" panose="020F0502020204030204" pitchFamily="34" charset="0"/>
              <a:cs typeface="Calibri" panose="020F0502020204030204" pitchFamily="34" charset="0"/>
            </a:endParaRPr>
          </a:p>
          <a:p>
            <a:pPr marL="285744" indent="-285744">
              <a:lnSpc>
                <a:spcPct val="90000"/>
              </a:lnSpc>
              <a:buSzPts val="1400"/>
              <a:buFont typeface="Arial"/>
              <a:buChar char="•"/>
            </a:pPr>
            <a:r>
              <a:rPr lang="en-GB" sz="2000" dirty="0">
                <a:latin typeface="Calibri" panose="020F0502020204030204" pitchFamily="34" charset="0"/>
                <a:ea typeface="Calibri" panose="020F0502020204030204" pitchFamily="34" charset="0"/>
                <a:cs typeface="Calibri" panose="020F0502020204030204" pitchFamily="34" charset="0"/>
              </a:rPr>
              <a:t>Highlights to Parliament the need for future reform – see subsequent amendment to the  Restriction of Offensive Weapons Act 1959 in 1961</a:t>
            </a:r>
          </a:p>
          <a:p>
            <a:pPr marL="285744" indent="-285744">
              <a:lnSpc>
                <a:spcPct val="90000"/>
              </a:lnSpc>
              <a:buSzPts val="1400"/>
              <a:buFont typeface="Arial"/>
              <a:buChar char="•"/>
            </a:pPr>
            <a:endParaRPr sz="2000" dirty="0">
              <a:latin typeface="Calibri" panose="020F0502020204030204" pitchFamily="34" charset="0"/>
              <a:ea typeface="Calibri" panose="020F0502020204030204" pitchFamily="34" charset="0"/>
              <a:cs typeface="Calibri" panose="020F0502020204030204" pitchFamily="34" charset="0"/>
            </a:endParaRPr>
          </a:p>
          <a:p>
            <a:pPr marL="0" indent="0">
              <a:lnSpc>
                <a:spcPct val="90000"/>
              </a:lnSpc>
              <a:buSzPts val="1400"/>
            </a:pPr>
            <a:r>
              <a:rPr lang="en-GB" sz="2000" b="1" dirty="0">
                <a:latin typeface="Calibri" panose="020F0502020204030204" pitchFamily="34" charset="0"/>
                <a:ea typeface="Calibri" panose="020F0502020204030204" pitchFamily="34" charset="0"/>
                <a:cs typeface="Calibri" panose="020F0502020204030204" pitchFamily="34" charset="0"/>
              </a:rPr>
              <a:t>Disadvantages</a:t>
            </a:r>
            <a:endParaRPr sz="2000" dirty="0">
              <a:latin typeface="Calibri" panose="020F0502020204030204" pitchFamily="34" charset="0"/>
              <a:ea typeface="Calibri" panose="020F0502020204030204" pitchFamily="34" charset="0"/>
              <a:cs typeface="Calibri" panose="020F0502020204030204" pitchFamily="34" charset="0"/>
            </a:endParaRPr>
          </a:p>
          <a:p>
            <a:pPr marL="342891" indent="-342891">
              <a:lnSpc>
                <a:spcPct val="90000"/>
              </a:lnSpc>
              <a:buSzPts val="1400"/>
              <a:buFont typeface="Arial"/>
              <a:buChar char="•"/>
            </a:pPr>
            <a:r>
              <a:rPr lang="en-GB" sz="2000" dirty="0">
                <a:latin typeface="Calibri" panose="020F0502020204030204" pitchFamily="34" charset="0"/>
                <a:ea typeface="Calibri" panose="020F0502020204030204" pitchFamily="34" charset="0"/>
                <a:cs typeface="Calibri" panose="020F0502020204030204" pitchFamily="34" charset="0"/>
              </a:rPr>
              <a:t>Can lead to an absurd result.</a:t>
            </a:r>
            <a:endParaRPr sz="2000" dirty="0">
              <a:latin typeface="Calibri" panose="020F0502020204030204" pitchFamily="34" charset="0"/>
              <a:ea typeface="Calibri" panose="020F0502020204030204" pitchFamily="34" charset="0"/>
              <a:cs typeface="Calibri" panose="020F0502020204030204" pitchFamily="34" charset="0"/>
            </a:endParaRPr>
          </a:p>
        </p:txBody>
      </p:sp>
      <p:sp>
        <p:nvSpPr>
          <p:cNvPr id="379" name="Google Shape;379;p42"/>
          <p:cNvSpPr txBox="1">
            <a:spLocks noGrp="1"/>
          </p:cNvSpPr>
          <p:nvPr>
            <p:ph type="title"/>
          </p:nvPr>
        </p:nvSpPr>
        <p:spPr>
          <a:xfrm>
            <a:off x="609600" y="381493"/>
            <a:ext cx="9250717" cy="922131"/>
          </a:xfrm>
          <a:prstGeom prst="rect">
            <a:avLst/>
          </a:prstGeom>
          <a:noFill/>
          <a:ln>
            <a:noFill/>
          </a:ln>
        </p:spPr>
        <p:txBody>
          <a:bodyPr spcFirstLastPara="1" wrap="square" lIns="0" tIns="0" rIns="0" bIns="0" anchor="ctr" anchorCtr="0">
            <a:normAutofit/>
          </a:bodyPr>
          <a:lstStyle/>
          <a:p>
            <a:pPr>
              <a:buSzPts val="2800"/>
            </a:pPr>
            <a:r>
              <a:rPr lang="en-GB" sz="3600" b="1" dirty="0">
                <a:latin typeface="Calibri" panose="020F0502020204030204" pitchFamily="34" charset="0"/>
                <a:cs typeface="Calibri" panose="020F0502020204030204" pitchFamily="34" charset="0"/>
              </a:rPr>
              <a:t>Advantages &amp; Disadvantages of the Literal Rule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57C2A-DA17-007B-F8F1-CE051D632E1C}"/>
              </a:ext>
            </a:extLst>
          </p:cNvPr>
          <p:cNvSpPr>
            <a:spLocks noGrp="1"/>
          </p:cNvSpPr>
          <p:nvPr>
            <p:ph type="title"/>
          </p:nvPr>
        </p:nvSpPr>
        <p:spPr/>
        <p:txBody>
          <a:bodyPr>
            <a:normAutofit/>
          </a:bodyPr>
          <a:lstStyle/>
          <a:p>
            <a:r>
              <a:rPr lang="en-GB" sz="3600" b="1" dirty="0">
                <a:latin typeface="Calibri" panose="020F0502020204030204" pitchFamily="34" charset="0"/>
                <a:cs typeface="Calibri" panose="020F0502020204030204" pitchFamily="34" charset="0"/>
              </a:rPr>
              <a:t>The Golden Rule of Statutory Interpretation</a:t>
            </a:r>
          </a:p>
        </p:txBody>
      </p:sp>
      <p:sp>
        <p:nvSpPr>
          <p:cNvPr id="3" name="Text Placeholder 2">
            <a:extLst>
              <a:ext uri="{FF2B5EF4-FFF2-40B4-BE49-F238E27FC236}">
                <a16:creationId xmlns:a16="http://schemas.microsoft.com/office/drawing/2014/main" id="{CE857BF1-BA02-4CC9-01A3-6B5E802F4216}"/>
              </a:ext>
            </a:extLst>
          </p:cNvPr>
          <p:cNvSpPr>
            <a:spLocks noGrp="1"/>
          </p:cNvSpPr>
          <p:nvPr>
            <p:ph type="body" idx="1"/>
          </p:nvPr>
        </p:nvSpPr>
        <p:spPr/>
        <p:txBody>
          <a:bodyPr/>
          <a:lstStyle/>
          <a:p>
            <a:r>
              <a:rPr lang="en-GB" sz="2000" kern="0" dirty="0">
                <a:effectLst/>
                <a:latin typeface="Calibri" panose="020F0502020204030204" pitchFamily="34" charset="0"/>
                <a:ea typeface="Calibri" panose="020F0502020204030204" pitchFamily="34" charset="0"/>
                <a:cs typeface="Calibri" panose="020F0502020204030204" pitchFamily="34" charset="0"/>
              </a:rPr>
              <a:t>Where th</a:t>
            </a:r>
            <a:r>
              <a:rPr lang="en-GB" sz="2000" dirty="0">
                <a:latin typeface="Calibri" panose="020F0502020204030204" pitchFamily="34" charset="0"/>
                <a:ea typeface="Calibri" panose="020F0502020204030204" pitchFamily="34" charset="0"/>
                <a:cs typeface="Calibri" panose="020F0502020204030204" pitchFamily="34" charset="0"/>
              </a:rPr>
              <a:t>e words of the Statute are ambiguous or unclear, or where </a:t>
            </a:r>
            <a:r>
              <a:rPr lang="en-GB" sz="2000" kern="0" dirty="0">
                <a:effectLst/>
                <a:latin typeface="Calibri" panose="020F0502020204030204" pitchFamily="34" charset="0"/>
                <a:ea typeface="Calibri" panose="020F0502020204030204" pitchFamily="34" charset="0"/>
                <a:cs typeface="Calibri" panose="020F0502020204030204" pitchFamily="34" charset="0"/>
              </a:rPr>
              <a:t>the ordinary meaning of the words lead to an apparent absurdity with the rest of the Act, the golden rule allows the courts to assume that Parliament intended for those words to have a wider definition than its literal meaning.</a:t>
            </a:r>
          </a:p>
          <a:p>
            <a:r>
              <a:rPr lang="en-GB" sz="2000" dirty="0">
                <a:latin typeface="Calibri" panose="020F0502020204030204" pitchFamily="34" charset="0"/>
                <a:ea typeface="Calibri" panose="020F0502020204030204" pitchFamily="34" charset="0"/>
                <a:cs typeface="Calibri" panose="020F0502020204030204" pitchFamily="34" charset="0"/>
              </a:rPr>
              <a:t>So, the rule</a:t>
            </a:r>
            <a:r>
              <a:rPr lang="en-GB" sz="2000" kern="0" dirty="0">
                <a:effectLst/>
                <a:latin typeface="Calibri" panose="020F0502020204030204" pitchFamily="34" charset="0"/>
                <a:ea typeface="Calibri" panose="020F0502020204030204" pitchFamily="34" charset="0"/>
                <a:cs typeface="Calibri" panose="020F0502020204030204" pitchFamily="34" charset="0"/>
              </a:rPr>
              <a:t>  requires the judges to look at the whole statute, consider its broader purpose and context as well as public policy, and construe the words in a way that gives its true significance and avoid inconsistency, or absurdity.  </a:t>
            </a:r>
          </a:p>
          <a:p>
            <a:r>
              <a:rPr lang="en-GB" sz="2000" kern="0" dirty="0">
                <a:effectLst/>
                <a:latin typeface="Calibri" panose="020F0502020204030204" pitchFamily="34" charset="0"/>
                <a:ea typeface="Calibri" panose="020F0502020204030204" pitchFamily="34" charset="0"/>
                <a:cs typeface="Calibri" panose="020F0502020204030204" pitchFamily="34" charset="0"/>
              </a:rPr>
              <a:t>So, in R</a:t>
            </a:r>
            <a:r>
              <a:rPr lang="en-GB" sz="2000" b="1" kern="0" dirty="0">
                <a:effectLst/>
                <a:latin typeface="Calibri" panose="020F0502020204030204" pitchFamily="34" charset="0"/>
                <a:ea typeface="Calibri" panose="020F0502020204030204" pitchFamily="34" charset="0"/>
                <a:cs typeface="Calibri" panose="020F0502020204030204" pitchFamily="34" charset="0"/>
              </a:rPr>
              <a:t> v Chief National Insurance Commissioner ex </a:t>
            </a:r>
            <a:r>
              <a:rPr lang="en-GB" sz="2000" b="1" kern="0" dirty="0" err="1">
                <a:effectLst/>
                <a:latin typeface="Calibri" panose="020F0502020204030204" pitchFamily="34" charset="0"/>
                <a:ea typeface="Calibri" panose="020F0502020204030204" pitchFamily="34" charset="0"/>
                <a:cs typeface="Calibri" panose="020F0502020204030204" pitchFamily="34" charset="0"/>
              </a:rPr>
              <a:t>parte</a:t>
            </a:r>
            <a:r>
              <a:rPr lang="en-GB" sz="2000" b="1" kern="0" dirty="0">
                <a:effectLst/>
                <a:latin typeface="Calibri" panose="020F0502020204030204" pitchFamily="34" charset="0"/>
                <a:ea typeface="Calibri" panose="020F0502020204030204" pitchFamily="34" charset="0"/>
                <a:cs typeface="Calibri" panose="020F0502020204030204" pitchFamily="34" charset="0"/>
              </a:rPr>
              <a:t> Connor [1981] 1 All ER 769, the court took into account </a:t>
            </a:r>
            <a:r>
              <a:rPr lang="en-GB" sz="2000" kern="0" dirty="0">
                <a:effectLst/>
                <a:latin typeface="Calibri" panose="020F0502020204030204" pitchFamily="34" charset="0"/>
                <a:ea typeface="Calibri" panose="020F0502020204030204" pitchFamily="34" charset="0"/>
                <a:cs typeface="Calibri" panose="020F0502020204030204" pitchFamily="34" charset="0"/>
              </a:rPr>
              <a:t>public policy considerations and </a:t>
            </a:r>
            <a:r>
              <a:rPr lang="en-GB" sz="2000" dirty="0">
                <a:latin typeface="Calibri" panose="020F0502020204030204" pitchFamily="34" charset="0"/>
                <a:ea typeface="Calibri" panose="020F0502020204030204" pitchFamily="34" charset="0"/>
                <a:cs typeface="Calibri" panose="020F0502020204030204" pitchFamily="34" charset="0"/>
              </a:rPr>
              <a:t>he</a:t>
            </a:r>
            <a:r>
              <a:rPr lang="en-GB" sz="2000" kern="0" dirty="0">
                <a:effectLst/>
                <a:latin typeface="Calibri" panose="020F0502020204030204" pitchFamily="34" charset="0"/>
                <a:ea typeface="Calibri" panose="020F0502020204030204" pitchFamily="34" charset="0"/>
                <a:cs typeface="Calibri" panose="020F0502020204030204" pitchFamily="34" charset="0"/>
              </a:rPr>
              <a:t>ld that the rule against forfeiture applied to disentitle a woman who stabbed her husband to death from receiving a widow’s allowance. </a:t>
            </a:r>
          </a:p>
          <a:p>
            <a:r>
              <a:rPr lang="en-GB" sz="2000" dirty="0">
                <a:effectLst/>
                <a:latin typeface="Calibri" panose="020F0502020204030204" pitchFamily="34" charset="0"/>
                <a:ea typeface="Calibri" panose="020F0502020204030204" pitchFamily="34" charset="0"/>
                <a:cs typeface="Calibri" panose="020F0502020204030204" pitchFamily="34" charset="0"/>
              </a:rPr>
              <a:t>The rule is used to avoid absurd or untenable results that would occur if the literal meaning of the words were applied. </a:t>
            </a:r>
            <a:endParaRPr lang="en-GB" sz="2000" kern="0" dirty="0">
              <a:effectLst/>
              <a:latin typeface="Calibri" panose="020F0502020204030204" pitchFamily="34" charset="0"/>
              <a:ea typeface="Calibri" panose="020F0502020204030204" pitchFamily="34" charset="0"/>
              <a:cs typeface="Calibri" panose="020F0502020204030204" pitchFamily="34" charset="0"/>
            </a:endParaRPr>
          </a:p>
          <a:p>
            <a:endParaRPr lang="en-GB" kern="100" dirty="0">
              <a:effectLst/>
              <a:latin typeface="Calibri" panose="020F0502020204030204" pitchFamily="34" charset="0"/>
              <a:ea typeface="Calibri" panose="020F0502020204030204" pitchFamily="34" charset="0"/>
              <a:cs typeface="Calibri" panose="020F0502020204030204" pitchFamily="34" charset="0"/>
            </a:endParaRPr>
          </a:p>
          <a:p>
            <a:endParaRPr lang="en-GB" dirty="0"/>
          </a:p>
        </p:txBody>
      </p:sp>
      <p:sp>
        <p:nvSpPr>
          <p:cNvPr id="4" name="Slide Number Placeholder 3">
            <a:extLst>
              <a:ext uri="{FF2B5EF4-FFF2-40B4-BE49-F238E27FC236}">
                <a16:creationId xmlns:a16="http://schemas.microsoft.com/office/drawing/2014/main" id="{96AA2180-A19B-F1B5-1218-9A75D1FA7F73}"/>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067" b="0" i="0" u="none" strike="noStrike" kern="1200" cap="none" spc="0" normalizeH="0" baseline="0" noProof="0" smtClean="0">
                <a:ln>
                  <a:noFill/>
                </a:ln>
                <a:solidFill>
                  <a:srgbClr val="002060"/>
                </a:solidFill>
                <a:effectLst/>
                <a:uLnTx/>
                <a:uFillTx/>
                <a:latin typeface="Corbel"/>
                <a:sym typeface="Corbel"/>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GB" sz="1067" b="0" i="0" u="none" strike="noStrike" kern="1200" cap="none" spc="0" normalizeH="0" baseline="0" noProof="0">
              <a:ln>
                <a:noFill/>
              </a:ln>
              <a:solidFill>
                <a:srgbClr val="002060"/>
              </a:solidFill>
              <a:effectLst/>
              <a:uLnTx/>
              <a:uFillTx/>
              <a:latin typeface="Corbel"/>
              <a:sym typeface="Corbel"/>
            </a:endParaRPr>
          </a:p>
        </p:txBody>
      </p:sp>
    </p:spTree>
    <p:extLst>
      <p:ext uri="{BB962C8B-B14F-4D97-AF65-F5344CB8AC3E}">
        <p14:creationId xmlns:p14="http://schemas.microsoft.com/office/powerpoint/2010/main" val="20754464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44"/>
          <p:cNvSpPr txBox="1">
            <a:spLocks noGrp="1"/>
          </p:cNvSpPr>
          <p:nvPr>
            <p:ph type="title"/>
          </p:nvPr>
        </p:nvSpPr>
        <p:spPr>
          <a:xfrm>
            <a:off x="609600" y="155448"/>
            <a:ext cx="10972800" cy="1252728"/>
          </a:xfrm>
          <a:prstGeom prst="rect">
            <a:avLst/>
          </a:prstGeom>
          <a:noFill/>
          <a:ln>
            <a:noFill/>
          </a:ln>
        </p:spPr>
        <p:txBody>
          <a:bodyPr spcFirstLastPara="1" wrap="square" lIns="0" tIns="0" rIns="0" bIns="0" anchor="ctr" anchorCtr="0">
            <a:normAutofit/>
          </a:bodyPr>
          <a:lstStyle/>
          <a:p>
            <a:pPr>
              <a:buSzPts val="2800"/>
            </a:pPr>
            <a:r>
              <a:rPr lang="en-GB" sz="3600" b="1" dirty="0">
                <a:latin typeface="Calibri" panose="020F0502020204030204" pitchFamily="34" charset="0"/>
                <a:cs typeface="Calibri" panose="020F0502020204030204" pitchFamily="34" charset="0"/>
              </a:rPr>
              <a:t>Advantages and Disadvantages of the Golden Rule</a:t>
            </a:r>
            <a:endParaRPr sz="3600" b="1" dirty="0">
              <a:latin typeface="Calibri" panose="020F0502020204030204" pitchFamily="34" charset="0"/>
              <a:cs typeface="Calibri" panose="020F0502020204030204" pitchFamily="34" charset="0"/>
            </a:endParaRPr>
          </a:p>
        </p:txBody>
      </p:sp>
      <p:sp>
        <p:nvSpPr>
          <p:cNvPr id="393" name="Google Shape;393;p44"/>
          <p:cNvSpPr txBox="1">
            <a:spLocks noGrp="1"/>
          </p:cNvSpPr>
          <p:nvPr>
            <p:ph type="body" idx="1"/>
          </p:nvPr>
        </p:nvSpPr>
        <p:spPr>
          <a:xfrm>
            <a:off x="609600" y="1600201"/>
            <a:ext cx="10972800" cy="4479235"/>
          </a:xfrm>
          <a:prstGeom prst="rect">
            <a:avLst/>
          </a:prstGeom>
          <a:noFill/>
          <a:ln>
            <a:noFill/>
          </a:ln>
        </p:spPr>
        <p:txBody>
          <a:bodyPr spcFirstLastPara="1" wrap="square" lIns="0" tIns="0" rIns="0" bIns="0" anchor="t" anchorCtr="0">
            <a:normAutofit lnSpcReduction="10000"/>
          </a:bodyPr>
          <a:lstStyle/>
          <a:p>
            <a:pPr marL="0" indent="0">
              <a:spcBef>
                <a:spcPts val="0"/>
              </a:spcBef>
              <a:buSzPts val="1700"/>
            </a:pPr>
            <a:r>
              <a:rPr lang="en-GB" sz="1900" dirty="0">
                <a:latin typeface="Calibri" panose="020F0502020204030204" pitchFamily="34" charset="0"/>
                <a:cs typeface="Calibri" panose="020F0502020204030204" pitchFamily="34" charset="0"/>
              </a:rPr>
              <a:t>Where the ordinary sense of the words leads to an apparent absurdity with the rest of the Act, the ordinary meaning may be modified to avoid the absurdity but no further.</a:t>
            </a:r>
            <a:endParaRPr sz="1900" dirty="0">
              <a:latin typeface="Calibri" panose="020F0502020204030204" pitchFamily="34" charset="0"/>
              <a:cs typeface="Calibri" panose="020F0502020204030204" pitchFamily="34" charset="0"/>
            </a:endParaRPr>
          </a:p>
          <a:p>
            <a:pPr marL="0" indent="0">
              <a:buSzPts val="1700"/>
            </a:pPr>
            <a:r>
              <a:rPr lang="en-GB" sz="1900" b="1" dirty="0">
                <a:latin typeface="Calibri" panose="020F0502020204030204" pitchFamily="34" charset="0"/>
                <a:cs typeface="Calibri" panose="020F0502020204030204" pitchFamily="34" charset="0"/>
              </a:rPr>
              <a:t>Advantages</a:t>
            </a:r>
            <a:endParaRPr sz="1900" dirty="0">
              <a:latin typeface="Calibri" panose="020F0502020204030204" pitchFamily="34" charset="0"/>
              <a:cs typeface="Calibri" panose="020F0502020204030204" pitchFamily="34" charset="0"/>
            </a:endParaRPr>
          </a:p>
          <a:p>
            <a:pPr marL="342900" indent="-342900">
              <a:buSzPts val="1700"/>
              <a:buFont typeface="Wingdings" panose="05000000000000000000" pitchFamily="2" charset="2"/>
              <a:buChar char="§"/>
            </a:pPr>
            <a:r>
              <a:rPr lang="en-GB" sz="1900" dirty="0">
                <a:latin typeface="Calibri" panose="020F0502020204030204" pitchFamily="34" charset="0"/>
                <a:cs typeface="Calibri" panose="020F0502020204030204" pitchFamily="34" charset="0"/>
              </a:rPr>
              <a:t>Extension of the literal rule and so it still observes parliamentary sovereignty</a:t>
            </a:r>
            <a:endParaRPr sz="1900" dirty="0">
              <a:latin typeface="Calibri" panose="020F0502020204030204" pitchFamily="34" charset="0"/>
              <a:cs typeface="Calibri" panose="020F0502020204030204" pitchFamily="34" charset="0"/>
            </a:endParaRPr>
          </a:p>
          <a:p>
            <a:pPr marL="342900" indent="-342900">
              <a:buSzPts val="1700"/>
              <a:buFont typeface="Wingdings" panose="05000000000000000000" pitchFamily="2" charset="2"/>
              <a:buChar char="§"/>
            </a:pPr>
            <a:r>
              <a:rPr lang="en-GB" sz="1900" dirty="0">
                <a:latin typeface="Calibri" panose="020F0502020204030204" pitchFamily="34" charset="0"/>
                <a:cs typeface="Calibri" panose="020F0502020204030204" pitchFamily="34" charset="0"/>
              </a:rPr>
              <a:t>Court must find genuine difficulties with the literal rule before it can use the golden rule </a:t>
            </a:r>
          </a:p>
          <a:p>
            <a:pPr marL="285744" indent="-285744">
              <a:buSzPts val="1700"/>
              <a:buFont typeface="Arial"/>
              <a:buChar char="•"/>
            </a:pPr>
            <a:r>
              <a:rPr lang="en-GB" sz="1900" dirty="0">
                <a:latin typeface="Calibri" panose="020F0502020204030204" pitchFamily="34" charset="0"/>
                <a:cs typeface="Calibri" panose="020F0502020204030204" pitchFamily="34" charset="0"/>
              </a:rPr>
              <a:t>It is used to avoid absurd or untenable results that would occur if the liberal meaning of the words were applied.</a:t>
            </a:r>
            <a:endParaRPr sz="1900" dirty="0">
              <a:latin typeface="Calibri" panose="020F0502020204030204" pitchFamily="34" charset="0"/>
              <a:cs typeface="Calibri" panose="020F0502020204030204" pitchFamily="34" charset="0"/>
            </a:endParaRPr>
          </a:p>
          <a:p>
            <a:pPr marL="342900" indent="-342900">
              <a:buSzPts val="1700"/>
              <a:buFont typeface="Wingdings" panose="05000000000000000000" pitchFamily="2" charset="2"/>
              <a:buChar char="§"/>
            </a:pPr>
            <a:r>
              <a:rPr lang="en-GB" sz="1900" dirty="0">
                <a:latin typeface="Calibri" panose="020F0502020204030204" pitchFamily="34" charset="0"/>
                <a:cs typeface="Calibri" panose="020F0502020204030204" pitchFamily="34" charset="0"/>
              </a:rPr>
              <a:t>Allows the court to take in to account public policy considerations and balance the law’s broader purpose and context. – See e.g.  </a:t>
            </a:r>
            <a:r>
              <a:rPr lang="en-GB" sz="1900" b="1" dirty="0">
                <a:latin typeface="Calibri" panose="020F0502020204030204" pitchFamily="34" charset="0"/>
                <a:cs typeface="Calibri" panose="020F0502020204030204" pitchFamily="34" charset="0"/>
              </a:rPr>
              <a:t>R v Chief National Insurance Commissioner ex </a:t>
            </a:r>
            <a:r>
              <a:rPr lang="en-GB" sz="1900" b="1" dirty="0" err="1">
                <a:latin typeface="Calibri" panose="020F0502020204030204" pitchFamily="34" charset="0"/>
                <a:cs typeface="Calibri" panose="020F0502020204030204" pitchFamily="34" charset="0"/>
              </a:rPr>
              <a:t>parte</a:t>
            </a:r>
            <a:r>
              <a:rPr lang="en-GB" sz="1900" b="1" dirty="0">
                <a:latin typeface="Calibri" panose="020F0502020204030204" pitchFamily="34" charset="0"/>
                <a:cs typeface="Calibri" panose="020F0502020204030204" pitchFamily="34" charset="0"/>
              </a:rPr>
              <a:t> Connor [1981] 1 All ER 769</a:t>
            </a:r>
            <a:endParaRPr sz="1900" dirty="0">
              <a:latin typeface="Calibri" panose="020F0502020204030204" pitchFamily="34" charset="0"/>
              <a:cs typeface="Calibri" panose="020F0502020204030204" pitchFamily="34" charset="0"/>
            </a:endParaRPr>
          </a:p>
          <a:p>
            <a:pPr marL="0" indent="0">
              <a:buSzPts val="1700"/>
            </a:pPr>
            <a:r>
              <a:rPr lang="en-GB" sz="1900" b="1" dirty="0">
                <a:latin typeface="Calibri" panose="020F0502020204030204" pitchFamily="34" charset="0"/>
                <a:cs typeface="Calibri" panose="020F0502020204030204" pitchFamily="34" charset="0"/>
              </a:rPr>
              <a:t>Disadvantages</a:t>
            </a:r>
            <a:endParaRPr sz="1900" dirty="0">
              <a:latin typeface="Calibri" panose="020F0502020204030204" pitchFamily="34" charset="0"/>
              <a:cs typeface="Calibri" panose="020F0502020204030204" pitchFamily="34" charset="0"/>
            </a:endParaRPr>
          </a:p>
          <a:p>
            <a:pPr marL="342900" indent="-342900">
              <a:buSzPts val="1700"/>
              <a:buFont typeface="Wingdings" panose="05000000000000000000" pitchFamily="2" charset="2"/>
              <a:buChar char="§"/>
            </a:pPr>
            <a:r>
              <a:rPr lang="en-GB" sz="1900" dirty="0">
                <a:latin typeface="Calibri" panose="020F0502020204030204" pitchFamily="34" charset="0"/>
                <a:cs typeface="Calibri" panose="020F0502020204030204" pitchFamily="34" charset="0"/>
              </a:rPr>
              <a:t>Can lead to uncertainty</a:t>
            </a:r>
            <a:endParaRPr sz="1900" dirty="0">
              <a:latin typeface="Calibri" panose="020F0502020204030204" pitchFamily="34" charset="0"/>
              <a:cs typeface="Calibri" panose="020F0502020204030204" pitchFamily="34" charset="0"/>
            </a:endParaRPr>
          </a:p>
          <a:p>
            <a:pPr marL="285744" indent="-141814">
              <a:buSzPts val="1700"/>
            </a:pPr>
            <a:endParaRPr sz="2267" dirty="0"/>
          </a:p>
        </p:txBody>
      </p:sp>
      <p:sp>
        <p:nvSpPr>
          <p:cNvPr id="394" name="Google Shape;394;p44"/>
          <p:cNvSpPr txBox="1">
            <a:spLocks noGrp="1"/>
          </p:cNvSpPr>
          <p:nvPr>
            <p:ph type="sldNum" idx="12"/>
          </p:nvPr>
        </p:nvSpPr>
        <p:spPr>
          <a:xfrm>
            <a:off x="579217" y="6371915"/>
            <a:ext cx="288000" cy="288000"/>
          </a:xfrm>
          <a:prstGeom prst="rect">
            <a:avLst/>
          </a:prstGeom>
          <a:solidFill>
            <a:schemeClr val="accent1"/>
          </a:solidFill>
          <a:ln>
            <a:noFill/>
          </a:ln>
        </p:spPr>
        <p:txBody>
          <a:bodyPr spcFirstLastPara="1" wrap="square" lIns="0" tIns="0" rIns="0" bIns="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067" b="0" i="0" u="none" strike="noStrike" kern="1200" cap="none" spc="0" normalizeH="0" baseline="0" noProof="0">
                <a:ln>
                  <a:noFill/>
                </a:ln>
                <a:solidFill>
                  <a:srgbClr val="002060"/>
                </a:solidFill>
                <a:effectLst/>
                <a:uLnTx/>
                <a:uFillTx/>
                <a:latin typeface="Corbel"/>
                <a:sym typeface="Corbel"/>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sz="1067" b="0" i="0" u="none" strike="noStrike" kern="1200" cap="none" spc="0" normalizeH="0" baseline="0" noProof="0">
              <a:ln>
                <a:noFill/>
              </a:ln>
              <a:solidFill>
                <a:srgbClr val="002060"/>
              </a:solidFill>
              <a:effectLst/>
              <a:uLnTx/>
              <a:uFillTx/>
              <a:latin typeface="Corbel"/>
              <a:sym typeface="Corbe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BE154-3636-F6F2-D432-56E2DEBAA978}"/>
              </a:ext>
            </a:extLst>
          </p:cNvPr>
          <p:cNvSpPr>
            <a:spLocks noGrp="1"/>
          </p:cNvSpPr>
          <p:nvPr>
            <p:ph type="title"/>
          </p:nvPr>
        </p:nvSpPr>
        <p:spPr/>
        <p:txBody>
          <a:bodyPr>
            <a:normAutofit/>
          </a:bodyPr>
          <a:lstStyle/>
          <a:p>
            <a:r>
              <a:rPr lang="en-GB" sz="3600" b="1" dirty="0">
                <a:latin typeface="Calibri" panose="020F0502020204030204" pitchFamily="34" charset="0"/>
                <a:cs typeface="Calibri" panose="020F0502020204030204" pitchFamily="34" charset="0"/>
              </a:rPr>
              <a:t>The Mischief Rule of Statutory Interpretation</a:t>
            </a:r>
          </a:p>
        </p:txBody>
      </p:sp>
      <p:sp>
        <p:nvSpPr>
          <p:cNvPr id="3" name="Text Placeholder 2">
            <a:extLst>
              <a:ext uri="{FF2B5EF4-FFF2-40B4-BE49-F238E27FC236}">
                <a16:creationId xmlns:a16="http://schemas.microsoft.com/office/drawing/2014/main" id="{093552C8-0286-55A4-7C4A-739C367CD493}"/>
              </a:ext>
            </a:extLst>
          </p:cNvPr>
          <p:cNvSpPr>
            <a:spLocks noGrp="1"/>
          </p:cNvSpPr>
          <p:nvPr>
            <p:ph type="body" idx="1"/>
          </p:nvPr>
        </p:nvSpPr>
        <p:spPr>
          <a:xfrm>
            <a:off x="609600" y="1600201"/>
            <a:ext cx="10972800" cy="5059714"/>
          </a:xfrm>
        </p:spPr>
        <p:txBody>
          <a:bodyPr/>
          <a:lstStyle/>
          <a:p>
            <a:r>
              <a:rPr lang="en-GB" sz="2000" kern="0" dirty="0">
                <a:effectLst/>
                <a:latin typeface="Calibri" panose="020F0502020204030204" pitchFamily="34" charset="0"/>
                <a:ea typeface="Times New Roman" panose="02020603050405020304" pitchFamily="18" charset="0"/>
                <a:cs typeface="Calibri" panose="020F0502020204030204" pitchFamily="34" charset="0"/>
              </a:rPr>
              <a:t>Where there are difficulties with the wording of the statute the court will look at the mischief the statute was intended to remedy to assist with the interpretation.</a:t>
            </a:r>
            <a:endParaRPr lang="en-GB" sz="2000" dirty="0">
              <a:latin typeface="Calibri" panose="020F0502020204030204" pitchFamily="34" charset="0"/>
              <a:ea typeface="Times New Roman" panose="02020603050405020304" pitchFamily="18" charset="0"/>
              <a:cs typeface="Calibri" panose="020F0502020204030204" pitchFamily="34" charset="0"/>
            </a:endParaRPr>
          </a:p>
          <a:p>
            <a:pPr fontAlgn="base">
              <a:lnSpc>
                <a:spcPct val="107000"/>
              </a:lnSpc>
              <a:spcAft>
                <a:spcPts val="800"/>
              </a:spcAft>
            </a:pPr>
            <a:r>
              <a:rPr lang="en-GB" sz="2000" b="1" kern="0" dirty="0">
                <a:effectLst/>
                <a:latin typeface="Calibri" panose="020F0502020204030204" pitchFamily="34" charset="0"/>
                <a:ea typeface="Times New Roman" panose="02020603050405020304" pitchFamily="18" charset="0"/>
                <a:cs typeface="Calibri" panose="020F0502020204030204" pitchFamily="34" charset="0"/>
              </a:rPr>
              <a:t>In Heydon’s case </a:t>
            </a:r>
            <a:r>
              <a:rPr lang="en-GB" sz="2000" kern="0" dirty="0">
                <a:effectLst/>
                <a:latin typeface="Calibri" panose="020F0502020204030204" pitchFamily="34" charset="0"/>
                <a:ea typeface="Times New Roman" panose="02020603050405020304" pitchFamily="18" charset="0"/>
                <a:cs typeface="Calibri" panose="020F0502020204030204" pitchFamily="34" charset="0"/>
              </a:rPr>
              <a:t>(1584) 3 Co Rep 7a the mischief rule tries to find out what </a:t>
            </a:r>
            <a:r>
              <a:rPr lang="en-GB" sz="2000" b="1" kern="0" dirty="0">
                <a:effectLst/>
                <a:latin typeface="Calibri" panose="020F0502020204030204" pitchFamily="34" charset="0"/>
                <a:ea typeface="Times New Roman" panose="02020603050405020304" pitchFamily="18" charset="0"/>
                <a:cs typeface="Calibri" panose="020F0502020204030204" pitchFamily="34" charset="0"/>
              </a:rPr>
              <a:t>mischief the legislation was trying to solve by asking the following questions:</a:t>
            </a:r>
            <a:r>
              <a:rPr lang="en-GB" sz="2000" kern="0" dirty="0">
                <a:effectLst/>
                <a:latin typeface="Calibri" panose="020F0502020204030204" pitchFamily="34" charset="0"/>
                <a:ea typeface="Times New Roman" panose="02020603050405020304" pitchFamily="18" charset="0"/>
                <a:cs typeface="Calibri" panose="020F0502020204030204" pitchFamily="34" charset="0"/>
              </a:rPr>
              <a:t> </a:t>
            </a:r>
            <a:endParaRPr lang="en-GB" sz="2000" kern="1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fontAlgn="base">
              <a:spcAft>
                <a:spcPts val="800"/>
              </a:spcAft>
              <a:buSzPts val="1000"/>
              <a:buFont typeface="Courier New" panose="02070309020205020404" pitchFamily="49" charset="0"/>
              <a:buChar char="o"/>
              <a:tabLst>
                <a:tab pos="457200" algn="l"/>
              </a:tabLst>
            </a:pPr>
            <a:r>
              <a:rPr lang="en-GB" sz="2000" kern="0" dirty="0">
                <a:effectLst/>
                <a:latin typeface="Calibri" panose="020F0502020204030204" pitchFamily="34" charset="0"/>
                <a:ea typeface="Times New Roman" panose="02020603050405020304" pitchFamily="18" charset="0"/>
                <a:cs typeface="Calibri" panose="020F0502020204030204" pitchFamily="34" charset="0"/>
              </a:rPr>
              <a:t>What was the Common Law before the Act? </a:t>
            </a:r>
            <a:r>
              <a:rPr lang="en-GB" sz="2000" kern="100" dirty="0">
                <a:latin typeface="Calibri" panose="020F0502020204030204" pitchFamily="34" charset="0"/>
                <a:ea typeface="Times New Roman" panose="02020603050405020304" pitchFamily="18" charset="0"/>
                <a:cs typeface="Calibri" panose="020F0502020204030204" pitchFamily="34" charset="0"/>
              </a:rPr>
              <a:t> </a:t>
            </a:r>
          </a:p>
          <a:p>
            <a:pPr marL="342900" lvl="0" indent="-342900" fontAlgn="base">
              <a:spcAft>
                <a:spcPts val="800"/>
              </a:spcAft>
              <a:buSzPts val="1000"/>
              <a:buFont typeface="Courier New" panose="02070309020205020404" pitchFamily="49" charset="0"/>
              <a:buChar char="o"/>
              <a:tabLst>
                <a:tab pos="457200" algn="l"/>
              </a:tabLst>
            </a:pPr>
            <a:r>
              <a:rPr lang="en-GB" sz="2000" kern="0" dirty="0">
                <a:effectLst/>
                <a:latin typeface="Calibri" panose="020F0502020204030204" pitchFamily="34" charset="0"/>
                <a:ea typeface="Times New Roman" panose="02020603050405020304" pitchFamily="18" charset="0"/>
                <a:cs typeface="Calibri" panose="020F0502020204030204" pitchFamily="34" charset="0"/>
              </a:rPr>
              <a:t>What was the defect/ mischief that the Common Law did not provide for? </a:t>
            </a:r>
            <a:r>
              <a:rPr lang="en-GB" sz="2000" kern="100" dirty="0">
                <a:latin typeface="Calibri" panose="020F0502020204030204" pitchFamily="34" charset="0"/>
                <a:ea typeface="Times New Roman" panose="02020603050405020304" pitchFamily="18" charset="0"/>
                <a:cs typeface="Calibri" panose="020F0502020204030204" pitchFamily="34" charset="0"/>
              </a:rPr>
              <a:t> </a:t>
            </a:r>
          </a:p>
          <a:p>
            <a:pPr marL="342900" lvl="0" indent="-342900" fontAlgn="base">
              <a:spcAft>
                <a:spcPts val="800"/>
              </a:spcAft>
              <a:buSzPts val="1000"/>
              <a:buFont typeface="Courier New" panose="02070309020205020404" pitchFamily="49" charset="0"/>
              <a:buChar char="o"/>
              <a:tabLst>
                <a:tab pos="457200" algn="l"/>
              </a:tabLst>
            </a:pPr>
            <a:r>
              <a:rPr lang="en-GB" sz="2000" kern="0" dirty="0">
                <a:effectLst/>
                <a:latin typeface="Calibri" panose="020F0502020204030204" pitchFamily="34" charset="0"/>
                <a:ea typeface="Times New Roman" panose="02020603050405020304" pitchFamily="18" charset="0"/>
                <a:cs typeface="Calibri" panose="020F0502020204030204" pitchFamily="34" charset="0"/>
              </a:rPr>
              <a:t>What remedy had Parliament decided to apply to cure the defect or mischief? </a:t>
            </a:r>
          </a:p>
          <a:p>
            <a:pPr marL="342900" lvl="0" indent="-342900" fontAlgn="base">
              <a:spcAft>
                <a:spcPts val="800"/>
              </a:spcAft>
              <a:buSzPts val="1000"/>
              <a:buFont typeface="Courier New" panose="02070309020205020404" pitchFamily="49" charset="0"/>
              <a:buChar char="o"/>
              <a:tabLst>
                <a:tab pos="457200" algn="l"/>
              </a:tabLst>
            </a:pPr>
            <a:r>
              <a:rPr lang="en-GB" sz="2000" kern="0" dirty="0">
                <a:effectLst/>
                <a:latin typeface="Calibri" panose="020F0502020204030204" pitchFamily="34" charset="0"/>
                <a:ea typeface="Times New Roman" panose="02020603050405020304" pitchFamily="18" charset="0"/>
                <a:cs typeface="Calibri" panose="020F0502020204030204" pitchFamily="34" charset="0"/>
              </a:rPr>
              <a:t>What was the true reason for the remedy? </a:t>
            </a:r>
            <a:endParaRPr lang="en-GB" sz="2000" kern="100" dirty="0">
              <a:effectLst/>
              <a:latin typeface="Calibri" panose="020F0502020204030204" pitchFamily="34" charset="0"/>
              <a:ea typeface="Calibri" panose="020F0502020204030204" pitchFamily="34" charset="0"/>
              <a:cs typeface="Calibri" panose="020F0502020204030204" pitchFamily="34" charset="0"/>
            </a:endParaRPr>
          </a:p>
          <a:p>
            <a:pPr marL="0" indent="0">
              <a:lnSpc>
                <a:spcPct val="90000"/>
              </a:lnSpc>
              <a:spcBef>
                <a:spcPts val="0"/>
              </a:spcBef>
              <a:buSzPts val="1500"/>
            </a:pPr>
            <a:endParaRPr lang="en-GB" sz="2000" kern="100" dirty="0">
              <a:latin typeface="Calibri" panose="020F0502020204030204" pitchFamily="34" charset="0"/>
              <a:ea typeface="Calibri" panose="020F0502020204030204" pitchFamily="34" charset="0"/>
              <a:cs typeface="Calibri" panose="020F0502020204030204" pitchFamily="34" charset="0"/>
            </a:endParaRPr>
          </a:p>
          <a:p>
            <a:pPr marL="0" indent="0">
              <a:lnSpc>
                <a:spcPct val="90000"/>
              </a:lnSpc>
              <a:spcBef>
                <a:spcPts val="0"/>
              </a:spcBef>
              <a:buSzPts val="1500"/>
            </a:pPr>
            <a:r>
              <a:rPr lang="en-GB" sz="2000" dirty="0">
                <a:latin typeface="Calibri" panose="020F0502020204030204" pitchFamily="34" charset="0"/>
                <a:cs typeface="Calibri" panose="020F0502020204030204" pitchFamily="34" charset="0"/>
              </a:rPr>
              <a:t>This rule allows judges to consider the rationale behind a statute when interpreting ambiguous wordings. </a:t>
            </a:r>
            <a:endParaRPr lang="en-GB" sz="2000" i="1" dirty="0">
              <a:latin typeface="Calibri" panose="020F0502020204030204" pitchFamily="34" charset="0"/>
              <a:cs typeface="Calibri" panose="020F0502020204030204" pitchFamily="34" charset="0"/>
            </a:endParaRPr>
          </a:p>
          <a:p>
            <a:endParaRPr lang="en-GB" dirty="0"/>
          </a:p>
        </p:txBody>
      </p:sp>
      <p:sp>
        <p:nvSpPr>
          <p:cNvPr id="4" name="Slide Number Placeholder 3">
            <a:extLst>
              <a:ext uri="{FF2B5EF4-FFF2-40B4-BE49-F238E27FC236}">
                <a16:creationId xmlns:a16="http://schemas.microsoft.com/office/drawing/2014/main" id="{0CB6A00F-E04F-8331-6BB0-912F1CA0A818}"/>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067" b="0" i="0" u="none" strike="noStrike" kern="1200" cap="none" spc="0" normalizeH="0" baseline="0" noProof="0" smtClean="0">
                <a:ln>
                  <a:noFill/>
                </a:ln>
                <a:solidFill>
                  <a:srgbClr val="002060"/>
                </a:solidFill>
                <a:effectLst/>
                <a:uLnTx/>
                <a:uFillTx/>
                <a:latin typeface="Corbel"/>
                <a:sym typeface="Corbel"/>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GB" sz="1067" b="0" i="0" u="none" strike="noStrike" kern="1200" cap="none" spc="0" normalizeH="0" baseline="0" noProof="0">
              <a:ln>
                <a:noFill/>
              </a:ln>
              <a:solidFill>
                <a:srgbClr val="002060"/>
              </a:solidFill>
              <a:effectLst/>
              <a:uLnTx/>
              <a:uFillTx/>
              <a:latin typeface="Corbel"/>
              <a:sym typeface="Corbel"/>
            </a:endParaRPr>
          </a:p>
        </p:txBody>
      </p:sp>
    </p:spTree>
    <p:extLst>
      <p:ext uri="{BB962C8B-B14F-4D97-AF65-F5344CB8AC3E}">
        <p14:creationId xmlns:p14="http://schemas.microsoft.com/office/powerpoint/2010/main" val="21757168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46"/>
          <p:cNvSpPr txBox="1">
            <a:spLocks noGrp="1"/>
          </p:cNvSpPr>
          <p:nvPr>
            <p:ph type="body" idx="1"/>
          </p:nvPr>
        </p:nvSpPr>
        <p:spPr>
          <a:xfrm>
            <a:off x="617428" y="1557211"/>
            <a:ext cx="10972800" cy="5300789"/>
          </a:xfrm>
          <a:prstGeom prst="rect">
            <a:avLst/>
          </a:prstGeom>
          <a:noFill/>
          <a:ln>
            <a:noFill/>
          </a:ln>
        </p:spPr>
        <p:txBody>
          <a:bodyPr spcFirstLastPara="1" wrap="square" lIns="0" tIns="0" rIns="0" bIns="0" anchor="t" anchorCtr="0">
            <a:noAutofit/>
          </a:bodyPr>
          <a:lstStyle/>
          <a:p>
            <a:pPr marL="0" indent="0">
              <a:lnSpc>
                <a:spcPct val="90000"/>
              </a:lnSpc>
              <a:spcBef>
                <a:spcPts val="0"/>
              </a:spcBef>
              <a:buSzPts val="1600"/>
              <a:buNone/>
            </a:pPr>
            <a:r>
              <a:rPr lang="en-GB" sz="1800" dirty="0">
                <a:latin typeface="Calibri" panose="020F0502020204030204" pitchFamily="34" charset="0"/>
                <a:cs typeface="Calibri" panose="020F0502020204030204" pitchFamily="34" charset="0"/>
              </a:rPr>
              <a:t>Where there are difficulties with the wording of the statute the court will look at the mischief the statute was intended to remedy to assist with the interpretation.</a:t>
            </a:r>
          </a:p>
          <a:p>
            <a:pPr marL="0" indent="0">
              <a:lnSpc>
                <a:spcPct val="90000"/>
              </a:lnSpc>
              <a:spcBef>
                <a:spcPts val="0"/>
              </a:spcBef>
              <a:buSzPts val="1600"/>
              <a:buNone/>
            </a:pPr>
            <a:endParaRPr lang="en-GB" sz="1800" dirty="0">
              <a:latin typeface="Calibri" panose="020F0502020204030204" pitchFamily="34" charset="0"/>
              <a:cs typeface="Calibri" panose="020F0502020204030204" pitchFamily="34" charset="0"/>
            </a:endParaRPr>
          </a:p>
          <a:p>
            <a:pPr marL="0" indent="0">
              <a:lnSpc>
                <a:spcPct val="90000"/>
              </a:lnSpc>
              <a:spcBef>
                <a:spcPts val="0"/>
              </a:spcBef>
              <a:buSzPts val="1600"/>
              <a:buNone/>
            </a:pPr>
            <a:r>
              <a:rPr lang="en-GB" sz="1800" dirty="0">
                <a:latin typeface="Calibri" panose="020F0502020204030204" pitchFamily="34" charset="0"/>
                <a:cs typeface="Calibri" panose="020F0502020204030204" pitchFamily="34" charset="0"/>
              </a:rPr>
              <a:t>The rule allows judges to consider the rationale behind a statute  when interpreting ambiguous wordings.</a:t>
            </a:r>
          </a:p>
          <a:p>
            <a:pPr marL="0" indent="0">
              <a:lnSpc>
                <a:spcPct val="90000"/>
              </a:lnSpc>
              <a:buSzPts val="1600"/>
              <a:buNone/>
            </a:pPr>
            <a:r>
              <a:rPr lang="en-GB" sz="1800" b="1" dirty="0">
                <a:latin typeface="Calibri" panose="020F0502020204030204" pitchFamily="34" charset="0"/>
                <a:cs typeface="Calibri" panose="020F0502020204030204" pitchFamily="34" charset="0"/>
              </a:rPr>
              <a:t>Advantages</a:t>
            </a:r>
            <a:endParaRPr lang="en-GB" sz="1800" dirty="0">
              <a:latin typeface="Calibri" panose="020F0502020204030204" pitchFamily="34" charset="0"/>
              <a:cs typeface="Calibri" panose="020F0502020204030204" pitchFamily="34" charset="0"/>
            </a:endParaRPr>
          </a:p>
          <a:p>
            <a:pPr marL="285750" indent="-285750">
              <a:lnSpc>
                <a:spcPct val="90000"/>
              </a:lnSpc>
              <a:buSzPts val="1600"/>
              <a:buFont typeface="Wingdings" panose="05000000000000000000" pitchFamily="2" charset="2"/>
              <a:buChar char="§"/>
            </a:pPr>
            <a:r>
              <a:rPr lang="en-GB" sz="1800" dirty="0">
                <a:latin typeface="Calibri" panose="020F0502020204030204" pitchFamily="34" charset="0"/>
                <a:cs typeface="Calibri" panose="020F0502020204030204" pitchFamily="34" charset="0"/>
              </a:rPr>
              <a:t>It is a more flexible rule - See principles in </a:t>
            </a:r>
            <a:r>
              <a:rPr lang="en-GB" sz="1800" b="1" dirty="0">
                <a:latin typeface="Calibri" panose="020F0502020204030204" pitchFamily="34" charset="0"/>
                <a:cs typeface="Calibri" panose="020F0502020204030204" pitchFamily="34" charset="0"/>
              </a:rPr>
              <a:t>Heydon’s case (1584) 3 Co Rep 7a</a:t>
            </a:r>
            <a:endParaRPr lang="en-GB" sz="1800" dirty="0">
              <a:latin typeface="Calibri" panose="020F0502020204030204" pitchFamily="34" charset="0"/>
              <a:cs typeface="Calibri" panose="020F0502020204030204" pitchFamily="34" charset="0"/>
            </a:endParaRPr>
          </a:p>
          <a:p>
            <a:pPr marL="863978" lvl="1" indent="-383989">
              <a:lnSpc>
                <a:spcPct val="90000"/>
              </a:lnSpc>
              <a:buSzPts val="1000"/>
              <a:buFont typeface="Arial"/>
              <a:buChar char="•"/>
            </a:pPr>
            <a:r>
              <a:rPr lang="en-GB" sz="1800" dirty="0">
                <a:latin typeface="Calibri" panose="020F0502020204030204" pitchFamily="34" charset="0"/>
                <a:cs typeface="Calibri" panose="020F0502020204030204" pitchFamily="34" charset="0"/>
              </a:rPr>
              <a:t>What was the Common Law before the Act?</a:t>
            </a:r>
          </a:p>
          <a:p>
            <a:pPr marL="863978" lvl="1" indent="-383989">
              <a:lnSpc>
                <a:spcPct val="90000"/>
              </a:lnSpc>
              <a:buSzPts val="1000"/>
              <a:buFont typeface="Arial"/>
              <a:buChar char="•"/>
            </a:pPr>
            <a:r>
              <a:rPr lang="en-GB" sz="1800" dirty="0">
                <a:latin typeface="Calibri" panose="020F0502020204030204" pitchFamily="34" charset="0"/>
                <a:cs typeface="Calibri" panose="020F0502020204030204" pitchFamily="34" charset="0"/>
              </a:rPr>
              <a:t>What was the defect/ mischief that the Common Law did not provide for?</a:t>
            </a:r>
          </a:p>
          <a:p>
            <a:pPr marL="863978" lvl="1" indent="-383989">
              <a:lnSpc>
                <a:spcPct val="90000"/>
              </a:lnSpc>
              <a:buSzPts val="1000"/>
              <a:buFont typeface="Arial"/>
              <a:buChar char="•"/>
            </a:pPr>
            <a:r>
              <a:rPr lang="en-GB" sz="1800" dirty="0">
                <a:latin typeface="Calibri" panose="020F0502020204030204" pitchFamily="34" charset="0"/>
                <a:cs typeface="Calibri" panose="020F0502020204030204" pitchFamily="34" charset="0"/>
              </a:rPr>
              <a:t>What remedy had Parliament decided to apply to cure the defect or mischief?</a:t>
            </a:r>
          </a:p>
          <a:p>
            <a:pPr marL="863978" lvl="1" indent="-383989">
              <a:lnSpc>
                <a:spcPct val="90000"/>
              </a:lnSpc>
              <a:buSzPts val="1000"/>
              <a:buFont typeface="Arial"/>
              <a:buChar char="•"/>
            </a:pPr>
            <a:r>
              <a:rPr lang="en-GB" sz="1800" dirty="0">
                <a:latin typeface="Calibri" panose="020F0502020204030204" pitchFamily="34" charset="0"/>
                <a:cs typeface="Calibri" panose="020F0502020204030204" pitchFamily="34" charset="0"/>
              </a:rPr>
              <a:t>What was the true reason for the remedy?</a:t>
            </a:r>
            <a:endParaRPr lang="en-GB" sz="1800" b="1" dirty="0">
              <a:latin typeface="Calibri" panose="020F0502020204030204" pitchFamily="34" charset="0"/>
              <a:cs typeface="Calibri" panose="020F0502020204030204" pitchFamily="34" charset="0"/>
            </a:endParaRPr>
          </a:p>
          <a:p>
            <a:pPr marL="0" indent="0">
              <a:lnSpc>
                <a:spcPct val="90000"/>
              </a:lnSpc>
              <a:buSzPts val="1600"/>
              <a:buNone/>
            </a:pPr>
            <a:r>
              <a:rPr lang="en-GB" sz="1800" b="1" dirty="0">
                <a:latin typeface="Calibri" panose="020F0502020204030204" pitchFamily="34" charset="0"/>
                <a:cs typeface="Calibri" panose="020F0502020204030204" pitchFamily="34" charset="0"/>
              </a:rPr>
              <a:t>Disadvantages</a:t>
            </a:r>
            <a:endParaRPr lang="en-GB" sz="1800" dirty="0">
              <a:latin typeface="Calibri" panose="020F0502020204030204" pitchFamily="34" charset="0"/>
              <a:cs typeface="Calibri" panose="020F0502020204030204" pitchFamily="34" charset="0"/>
            </a:endParaRPr>
          </a:p>
          <a:p>
            <a:pPr marL="285750" indent="-285750">
              <a:lnSpc>
                <a:spcPct val="90000"/>
              </a:lnSpc>
              <a:buSzPts val="1600"/>
              <a:buFont typeface="Wingdings" panose="05000000000000000000" pitchFamily="2" charset="2"/>
              <a:buChar char="§"/>
            </a:pPr>
            <a:r>
              <a:rPr lang="en-GB" sz="1800" dirty="0">
                <a:latin typeface="Calibri" panose="020F0502020204030204" pitchFamily="34" charset="0"/>
                <a:cs typeface="Calibri" panose="020F0502020204030204" pitchFamily="34" charset="0"/>
              </a:rPr>
              <a:t>Judges may give statute words not intended</a:t>
            </a:r>
          </a:p>
        </p:txBody>
      </p:sp>
      <p:sp>
        <p:nvSpPr>
          <p:cNvPr id="408" name="Google Shape;408;p46"/>
          <p:cNvSpPr txBox="1">
            <a:spLocks noGrp="1"/>
          </p:cNvSpPr>
          <p:nvPr>
            <p:ph type="title"/>
          </p:nvPr>
        </p:nvSpPr>
        <p:spPr>
          <a:xfrm>
            <a:off x="609600" y="381493"/>
            <a:ext cx="9250717" cy="922131"/>
          </a:xfrm>
          <a:prstGeom prst="rect">
            <a:avLst/>
          </a:prstGeom>
          <a:noFill/>
          <a:ln>
            <a:noFill/>
          </a:ln>
        </p:spPr>
        <p:txBody>
          <a:bodyPr spcFirstLastPara="1" wrap="square" lIns="0" tIns="0" rIns="0" bIns="0" anchor="ctr" anchorCtr="0">
            <a:noAutofit/>
          </a:bodyPr>
          <a:lstStyle/>
          <a:p>
            <a:pPr>
              <a:buSzPts val="2800"/>
            </a:pPr>
            <a:r>
              <a:rPr lang="en-GB" sz="3600" b="1" dirty="0">
                <a:latin typeface="Calibri" panose="020F0502020204030204" pitchFamily="34" charset="0"/>
                <a:cs typeface="Calibri" panose="020F0502020204030204" pitchFamily="34" charset="0"/>
              </a:rPr>
              <a:t>Advantages &amp; Disadvantages of the Mischief Rule</a:t>
            </a:r>
          </a:p>
        </p:txBody>
      </p:sp>
      <p:sp>
        <p:nvSpPr>
          <p:cNvPr id="409" name="Google Shape;409;p46"/>
          <p:cNvSpPr txBox="1">
            <a:spLocks noGrp="1"/>
          </p:cNvSpPr>
          <p:nvPr>
            <p:ph type="sldNum" idx="12"/>
          </p:nvPr>
        </p:nvSpPr>
        <p:spPr>
          <a:xfrm>
            <a:off x="579217" y="6371915"/>
            <a:ext cx="288000" cy="288000"/>
          </a:xfrm>
          <a:prstGeom prst="rect">
            <a:avLst/>
          </a:prstGeom>
          <a:solidFill>
            <a:schemeClr val="accent1"/>
          </a:solidFill>
          <a:ln>
            <a:noFill/>
          </a:ln>
        </p:spPr>
        <p:txBody>
          <a:bodyPr spcFirstLastPara="1" wrap="square" lIns="0" tIns="0" rIns="0" bIns="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067" b="0" i="0" u="none" strike="noStrike" kern="1200" cap="none" spc="0" normalizeH="0" baseline="0" noProof="0">
                <a:ln>
                  <a:noFill/>
                </a:ln>
                <a:solidFill>
                  <a:srgbClr val="002060"/>
                </a:solidFill>
                <a:effectLst/>
                <a:uLnTx/>
                <a:uFillTx/>
                <a:latin typeface="Corbel"/>
                <a:sym typeface="Corbel"/>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sz="1067" b="0" i="0" u="none" strike="noStrike" kern="1200" cap="none" spc="0" normalizeH="0" baseline="0" noProof="0">
              <a:ln>
                <a:noFill/>
              </a:ln>
              <a:solidFill>
                <a:srgbClr val="002060"/>
              </a:solidFill>
              <a:effectLst/>
              <a:uLnTx/>
              <a:uFillTx/>
              <a:latin typeface="Corbel"/>
              <a:sym typeface="Corbe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78D32-1C6C-2DA5-F41C-11D08EE963FC}"/>
              </a:ext>
            </a:extLst>
          </p:cNvPr>
          <p:cNvSpPr>
            <a:spLocks noGrp="1"/>
          </p:cNvSpPr>
          <p:nvPr>
            <p:ph type="title"/>
          </p:nvPr>
        </p:nvSpPr>
        <p:spPr/>
        <p:txBody>
          <a:bodyPr>
            <a:normAutofit/>
          </a:bodyPr>
          <a:lstStyle/>
          <a:p>
            <a:r>
              <a:rPr lang="en-GB" sz="3600" b="1" dirty="0">
                <a:latin typeface="Calibri" panose="020F0502020204030204" pitchFamily="34" charset="0"/>
                <a:cs typeface="Calibri" panose="020F0502020204030204" pitchFamily="34" charset="0"/>
              </a:rPr>
              <a:t>Purposive Approach to Statutory Interpretation</a:t>
            </a:r>
          </a:p>
        </p:txBody>
      </p:sp>
      <p:sp>
        <p:nvSpPr>
          <p:cNvPr id="3" name="Text Placeholder 2">
            <a:extLst>
              <a:ext uri="{FF2B5EF4-FFF2-40B4-BE49-F238E27FC236}">
                <a16:creationId xmlns:a16="http://schemas.microsoft.com/office/drawing/2014/main" id="{F0F8EC06-F001-DA19-20DD-7A6202ADA9F9}"/>
              </a:ext>
            </a:extLst>
          </p:cNvPr>
          <p:cNvSpPr>
            <a:spLocks noGrp="1"/>
          </p:cNvSpPr>
          <p:nvPr>
            <p:ph type="body" idx="1"/>
          </p:nvPr>
        </p:nvSpPr>
        <p:spPr>
          <a:xfrm>
            <a:off x="609600" y="1600200"/>
            <a:ext cx="10972800" cy="5257800"/>
          </a:xfrm>
        </p:spPr>
        <p:txBody>
          <a:bodyPr/>
          <a:lstStyle/>
          <a:p>
            <a:pPr marL="0" lvl="0" indent="0">
              <a:lnSpc>
                <a:spcPct val="115000"/>
              </a:lnSpc>
              <a:buNone/>
            </a:pPr>
            <a:r>
              <a:rPr lang="en-GB" sz="2000" dirty="0">
                <a:effectLst/>
                <a:latin typeface="Calibri" panose="020F0502020204030204" pitchFamily="34" charset="0"/>
                <a:ea typeface="Calibri" panose="020F0502020204030204" pitchFamily="34" charset="0"/>
                <a:cs typeface="Calibri" panose="020F0502020204030204" pitchFamily="34" charset="0"/>
              </a:rPr>
              <a:t>This rule requires the court to ask: what the true purpose of Parliament was in enacting the statute?</a:t>
            </a:r>
            <a:r>
              <a:rPr lang="en-GB" sz="2000" dirty="0">
                <a:latin typeface="Calibri" panose="020F0502020204030204" pitchFamily="34" charset="0"/>
                <a:ea typeface="Calibri" panose="020F0502020204030204" pitchFamily="34" charset="0"/>
                <a:cs typeface="Calibri" panose="020F0502020204030204" pitchFamily="34" charset="0"/>
              </a:rPr>
              <a:t> This is a modern version of the Mischief Rule in which</a:t>
            </a:r>
            <a:endParaRPr lang="en-GB" sz="2000" dirty="0">
              <a:effectLst/>
              <a:latin typeface="Calibri" panose="020F0502020204030204" pitchFamily="34" charset="0"/>
              <a:ea typeface="Calibri" panose="020F0502020204030204" pitchFamily="34" charset="0"/>
              <a:cs typeface="Calibri" panose="020F0502020204030204" pitchFamily="34" charset="0"/>
            </a:endParaRPr>
          </a:p>
          <a:p>
            <a:pPr marL="457189" indent="-457189">
              <a:lnSpc>
                <a:spcPct val="90000"/>
              </a:lnSpc>
              <a:buSzPts val="1600"/>
              <a:buFont typeface="Arial"/>
              <a:buChar char="•"/>
            </a:pPr>
            <a:r>
              <a:rPr lang="en-GB" sz="2000" dirty="0">
                <a:latin typeface="Calibri" panose="020F0502020204030204" pitchFamily="34" charset="0"/>
                <a:ea typeface="Calibri" panose="020F0502020204030204" pitchFamily="34" charset="0"/>
                <a:cs typeface="Calibri" panose="020F0502020204030204" pitchFamily="34" charset="0"/>
              </a:rPr>
              <a:t>Judges are not just identifying any gaps but are looking at what they think Parliament meant to achieve – </a:t>
            </a:r>
            <a:r>
              <a:rPr lang="en-GB" sz="2000" b="1" dirty="0">
                <a:latin typeface="Calibri" panose="020F0502020204030204" pitchFamily="34" charset="0"/>
                <a:ea typeface="Calibri" panose="020F0502020204030204" pitchFamily="34" charset="0"/>
                <a:cs typeface="Calibri" panose="020F0502020204030204" pitchFamily="34" charset="0"/>
              </a:rPr>
              <a:t>look at the ‘spirit’ and purpose of the statute</a:t>
            </a:r>
          </a:p>
          <a:p>
            <a:pPr marL="457189" indent="-457189">
              <a:lnSpc>
                <a:spcPct val="90000"/>
              </a:lnSpc>
              <a:buSzPts val="1600"/>
              <a:buFont typeface="Arial"/>
              <a:buChar char="•"/>
            </a:pPr>
            <a:endParaRPr lang="en-GB" sz="2000" b="1" dirty="0">
              <a:latin typeface="Calibri" panose="020F0502020204030204" pitchFamily="34" charset="0"/>
              <a:ea typeface="Calibri" panose="020F0502020204030204" pitchFamily="34" charset="0"/>
              <a:cs typeface="Calibri" panose="020F0502020204030204" pitchFamily="34" charset="0"/>
            </a:endParaRPr>
          </a:p>
          <a:p>
            <a:pPr marL="457189" indent="-457189">
              <a:lnSpc>
                <a:spcPct val="90000"/>
              </a:lnSpc>
              <a:buSzPts val="1600"/>
              <a:buFont typeface="Arial"/>
              <a:buChar char="•"/>
            </a:pPr>
            <a:r>
              <a:rPr lang="en-GB" sz="2000" dirty="0">
                <a:latin typeface="Calibri" panose="020F0502020204030204" pitchFamily="34" charset="0"/>
                <a:ea typeface="Calibri" panose="020F0502020204030204" pitchFamily="34" charset="0"/>
                <a:cs typeface="Calibri" panose="020F0502020204030204" pitchFamily="34" charset="0"/>
              </a:rPr>
              <a:t>Influenced by EU legislation and the Human Rights Act 1998. E.g. See </a:t>
            </a:r>
            <a:r>
              <a:rPr lang="en-GB" sz="2000" b="1" i="1" dirty="0">
                <a:latin typeface="Calibri" panose="020F0502020204030204" pitchFamily="34" charset="0"/>
                <a:ea typeface="Calibri" panose="020F0502020204030204" pitchFamily="34" charset="0"/>
                <a:cs typeface="Calibri" panose="020F0502020204030204" pitchFamily="34" charset="0"/>
              </a:rPr>
              <a:t>R v Lambert</a:t>
            </a:r>
            <a:r>
              <a:rPr lang="en-GB" sz="2000" dirty="0">
                <a:latin typeface="Calibri" panose="020F0502020204030204" pitchFamily="34" charset="0"/>
                <a:ea typeface="Calibri" panose="020F0502020204030204" pitchFamily="34" charset="0"/>
                <a:cs typeface="Calibri" panose="020F0502020204030204" pitchFamily="34" charset="0"/>
              </a:rPr>
              <a:t> </a:t>
            </a:r>
            <a:r>
              <a:rPr lang="en-GB" sz="2000" b="1" dirty="0">
                <a:latin typeface="Calibri" panose="020F0502020204030204" pitchFamily="34" charset="0"/>
                <a:ea typeface="Calibri" panose="020F0502020204030204" pitchFamily="34" charset="0"/>
                <a:cs typeface="Calibri" panose="020F0502020204030204" pitchFamily="34" charset="0"/>
              </a:rPr>
              <a:t>[2001] UKHL 37 </a:t>
            </a:r>
            <a:r>
              <a:rPr lang="en-GB" sz="2000" dirty="0">
                <a:latin typeface="Calibri" panose="020F0502020204030204" pitchFamily="34" charset="0"/>
                <a:ea typeface="Calibri" panose="020F0502020204030204" pitchFamily="34" charset="0"/>
                <a:cs typeface="Calibri" panose="020F0502020204030204" pitchFamily="34" charset="0"/>
              </a:rPr>
              <a:t>and</a:t>
            </a:r>
            <a:r>
              <a:rPr lang="en-GB" sz="2000" b="1" dirty="0">
                <a:latin typeface="Calibri" panose="020F0502020204030204" pitchFamily="34" charset="0"/>
                <a:ea typeface="Calibri" panose="020F0502020204030204" pitchFamily="34" charset="0"/>
                <a:cs typeface="Calibri" panose="020F0502020204030204" pitchFamily="34" charset="0"/>
              </a:rPr>
              <a:t> </a:t>
            </a:r>
            <a:r>
              <a:rPr lang="en-GB" sz="2000" b="1" i="1" dirty="0">
                <a:latin typeface="Calibri" panose="020F0502020204030204" pitchFamily="34" charset="0"/>
                <a:ea typeface="Calibri" panose="020F0502020204030204" pitchFamily="34" charset="0"/>
                <a:cs typeface="Calibri" panose="020F0502020204030204" pitchFamily="34" charset="0"/>
              </a:rPr>
              <a:t>Pickstone v Freemans PLC </a:t>
            </a:r>
            <a:r>
              <a:rPr lang="en-GB" sz="2000" b="1" dirty="0">
                <a:latin typeface="Calibri" panose="020F0502020204030204" pitchFamily="34" charset="0"/>
                <a:ea typeface="Calibri" panose="020F0502020204030204" pitchFamily="34" charset="0"/>
                <a:cs typeface="Calibri" panose="020F0502020204030204" pitchFamily="34" charset="0"/>
              </a:rPr>
              <a:t>[1988] 3 WLR 265</a:t>
            </a:r>
          </a:p>
          <a:p>
            <a:pPr marL="457189" indent="-457189">
              <a:lnSpc>
                <a:spcPct val="90000"/>
              </a:lnSpc>
              <a:buSzPts val="1600"/>
              <a:buFont typeface="Arial"/>
              <a:buChar char="•"/>
            </a:pPr>
            <a:endParaRPr lang="en-GB" sz="2000" dirty="0">
              <a:effectLst/>
              <a:latin typeface="Calibri" panose="020F0502020204030204" pitchFamily="34" charset="0"/>
              <a:ea typeface="Calibri" panose="020F0502020204030204" pitchFamily="34" charset="0"/>
              <a:cs typeface="Calibri" panose="020F0502020204030204" pitchFamily="34" charset="0"/>
            </a:endParaRPr>
          </a:p>
          <a:p>
            <a:r>
              <a:rPr lang="en-GB" sz="2000" dirty="0">
                <a:latin typeface="Calibri" panose="020F0502020204030204" pitchFamily="34" charset="0"/>
                <a:ea typeface="Calibri" panose="020F0502020204030204" pitchFamily="34" charset="0"/>
                <a:cs typeface="Calibri" panose="020F0502020204030204" pitchFamily="34" charset="0"/>
              </a:rPr>
              <a:t>See also: </a:t>
            </a:r>
            <a:r>
              <a:rPr lang="en-GB" sz="2000" b="1" i="1" dirty="0">
                <a:latin typeface="Calibri" panose="020F0502020204030204" pitchFamily="34" charset="0"/>
                <a:ea typeface="Calibri" panose="020F0502020204030204" pitchFamily="34" charset="0"/>
                <a:cs typeface="Calibri" panose="020F0502020204030204" pitchFamily="34" charset="0"/>
              </a:rPr>
              <a:t>R v Registrar General ex </a:t>
            </a:r>
            <a:r>
              <a:rPr lang="en-GB" sz="2000" b="1" i="1" dirty="0" err="1">
                <a:latin typeface="Calibri" panose="020F0502020204030204" pitchFamily="34" charset="0"/>
                <a:ea typeface="Calibri" panose="020F0502020204030204" pitchFamily="34" charset="0"/>
                <a:cs typeface="Calibri" panose="020F0502020204030204" pitchFamily="34" charset="0"/>
              </a:rPr>
              <a:t>parte</a:t>
            </a:r>
            <a:r>
              <a:rPr lang="en-GB" sz="2000" b="1" i="1" dirty="0">
                <a:latin typeface="Calibri" panose="020F0502020204030204" pitchFamily="34" charset="0"/>
                <a:ea typeface="Calibri" panose="020F0502020204030204" pitchFamily="34" charset="0"/>
                <a:cs typeface="Calibri" panose="020F0502020204030204" pitchFamily="34" charset="0"/>
              </a:rPr>
              <a:t> Smith </a:t>
            </a:r>
            <a:r>
              <a:rPr lang="en-GB" sz="2000" dirty="0">
                <a:latin typeface="Calibri" panose="020F0502020204030204" pitchFamily="34" charset="0"/>
                <a:ea typeface="Calibri" panose="020F0502020204030204" pitchFamily="34" charset="0"/>
                <a:cs typeface="Calibri" panose="020F0502020204030204" pitchFamily="34" charset="0"/>
              </a:rPr>
              <a:t>(1990) in which the court took a purposive approach and denied a man, who has psychiatric problems, the right to his adoption documents despite the mandatory language of the legislation because he would more than likely kill his biological mother if he received the information.</a:t>
            </a:r>
          </a:p>
        </p:txBody>
      </p:sp>
      <p:sp>
        <p:nvSpPr>
          <p:cNvPr id="4" name="Slide Number Placeholder 3">
            <a:extLst>
              <a:ext uri="{FF2B5EF4-FFF2-40B4-BE49-F238E27FC236}">
                <a16:creationId xmlns:a16="http://schemas.microsoft.com/office/drawing/2014/main" id="{16B92F52-9C48-C781-ADE0-BE8FFC3FC1FC}"/>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dirty="0">
              <a:ln>
                <a:noFill/>
              </a:ln>
              <a:solidFill>
                <a:srgbClr val="002060"/>
              </a:solidFill>
              <a:effectLst/>
              <a:uLnTx/>
              <a:uFillTx/>
              <a:latin typeface="Corbel"/>
              <a:sym typeface="Corbel"/>
            </a:endParaRPr>
          </a:p>
        </p:txBody>
      </p:sp>
    </p:spTree>
    <p:extLst>
      <p:ext uri="{BB962C8B-B14F-4D97-AF65-F5344CB8AC3E}">
        <p14:creationId xmlns:p14="http://schemas.microsoft.com/office/powerpoint/2010/main" val="6827492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EE1B0-E984-D939-B45B-CF0C3B96DE9E}"/>
              </a:ext>
            </a:extLst>
          </p:cNvPr>
          <p:cNvSpPr>
            <a:spLocks noGrp="1"/>
          </p:cNvSpPr>
          <p:nvPr>
            <p:ph type="title"/>
          </p:nvPr>
        </p:nvSpPr>
        <p:spPr/>
        <p:txBody>
          <a:bodyPr>
            <a:normAutofit/>
          </a:bodyPr>
          <a:lstStyle/>
          <a:p>
            <a:r>
              <a:rPr lang="en-GB" sz="3600" b="1" dirty="0" err="1">
                <a:effectLst/>
                <a:latin typeface="Calibri" panose="020F0502020204030204" pitchFamily="34" charset="0"/>
                <a:ea typeface="Calibri" panose="020F0502020204030204" pitchFamily="34" charset="0"/>
                <a:cs typeface="Calibri" panose="020F0502020204030204" pitchFamily="34" charset="0"/>
              </a:rPr>
              <a:t>Vevox</a:t>
            </a:r>
            <a:r>
              <a:rPr lang="en-GB" sz="3600" b="1" dirty="0">
                <a:effectLst/>
                <a:latin typeface="Calibri" panose="020F0502020204030204" pitchFamily="34" charset="0"/>
                <a:ea typeface="Calibri" panose="020F0502020204030204" pitchFamily="34" charset="0"/>
                <a:cs typeface="Calibri" panose="020F0502020204030204" pitchFamily="34" charset="0"/>
              </a:rPr>
              <a:t> #8: The rules of interpretation</a:t>
            </a:r>
            <a:endParaRPr lang="en-GB" sz="3600" b="1" dirty="0">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A834DFF8-2F4E-56C4-F247-9915380BE827}"/>
              </a:ext>
            </a:extLst>
          </p:cNvPr>
          <p:cNvSpPr>
            <a:spLocks noGrp="1"/>
          </p:cNvSpPr>
          <p:nvPr>
            <p:ph type="body" idx="1"/>
          </p:nvPr>
        </p:nvSpPr>
        <p:spPr>
          <a:xfrm>
            <a:off x="609600" y="1600201"/>
            <a:ext cx="3344883" cy="4525963"/>
          </a:xfrm>
        </p:spPr>
        <p:txBody>
          <a:bodyPr/>
          <a:lstStyle/>
          <a:p>
            <a:pPr marL="609585" marR="0" lvl="0" indent="-304792" algn="l" defTabSz="914400" rtl="0" eaLnBrk="1" fontAlgn="auto" latinLnBrk="0" hangingPunct="1">
              <a:lnSpc>
                <a:spcPct val="100000"/>
              </a:lnSpc>
              <a:spcBef>
                <a:spcPts val="1600"/>
              </a:spcBef>
              <a:spcAft>
                <a:spcPts val="0"/>
              </a:spcAft>
              <a:buClr>
                <a:srgbClr val="000000"/>
              </a:buClr>
              <a:buSzPts val="2100"/>
              <a:buFont typeface="Arial"/>
              <a:buNone/>
              <a:tabLst/>
              <a:defRPr/>
            </a:pPr>
            <a:r>
              <a:rPr kumimoji="0" lang="en-GB" sz="2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orbel"/>
              </a:rPr>
              <a:t>Join at: </a:t>
            </a:r>
            <a:r>
              <a:rPr kumimoji="0" lang="en-GB" sz="28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orbel"/>
              </a:rPr>
              <a:t>vevox.com</a:t>
            </a:r>
          </a:p>
          <a:p>
            <a:pPr marL="609585" marR="0" lvl="0" indent="-304792" algn="l" defTabSz="914400" rtl="0" eaLnBrk="1" fontAlgn="auto" latinLnBrk="0" hangingPunct="1">
              <a:lnSpc>
                <a:spcPct val="100000"/>
              </a:lnSpc>
              <a:spcBef>
                <a:spcPts val="1600"/>
              </a:spcBef>
              <a:spcAft>
                <a:spcPts val="0"/>
              </a:spcAft>
              <a:buClr>
                <a:srgbClr val="000000"/>
              </a:buClr>
              <a:buSzPts val="2100"/>
              <a:buFont typeface="Arial"/>
              <a:buNone/>
              <a:tabLst/>
              <a:defRPr/>
            </a:pPr>
            <a:r>
              <a:rPr kumimoji="0" lang="en-GB" sz="2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orbel"/>
              </a:rPr>
              <a:t>Or </a:t>
            </a:r>
            <a:r>
              <a:rPr kumimoji="0" lang="en-GB" sz="2800" b="1"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orbel"/>
              </a:rPr>
              <a:t>vevox.app</a:t>
            </a:r>
            <a:endParaRPr kumimoji="0" lang="en-GB" sz="28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orbel"/>
            </a:endParaRPr>
          </a:p>
          <a:p>
            <a:pPr marL="609585" marR="0" lvl="0" indent="-304792" algn="l" defTabSz="914400" rtl="0" eaLnBrk="1" fontAlgn="auto" latinLnBrk="0" hangingPunct="1">
              <a:lnSpc>
                <a:spcPct val="100000"/>
              </a:lnSpc>
              <a:spcBef>
                <a:spcPts val="1600"/>
              </a:spcBef>
              <a:spcAft>
                <a:spcPts val="0"/>
              </a:spcAft>
              <a:buClr>
                <a:srgbClr val="000000"/>
              </a:buClr>
              <a:buSzPts val="2100"/>
              <a:buFont typeface="Arial"/>
              <a:buNone/>
              <a:tabLst/>
              <a:defRPr/>
            </a:pPr>
            <a:r>
              <a:rPr kumimoji="0" lang="en-GB" sz="2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orbel"/>
              </a:rPr>
              <a:t>ID:</a:t>
            </a:r>
            <a:r>
              <a:rPr kumimoji="0" lang="en-GB" sz="28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orbel"/>
              </a:rPr>
              <a:t>116-330-323</a:t>
            </a:r>
          </a:p>
          <a:p>
            <a:endParaRPr lang="en-GB" dirty="0"/>
          </a:p>
        </p:txBody>
      </p:sp>
      <p:sp>
        <p:nvSpPr>
          <p:cNvPr id="4" name="Text Placeholder 3">
            <a:extLst>
              <a:ext uri="{FF2B5EF4-FFF2-40B4-BE49-F238E27FC236}">
                <a16:creationId xmlns:a16="http://schemas.microsoft.com/office/drawing/2014/main" id="{DE7C6BC0-BA10-2171-1838-2E5DE3F9D7A7}"/>
              </a:ext>
            </a:extLst>
          </p:cNvPr>
          <p:cNvSpPr>
            <a:spLocks noGrp="1"/>
          </p:cNvSpPr>
          <p:nvPr>
            <p:ph type="body" idx="2"/>
          </p:nvPr>
        </p:nvSpPr>
        <p:spPr>
          <a:xfrm>
            <a:off x="4132613" y="1600201"/>
            <a:ext cx="7449787" cy="4525963"/>
          </a:xfrm>
        </p:spPr>
        <p:txBody>
          <a:bodyPr/>
          <a:lstStyle/>
          <a:p>
            <a:r>
              <a:rPr lang="en-GB" sz="2400" dirty="0">
                <a:effectLst/>
                <a:latin typeface="Calibri" panose="020F0502020204030204" pitchFamily="34" charset="0"/>
                <a:ea typeface="Calibri" panose="020F0502020204030204" pitchFamily="34" charset="0"/>
                <a:cs typeface="Calibri" panose="020F0502020204030204" pitchFamily="34" charset="0"/>
              </a:rPr>
              <a:t>In the course of a trial, various arguments are put to the Judge as to the exact meaning of a particular section of a relevant statute. When deciding the case, the judge first looked at the natural ordinary meaning of the words used. However, such an interpretation of those words result in an absurd meaning being given to the section. The judge, therefore, in coming to his decision, interprets the words in a different way which does not result in an absurd meaning</a:t>
            </a:r>
            <a:endParaRPr lang="en-GB" sz="2400" dirty="0">
              <a:latin typeface="Calibri" panose="020F0502020204030204" pitchFamily="34" charset="0"/>
              <a:ea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B8E949ED-DB34-05D8-89C3-51BE658B61A8}"/>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067" b="0" i="0" u="none" strike="noStrike" kern="1200" cap="none" spc="0" normalizeH="0" baseline="0" noProof="0" smtClean="0">
                <a:ln>
                  <a:noFill/>
                </a:ln>
                <a:solidFill>
                  <a:srgbClr val="002060"/>
                </a:solidFill>
                <a:effectLst/>
                <a:uLnTx/>
                <a:uFillTx/>
                <a:latin typeface="Corbel"/>
                <a:sym typeface="Corbel"/>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GB" sz="1067" b="0" i="0" u="none" strike="noStrike" kern="1200" cap="none" spc="0" normalizeH="0" baseline="0" noProof="0">
              <a:ln>
                <a:noFill/>
              </a:ln>
              <a:solidFill>
                <a:srgbClr val="002060"/>
              </a:solidFill>
              <a:effectLst/>
              <a:uLnTx/>
              <a:uFillTx/>
              <a:latin typeface="Corbel"/>
              <a:sym typeface="Corbel"/>
            </a:endParaRPr>
          </a:p>
        </p:txBody>
      </p:sp>
      <p:pic>
        <p:nvPicPr>
          <p:cNvPr id="7" name="Picture 6" descr="A qr code with black squares&#10;&#10;Description automatically generated">
            <a:extLst>
              <a:ext uri="{FF2B5EF4-FFF2-40B4-BE49-F238E27FC236}">
                <a16:creationId xmlns:a16="http://schemas.microsoft.com/office/drawing/2014/main" id="{D37C15D0-6FB3-748E-D698-0C5424628B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217" y="3658680"/>
            <a:ext cx="2587354" cy="2590359"/>
          </a:xfrm>
          <a:prstGeom prst="rect">
            <a:avLst/>
          </a:prstGeom>
        </p:spPr>
      </p:pic>
    </p:spTree>
    <p:extLst>
      <p:ext uri="{BB962C8B-B14F-4D97-AF65-F5344CB8AC3E}">
        <p14:creationId xmlns:p14="http://schemas.microsoft.com/office/powerpoint/2010/main" val="2648075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latin typeface="Calibri" panose="020F0502020204030204" pitchFamily="34" charset="0"/>
                <a:cs typeface="Calibri" panose="020F0502020204030204" pitchFamily="34" charset="0"/>
              </a:rPr>
              <a:t>The Use of Hansard - The Rule in </a:t>
            </a:r>
            <a:r>
              <a:rPr lang="en-GB" sz="3600" b="1" i="1" dirty="0">
                <a:solidFill>
                  <a:schemeClr val="bg1"/>
                </a:solidFill>
                <a:latin typeface="Calibri" panose="020F0502020204030204" pitchFamily="34" charset="0"/>
                <a:cs typeface="Calibri" panose="020F0502020204030204" pitchFamily="34" charset="0"/>
              </a:rPr>
              <a:t>Pepper v Hart</a:t>
            </a:r>
            <a:endParaRPr lang="en-GB" sz="3600" b="1" dirty="0">
              <a:solidFill>
                <a:schemeClr val="bg1"/>
              </a:solidFill>
              <a:latin typeface="Calibri" panose="020F0502020204030204" pitchFamily="34" charset="0"/>
              <a:cs typeface="Calibri" panose="020F0502020204030204" pitchFamily="34" charset="0"/>
            </a:endParaRPr>
          </a:p>
        </p:txBody>
      </p:sp>
      <p:sp>
        <p:nvSpPr>
          <p:cNvPr id="5" name="Content Placeholder 4"/>
          <p:cNvSpPr>
            <a:spLocks noGrp="1"/>
          </p:cNvSpPr>
          <p:nvPr>
            <p:ph sz="half" idx="1"/>
          </p:nvPr>
        </p:nvSpPr>
        <p:spPr>
          <a:xfrm>
            <a:off x="162297" y="1543792"/>
            <a:ext cx="6945971" cy="4821838"/>
          </a:xfrm>
          <a:noFill/>
        </p:spPr>
        <p:style>
          <a:lnRef idx="2">
            <a:schemeClr val="dk1"/>
          </a:lnRef>
          <a:fillRef idx="1">
            <a:schemeClr val="lt1"/>
          </a:fillRef>
          <a:effectRef idx="0">
            <a:schemeClr val="dk1"/>
          </a:effectRef>
          <a:fontRef idx="minor">
            <a:schemeClr val="dk1"/>
          </a:fontRef>
        </p:style>
        <p:txBody>
          <a:bodyPr>
            <a:normAutofit lnSpcReduction="10000"/>
          </a:bodyPr>
          <a:lstStyle/>
          <a:p>
            <a:pPr marL="0" indent="0"/>
            <a:r>
              <a:rPr lang="en-GB" sz="2000" dirty="0">
                <a:latin typeface="Calibri" panose="020F0502020204030204" pitchFamily="34" charset="0"/>
                <a:cs typeface="Calibri" panose="020F0502020204030204" pitchFamily="34" charset="0"/>
              </a:rPr>
              <a:t>The rule in Pepper v Hart states that when primary legislation is ambiguous then, in certain circumstances, the court may refer to statements made in the </a:t>
            </a:r>
            <a:r>
              <a:rPr lang="en-GB" sz="2000" dirty="0" err="1">
                <a:latin typeface="Calibri" panose="020F0502020204030204" pitchFamily="34" charset="0"/>
                <a:cs typeface="Calibri" panose="020F0502020204030204" pitchFamily="34" charset="0"/>
              </a:rPr>
              <a:t>HoC</a:t>
            </a:r>
            <a:r>
              <a:rPr lang="en-GB" sz="2000" dirty="0">
                <a:latin typeface="Calibri" panose="020F0502020204030204" pitchFamily="34" charset="0"/>
                <a:cs typeface="Calibri" panose="020F0502020204030204" pitchFamily="34" charset="0"/>
              </a:rPr>
              <a:t> or the </a:t>
            </a:r>
            <a:r>
              <a:rPr lang="en-GB" sz="2000" dirty="0" err="1">
                <a:latin typeface="Calibri" panose="020F0502020204030204" pitchFamily="34" charset="0"/>
                <a:cs typeface="Calibri" panose="020F0502020204030204" pitchFamily="34" charset="0"/>
              </a:rPr>
              <a:t>HoL</a:t>
            </a:r>
            <a:r>
              <a:rPr lang="en-GB" sz="2000" dirty="0">
                <a:latin typeface="Calibri" panose="020F0502020204030204" pitchFamily="34" charset="0"/>
                <a:cs typeface="Calibri" panose="020F0502020204030204" pitchFamily="34" charset="0"/>
              </a:rPr>
              <a:t> to interpret the meaning of the legislation</a:t>
            </a:r>
            <a:endParaRPr lang="en-GB" sz="2000" u="sng" dirty="0">
              <a:solidFill>
                <a:srgbClr val="C00000"/>
              </a:solidFill>
              <a:latin typeface="Calibri" panose="020F0502020204030204" pitchFamily="34" charset="0"/>
              <a:cs typeface="Calibri" panose="020F0502020204030204" pitchFamily="34" charset="0"/>
            </a:endParaRPr>
          </a:p>
          <a:p>
            <a:pPr marL="0" indent="0">
              <a:buNone/>
            </a:pPr>
            <a:endParaRPr lang="en-GB" sz="2000" b="1" dirty="0">
              <a:solidFill>
                <a:schemeClr val="tx1"/>
              </a:solidFill>
              <a:latin typeface="Calibri" panose="020F0502020204030204" pitchFamily="34" charset="0"/>
              <a:cs typeface="Calibri" panose="020F0502020204030204" pitchFamily="34" charset="0"/>
            </a:endParaRPr>
          </a:p>
          <a:p>
            <a:pPr marL="0" indent="0">
              <a:buNone/>
            </a:pPr>
            <a:r>
              <a:rPr lang="en-GB" sz="2000" b="1" dirty="0">
                <a:solidFill>
                  <a:schemeClr val="tx1"/>
                </a:solidFill>
                <a:latin typeface="Calibri" panose="020F0502020204030204" pitchFamily="34" charset="0"/>
                <a:cs typeface="Calibri" panose="020F0502020204030204" pitchFamily="34" charset="0"/>
              </a:rPr>
              <a:t>When should the courts consult Hansard?</a:t>
            </a:r>
          </a:p>
          <a:p>
            <a:pPr marL="514350" lvl="0" indent="-514350">
              <a:buFont typeface="+mj-lt"/>
              <a:buAutoNum type="arabicPeriod"/>
            </a:pPr>
            <a:r>
              <a:rPr lang="en-GB" sz="2000" dirty="0">
                <a:latin typeface="Calibri" panose="020F0502020204030204" pitchFamily="34" charset="0"/>
                <a:cs typeface="Calibri" panose="020F0502020204030204" pitchFamily="34" charset="0"/>
              </a:rPr>
              <a:t>The legislation in question </a:t>
            </a:r>
            <a:r>
              <a:rPr lang="en-GB" sz="2000" b="1" dirty="0">
                <a:latin typeface="Calibri" panose="020F0502020204030204" pitchFamily="34" charset="0"/>
                <a:cs typeface="Calibri" panose="020F0502020204030204" pitchFamily="34" charset="0"/>
              </a:rPr>
              <a:t>is ambiguous, obscure.</a:t>
            </a:r>
          </a:p>
          <a:p>
            <a:pPr marL="514350" lvl="0" indent="-514350">
              <a:buFont typeface="+mj-lt"/>
              <a:buAutoNum type="arabicPeriod"/>
            </a:pPr>
            <a:r>
              <a:rPr lang="en-GB" sz="2000" dirty="0">
                <a:latin typeface="Calibri" panose="020F0502020204030204" pitchFamily="34" charset="0"/>
                <a:cs typeface="Calibri" panose="020F0502020204030204" pitchFamily="34" charset="0"/>
              </a:rPr>
              <a:t>The material relied on consisted of </a:t>
            </a:r>
            <a:r>
              <a:rPr lang="en-GB" sz="2000" b="1" dirty="0">
                <a:latin typeface="Calibri" panose="020F0502020204030204" pitchFamily="34" charset="0"/>
                <a:cs typeface="Calibri" panose="020F0502020204030204" pitchFamily="34" charset="0"/>
              </a:rPr>
              <a:t>statements</a:t>
            </a:r>
            <a:r>
              <a:rPr lang="en-GB" sz="2000" dirty="0">
                <a:latin typeface="Calibri" panose="020F0502020204030204" pitchFamily="34" charset="0"/>
                <a:cs typeface="Calibri" panose="020F0502020204030204" pitchFamily="34" charset="0"/>
              </a:rPr>
              <a:t> by a Minister (or Promoter of the Bill).</a:t>
            </a:r>
          </a:p>
          <a:p>
            <a:pPr marL="514350" lvl="0" indent="-514350">
              <a:buFont typeface="+mj-lt"/>
              <a:buAutoNum type="arabicPeriod"/>
            </a:pPr>
            <a:r>
              <a:rPr lang="en-GB" sz="2000" dirty="0">
                <a:latin typeface="Calibri" panose="020F0502020204030204" pitchFamily="34" charset="0"/>
                <a:cs typeface="Calibri" panose="020F0502020204030204" pitchFamily="34" charset="0"/>
              </a:rPr>
              <a:t>The statements relied upon are</a:t>
            </a:r>
            <a:r>
              <a:rPr lang="en-GB" sz="2000" b="1" dirty="0">
                <a:latin typeface="Calibri" panose="020F0502020204030204" pitchFamily="34" charset="0"/>
                <a:cs typeface="Calibri" panose="020F0502020204030204" pitchFamily="34" charset="0"/>
              </a:rPr>
              <a:t> clear</a:t>
            </a:r>
            <a:r>
              <a:rPr lang="en-GB" sz="2000" dirty="0">
                <a:latin typeface="Calibri" panose="020F0502020204030204" pitchFamily="34" charset="0"/>
                <a:cs typeface="Calibri" panose="020F0502020204030204" pitchFamily="34" charset="0"/>
              </a:rPr>
              <a:t>.</a:t>
            </a:r>
          </a:p>
          <a:p>
            <a:pPr marL="0" lvl="0" indent="0"/>
            <a:r>
              <a:rPr lang="en-GB" sz="2000" dirty="0">
                <a:latin typeface="Calibri" panose="020F0502020204030204" pitchFamily="34" charset="0"/>
                <a:cs typeface="Calibri" panose="020F0502020204030204" pitchFamily="34" charset="0"/>
              </a:rPr>
              <a:t>Before this ruling, such an action would have amounted to a breach of Parliamentary privilege.</a:t>
            </a:r>
          </a:p>
        </p:txBody>
      </p:sp>
      <p:pic>
        <p:nvPicPr>
          <p:cNvPr id="3" name="Content Placeholder 2" descr="Screen Clipping"/>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338950" y="1543793"/>
            <a:ext cx="4690753" cy="4821837"/>
          </a:xfr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46520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50"/>
          <p:cNvSpPr txBox="1">
            <a:spLocks noGrp="1"/>
          </p:cNvSpPr>
          <p:nvPr>
            <p:ph type="sldNum" idx="12"/>
          </p:nvPr>
        </p:nvSpPr>
        <p:spPr>
          <a:xfrm>
            <a:off x="579217" y="6371915"/>
            <a:ext cx="288000" cy="288000"/>
          </a:xfrm>
          <a:prstGeom prst="rect">
            <a:avLst/>
          </a:prstGeom>
          <a:solidFill>
            <a:schemeClr val="accent1"/>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067" b="0" i="0" u="none" strike="noStrike" kern="1200" cap="none" spc="0" normalizeH="0" baseline="0" noProof="0">
                <a:ln>
                  <a:noFill/>
                </a:ln>
                <a:solidFill>
                  <a:srgbClr val="002060"/>
                </a:solidFill>
                <a:effectLst/>
                <a:uLnTx/>
                <a:uFillTx/>
                <a:latin typeface="Corbel"/>
                <a:sym typeface="Corbel"/>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sz="1067" b="0" i="0" u="none" strike="noStrike" kern="1200" cap="none" spc="0" normalizeH="0" baseline="0" noProof="0">
              <a:ln>
                <a:noFill/>
              </a:ln>
              <a:solidFill>
                <a:srgbClr val="002060"/>
              </a:solidFill>
              <a:effectLst/>
              <a:uLnTx/>
              <a:uFillTx/>
              <a:latin typeface="Corbel"/>
              <a:sym typeface="Corbel"/>
            </a:endParaRPr>
          </a:p>
        </p:txBody>
      </p:sp>
      <p:sp>
        <p:nvSpPr>
          <p:cNvPr id="439" name="Google Shape;439;p50"/>
          <p:cNvSpPr txBox="1">
            <a:spLocks noGrp="1"/>
          </p:cNvSpPr>
          <p:nvPr>
            <p:ph type="body" idx="1"/>
          </p:nvPr>
        </p:nvSpPr>
        <p:spPr>
          <a:xfrm>
            <a:off x="609600" y="1629553"/>
            <a:ext cx="10972800" cy="4363279"/>
          </a:xfrm>
          <a:prstGeom prst="rect">
            <a:avLst/>
          </a:prstGeom>
          <a:noFill/>
          <a:ln>
            <a:noFill/>
          </a:ln>
        </p:spPr>
        <p:txBody>
          <a:bodyPr spcFirstLastPara="1" wrap="square" lIns="0" tIns="0" rIns="0" bIns="0" anchor="t" anchorCtr="0">
            <a:normAutofit/>
          </a:bodyPr>
          <a:lstStyle/>
          <a:p>
            <a:pPr marL="0" indent="0">
              <a:lnSpc>
                <a:spcPct val="90000"/>
              </a:lnSpc>
              <a:spcBef>
                <a:spcPts val="0"/>
              </a:spcBef>
              <a:buSzPts val="2000"/>
              <a:buNone/>
            </a:pPr>
            <a:r>
              <a:rPr lang="en-GB" sz="2667" u="sng" dirty="0"/>
              <a:t>Extrinsic aids</a:t>
            </a:r>
            <a:endParaRPr dirty="0"/>
          </a:p>
          <a:p>
            <a:pPr marL="285744" lvl="1" indent="-285744">
              <a:lnSpc>
                <a:spcPct val="90000"/>
              </a:lnSpc>
              <a:buSzPts val="2000"/>
              <a:buFont typeface="Arial"/>
              <a:buChar char="•"/>
            </a:pPr>
            <a:r>
              <a:rPr lang="en-GB" sz="2667" dirty="0"/>
              <a:t>Dictionaries</a:t>
            </a:r>
            <a:endParaRPr dirty="0"/>
          </a:p>
          <a:p>
            <a:pPr marL="285744" lvl="1" indent="-285744">
              <a:lnSpc>
                <a:spcPct val="90000"/>
              </a:lnSpc>
              <a:buSzPts val="2000"/>
              <a:buFont typeface="Arial"/>
              <a:buChar char="•"/>
            </a:pPr>
            <a:r>
              <a:rPr lang="en-GB" sz="2667" dirty="0"/>
              <a:t>Textbooks and other reference books</a:t>
            </a:r>
            <a:endParaRPr dirty="0"/>
          </a:p>
          <a:p>
            <a:pPr marL="285744" lvl="1" indent="-285744">
              <a:lnSpc>
                <a:spcPct val="90000"/>
              </a:lnSpc>
              <a:buSzPts val="2000"/>
              <a:buFont typeface="Arial"/>
              <a:buChar char="•"/>
            </a:pPr>
            <a:r>
              <a:rPr lang="en-GB" sz="2667" dirty="0"/>
              <a:t>Earlier statutes (mischief rule)</a:t>
            </a:r>
            <a:endParaRPr dirty="0"/>
          </a:p>
          <a:p>
            <a:pPr marL="285744" lvl="1" indent="-285744">
              <a:lnSpc>
                <a:spcPct val="90000"/>
              </a:lnSpc>
              <a:buSzPts val="2000"/>
              <a:buFont typeface="Arial"/>
              <a:buChar char="•"/>
            </a:pPr>
            <a:r>
              <a:rPr lang="en-GB" sz="2667" dirty="0"/>
              <a:t>Interpretation Act 1978</a:t>
            </a:r>
            <a:endParaRPr dirty="0"/>
          </a:p>
          <a:p>
            <a:pPr marL="285744" lvl="1" indent="-285744">
              <a:lnSpc>
                <a:spcPct val="90000"/>
              </a:lnSpc>
              <a:buSzPts val="2000"/>
              <a:buFont typeface="Arial"/>
              <a:buChar char="•"/>
            </a:pPr>
            <a:r>
              <a:rPr lang="en-GB" sz="2667" dirty="0"/>
              <a:t>Law Commission Reports/Royal Commission and other official commission reports (mischief rule)</a:t>
            </a:r>
            <a:endParaRPr dirty="0"/>
          </a:p>
        </p:txBody>
      </p:sp>
      <p:sp>
        <p:nvSpPr>
          <p:cNvPr id="440" name="Google Shape;440;p50"/>
          <p:cNvSpPr txBox="1">
            <a:spLocks noGrp="1"/>
          </p:cNvSpPr>
          <p:nvPr>
            <p:ph type="title"/>
          </p:nvPr>
        </p:nvSpPr>
        <p:spPr>
          <a:xfrm>
            <a:off x="609600" y="381493"/>
            <a:ext cx="9250717" cy="922131"/>
          </a:xfrm>
          <a:prstGeom prst="rect">
            <a:avLst/>
          </a:prstGeom>
          <a:noFill/>
          <a:ln>
            <a:noFill/>
          </a:ln>
        </p:spPr>
        <p:txBody>
          <a:bodyPr spcFirstLastPara="1" wrap="square" lIns="0" tIns="0" rIns="0" bIns="0" anchor="ctr" anchorCtr="0">
            <a:normAutofit/>
          </a:bodyPr>
          <a:lstStyle/>
          <a:p>
            <a:pPr>
              <a:buSzPts val="2800"/>
            </a:pPr>
            <a:r>
              <a:rPr lang="en-GB" sz="3600" b="1" dirty="0">
                <a:latin typeface="Calibri" panose="020F0502020204030204" pitchFamily="34" charset="0"/>
                <a:cs typeface="Calibri" panose="020F0502020204030204" pitchFamily="34" charset="0"/>
              </a:rPr>
              <a:t>Other Aids To Interpretation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83E5A-F8FE-4253-B60E-1DA7B0DD4725}"/>
              </a:ext>
            </a:extLst>
          </p:cNvPr>
          <p:cNvSpPr>
            <a:spLocks noGrp="1"/>
          </p:cNvSpPr>
          <p:nvPr>
            <p:ph type="title"/>
          </p:nvPr>
        </p:nvSpPr>
        <p:spPr/>
        <p:txBody>
          <a:bodyPr>
            <a:normAutofit/>
          </a:bodyPr>
          <a:lstStyle/>
          <a:p>
            <a:r>
              <a:rPr lang="en-GB" sz="3600" b="1" dirty="0">
                <a:solidFill>
                  <a:schemeClr val="bg1"/>
                </a:solidFill>
                <a:latin typeface="Calibri" panose="020F0502020204030204" pitchFamily="34" charset="0"/>
                <a:cs typeface="Calibri" panose="020F0502020204030204" pitchFamily="34" charset="0"/>
              </a:rPr>
              <a:t>Presumptions</a:t>
            </a:r>
          </a:p>
        </p:txBody>
      </p:sp>
      <p:sp>
        <p:nvSpPr>
          <p:cNvPr id="3" name="Content Placeholder 2">
            <a:extLst>
              <a:ext uri="{FF2B5EF4-FFF2-40B4-BE49-F238E27FC236}">
                <a16:creationId xmlns:a16="http://schemas.microsoft.com/office/drawing/2014/main" id="{8C6794B7-069D-4508-ADEA-B1C107FA98CB}"/>
              </a:ext>
            </a:extLst>
          </p:cNvPr>
          <p:cNvSpPr>
            <a:spLocks noGrp="1"/>
          </p:cNvSpPr>
          <p:nvPr>
            <p:ph idx="1"/>
          </p:nvPr>
        </p:nvSpPr>
        <p:spPr>
          <a:xfrm>
            <a:off x="541605" y="1638795"/>
            <a:ext cx="11333719" cy="5759532"/>
          </a:xfrm>
        </p:spPr>
        <p:style>
          <a:lnRef idx="2">
            <a:schemeClr val="dk1"/>
          </a:lnRef>
          <a:fillRef idx="1">
            <a:schemeClr val="lt1"/>
          </a:fillRef>
          <a:effectRef idx="0">
            <a:schemeClr val="dk1"/>
          </a:effectRef>
          <a:fontRef idx="minor">
            <a:schemeClr val="dk1"/>
          </a:fontRef>
        </p:style>
        <p:txBody>
          <a:bodyPr/>
          <a:lstStyle/>
          <a:p>
            <a:r>
              <a:rPr lang="en-GB" sz="2000" b="1" dirty="0">
                <a:latin typeface="Calibri" panose="020F0502020204030204" pitchFamily="34" charset="0"/>
                <a:ea typeface="Calibri" panose="020F0502020204030204" pitchFamily="34" charset="0"/>
                <a:cs typeface="Calibri" panose="020F0502020204030204" pitchFamily="34" charset="0"/>
              </a:rPr>
              <a:t>A legal presumption is an inference established in law as universally applicable to certain consequences. There is no need to prove the rule or to establish its source.</a:t>
            </a:r>
          </a:p>
          <a:p>
            <a:pPr marL="0" indent="0">
              <a:buNone/>
            </a:pPr>
            <a:r>
              <a:rPr lang="en-GB" sz="2000" b="1" dirty="0">
                <a:latin typeface="Calibri" panose="020F0502020204030204" pitchFamily="34" charset="0"/>
                <a:ea typeface="Calibri" panose="020F0502020204030204" pitchFamily="34" charset="0"/>
                <a:cs typeface="Calibri" panose="020F0502020204030204" pitchFamily="34" charset="0"/>
              </a:rPr>
              <a:t>Some examples:</a:t>
            </a:r>
          </a:p>
          <a:p>
            <a:r>
              <a:rPr lang="en-GB" sz="2000" dirty="0">
                <a:latin typeface="Calibri" panose="020F0502020204030204" pitchFamily="34" charset="0"/>
                <a:ea typeface="Calibri" panose="020F0502020204030204" pitchFamily="34" charset="0"/>
                <a:cs typeface="Calibri" panose="020F0502020204030204" pitchFamily="34" charset="0"/>
              </a:rPr>
              <a:t>Presumption against the retrospective operation of statutes.</a:t>
            </a:r>
          </a:p>
          <a:p>
            <a:r>
              <a:rPr lang="en-GB" sz="2000" dirty="0">
                <a:latin typeface="Calibri" panose="020F0502020204030204" pitchFamily="34" charset="0"/>
                <a:ea typeface="Calibri" panose="020F0502020204030204" pitchFamily="34" charset="0"/>
                <a:cs typeface="Calibri" panose="020F0502020204030204" pitchFamily="34" charset="0"/>
              </a:rPr>
              <a:t>Presumption against criminal liability without guilty intention. [unless it is expressly stated to be a strict liability offence – where no </a:t>
            </a:r>
            <a:r>
              <a:rPr lang="en-GB" sz="2000" i="1" dirty="0" err="1">
                <a:latin typeface="Calibri" panose="020F0502020204030204" pitchFamily="34" charset="0"/>
                <a:ea typeface="Calibri" panose="020F0502020204030204" pitchFamily="34" charset="0"/>
                <a:cs typeface="Calibri" panose="020F0502020204030204" pitchFamily="34" charset="0"/>
              </a:rPr>
              <a:t>mens</a:t>
            </a:r>
            <a:r>
              <a:rPr lang="en-GB" sz="2000" i="1" dirty="0">
                <a:latin typeface="Calibri" panose="020F0502020204030204" pitchFamily="34" charset="0"/>
                <a:ea typeface="Calibri" panose="020F0502020204030204" pitchFamily="34" charset="0"/>
                <a:cs typeface="Calibri" panose="020F0502020204030204" pitchFamily="34" charset="0"/>
              </a:rPr>
              <a:t> rea is </a:t>
            </a:r>
            <a:r>
              <a:rPr lang="en-GB" sz="2000" dirty="0">
                <a:latin typeface="Calibri" panose="020F0502020204030204" pitchFamily="34" charset="0"/>
                <a:ea typeface="Calibri" panose="020F0502020204030204" pitchFamily="34" charset="0"/>
                <a:cs typeface="Calibri" panose="020F0502020204030204" pitchFamily="34" charset="0"/>
              </a:rPr>
              <a:t>required.]</a:t>
            </a:r>
          </a:p>
          <a:p>
            <a:r>
              <a:rPr lang="en-GB" sz="2000" dirty="0">
                <a:latin typeface="Calibri" panose="020F0502020204030204" pitchFamily="34" charset="0"/>
                <a:ea typeface="Calibri" panose="020F0502020204030204" pitchFamily="34" charset="0"/>
                <a:cs typeface="Calibri" panose="020F0502020204030204" pitchFamily="34" charset="0"/>
              </a:rPr>
              <a:t>Presumption against binding the Crown (unless it is explicitly named or by necessary implication). See: </a:t>
            </a:r>
            <a:r>
              <a:rPr lang="en-GB" sz="2000" i="1"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Province of Bombay v Municipal Corporation of the City of Bombay </a:t>
            </a:r>
            <a:r>
              <a:rPr lang="en-GB" sz="200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[1947] AC 58,; and </a:t>
            </a:r>
            <a:r>
              <a:rPr lang="en-GB" sz="2000" i="1"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Lord Advocate v Dumbarton District Council </a:t>
            </a:r>
            <a:r>
              <a:rPr lang="en-GB" sz="200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[1990] 2 AC 580</a:t>
            </a:r>
            <a:r>
              <a:rPr lang="en-GB"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2000" b="1" dirty="0">
                <a:solidFill>
                  <a:srgbClr val="000000"/>
                </a:solidFill>
                <a:latin typeface="Calibri" panose="020F0502020204030204" pitchFamily="34" charset="0"/>
                <a:ea typeface="Calibri" panose="020F0502020204030204" pitchFamily="34" charset="0"/>
                <a:cs typeface="Calibri" panose="020F0502020204030204" pitchFamily="34" charset="0"/>
              </a:rPr>
              <a:t>R (on the application of Black) v Secretary of State for Justice [2017] UKSC 81.</a:t>
            </a:r>
            <a:endParaRPr lang="en-GB" sz="2000" b="1" dirty="0">
              <a:latin typeface="Calibri" panose="020F0502020204030204" pitchFamily="34" charset="0"/>
              <a:ea typeface="Calibri" panose="020F0502020204030204" pitchFamily="34" charset="0"/>
              <a:cs typeface="Calibri" panose="020F0502020204030204" pitchFamily="34" charset="0"/>
            </a:endParaRPr>
          </a:p>
          <a:p>
            <a:r>
              <a:rPr lang="en-GB" sz="2000" dirty="0">
                <a:latin typeface="Calibri" panose="020F0502020204030204" pitchFamily="34" charset="0"/>
                <a:ea typeface="Calibri" panose="020F0502020204030204" pitchFamily="34" charset="0"/>
                <a:cs typeface="Calibri" panose="020F0502020204030204" pitchFamily="34" charset="0"/>
              </a:rPr>
              <a:t>Against deprivation of liberty - Sec. of State for the Home Dept ex </a:t>
            </a:r>
            <a:r>
              <a:rPr lang="en-GB" sz="2000" dirty="0" err="1">
                <a:latin typeface="Calibri" panose="020F0502020204030204" pitchFamily="34" charset="0"/>
                <a:ea typeface="Calibri" panose="020F0502020204030204" pitchFamily="34" charset="0"/>
                <a:cs typeface="Calibri" panose="020F0502020204030204" pitchFamily="34" charset="0"/>
              </a:rPr>
              <a:t>parte</a:t>
            </a:r>
            <a:r>
              <a:rPr lang="en-GB" sz="2000" dirty="0">
                <a:latin typeface="Calibri" panose="020F0502020204030204" pitchFamily="34" charset="0"/>
                <a:ea typeface="Calibri" panose="020F0502020204030204" pitchFamily="34" charset="0"/>
                <a:cs typeface="Calibri" panose="020F0502020204030204" pitchFamily="34" charset="0"/>
              </a:rPr>
              <a:t> Khawaja [1983] – 2 WLR 321</a:t>
            </a:r>
          </a:p>
          <a:p>
            <a:r>
              <a:rPr lang="en-GB" sz="2000" dirty="0">
                <a:latin typeface="Calibri" panose="020F0502020204030204" pitchFamily="34" charset="0"/>
                <a:ea typeface="Calibri" panose="020F0502020204030204" pitchFamily="34" charset="0"/>
                <a:cs typeface="Calibri" panose="020F0502020204030204" pitchFamily="34" charset="0"/>
              </a:rPr>
              <a:t>Presumption of Innocence until proven guilty</a:t>
            </a:r>
          </a:p>
          <a:p>
            <a:endParaRPr lang="en-GB" sz="2000" dirty="0">
              <a:latin typeface="Calibri" panose="020F0502020204030204" pitchFamily="34" charset="0"/>
              <a:cs typeface="Calibri" panose="020F0502020204030204" pitchFamily="34" charset="0"/>
            </a:endParaRPr>
          </a:p>
          <a:p>
            <a:endParaRPr lang="en-GB" dirty="0"/>
          </a:p>
        </p:txBody>
      </p:sp>
    </p:spTree>
    <p:extLst>
      <p:ext uri="{BB962C8B-B14F-4D97-AF65-F5344CB8AC3E}">
        <p14:creationId xmlns:p14="http://schemas.microsoft.com/office/powerpoint/2010/main" val="39317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741A1-10C9-A43D-2249-7D6F982B0189}"/>
              </a:ext>
            </a:extLst>
          </p:cNvPr>
          <p:cNvSpPr>
            <a:spLocks noGrp="1"/>
          </p:cNvSpPr>
          <p:nvPr>
            <p:ph type="title"/>
          </p:nvPr>
        </p:nvSpPr>
        <p:spPr>
          <a:xfrm>
            <a:off x="0" y="381493"/>
            <a:ext cx="11198431" cy="922131"/>
          </a:xfrm>
        </p:spPr>
        <p:txBody>
          <a:bodyPr>
            <a:noAutofit/>
          </a:bodyPr>
          <a:lstStyle/>
          <a:p>
            <a:r>
              <a:rPr kumimoji="0" lang="en-GB" sz="3600" b="1" i="0" u="none" strike="noStrike" kern="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Corbel"/>
              </a:rPr>
              <a:t>Vevox</a:t>
            </a:r>
            <a:r>
              <a:rPr kumimoji="0" lang="en-GB" sz="36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Corbel"/>
              </a:rPr>
              <a:t> #1: How many MPs sit in the House of Commons?</a:t>
            </a:r>
            <a:endParaRPr lang="en-GB" sz="3600" dirty="0"/>
          </a:p>
        </p:txBody>
      </p:sp>
      <p:sp>
        <p:nvSpPr>
          <p:cNvPr id="3" name="Text Placeholder 2">
            <a:extLst>
              <a:ext uri="{FF2B5EF4-FFF2-40B4-BE49-F238E27FC236}">
                <a16:creationId xmlns:a16="http://schemas.microsoft.com/office/drawing/2014/main" id="{17E35E09-3373-6D6F-8AF2-E6EF4A1DA679}"/>
              </a:ext>
            </a:extLst>
          </p:cNvPr>
          <p:cNvSpPr>
            <a:spLocks noGrp="1"/>
          </p:cNvSpPr>
          <p:nvPr>
            <p:ph type="body" idx="1"/>
          </p:nvPr>
        </p:nvSpPr>
        <p:spPr>
          <a:xfrm>
            <a:off x="609599" y="1600201"/>
            <a:ext cx="3665517" cy="4876306"/>
          </a:xfrm>
        </p:spPr>
        <p:txBody>
          <a:bodyPr/>
          <a:lstStyle/>
          <a:p>
            <a:r>
              <a:rPr lang="en-GB" sz="2800" dirty="0">
                <a:latin typeface="Calibri" panose="020F0502020204030204" pitchFamily="34" charset="0"/>
                <a:ea typeface="Calibri" panose="020F0502020204030204" pitchFamily="34" charset="0"/>
                <a:cs typeface="Calibri" panose="020F0502020204030204" pitchFamily="34" charset="0"/>
              </a:rPr>
              <a:t>Join at: </a:t>
            </a:r>
            <a:r>
              <a:rPr lang="en-GB" sz="2800" b="1" dirty="0">
                <a:latin typeface="Calibri" panose="020F0502020204030204" pitchFamily="34" charset="0"/>
                <a:ea typeface="Calibri" panose="020F0502020204030204" pitchFamily="34" charset="0"/>
                <a:cs typeface="Calibri" panose="020F0502020204030204" pitchFamily="34" charset="0"/>
              </a:rPr>
              <a:t>vevox.com</a:t>
            </a:r>
          </a:p>
          <a:p>
            <a:r>
              <a:rPr lang="en-GB" sz="2800" dirty="0">
                <a:latin typeface="Calibri" panose="020F0502020204030204" pitchFamily="34" charset="0"/>
                <a:ea typeface="Calibri" panose="020F0502020204030204" pitchFamily="34" charset="0"/>
                <a:cs typeface="Calibri" panose="020F0502020204030204" pitchFamily="34" charset="0"/>
              </a:rPr>
              <a:t>Or </a:t>
            </a:r>
            <a:r>
              <a:rPr lang="en-GB" sz="2800" b="1" dirty="0" err="1">
                <a:latin typeface="Calibri" panose="020F0502020204030204" pitchFamily="34" charset="0"/>
                <a:ea typeface="Calibri" panose="020F0502020204030204" pitchFamily="34" charset="0"/>
                <a:cs typeface="Calibri" panose="020F0502020204030204" pitchFamily="34" charset="0"/>
              </a:rPr>
              <a:t>vevox.app</a:t>
            </a:r>
            <a:endParaRPr lang="en-GB" sz="2800" b="1" dirty="0">
              <a:latin typeface="Calibri" panose="020F0502020204030204" pitchFamily="34" charset="0"/>
              <a:ea typeface="Calibri" panose="020F0502020204030204" pitchFamily="34" charset="0"/>
              <a:cs typeface="Calibri" panose="020F0502020204030204" pitchFamily="34" charset="0"/>
            </a:endParaRPr>
          </a:p>
          <a:p>
            <a:r>
              <a:rPr lang="en-GB" sz="2800" dirty="0">
                <a:latin typeface="Calibri" panose="020F0502020204030204" pitchFamily="34" charset="0"/>
                <a:ea typeface="Calibri" panose="020F0502020204030204" pitchFamily="34" charset="0"/>
                <a:cs typeface="Calibri" panose="020F0502020204030204" pitchFamily="34" charset="0"/>
              </a:rPr>
              <a:t>ID: </a:t>
            </a:r>
            <a:r>
              <a:rPr lang="en-GB" sz="2800" b="1" dirty="0">
                <a:latin typeface="Calibri" panose="020F0502020204030204" pitchFamily="34" charset="0"/>
                <a:ea typeface="Calibri" panose="020F0502020204030204" pitchFamily="34" charset="0"/>
                <a:cs typeface="Calibri" panose="020F0502020204030204" pitchFamily="34" charset="0"/>
              </a:rPr>
              <a:t>116-330-323</a:t>
            </a:r>
          </a:p>
          <a:p>
            <a:endParaRPr lang="en-GB" dirty="0"/>
          </a:p>
        </p:txBody>
      </p:sp>
      <p:sp>
        <p:nvSpPr>
          <p:cNvPr id="4" name="Text Placeholder 3">
            <a:extLst>
              <a:ext uri="{FF2B5EF4-FFF2-40B4-BE49-F238E27FC236}">
                <a16:creationId xmlns:a16="http://schemas.microsoft.com/office/drawing/2014/main" id="{4CECCBA7-323F-D3F3-F50A-93E5D6C9909C}"/>
              </a:ext>
            </a:extLst>
          </p:cNvPr>
          <p:cNvSpPr>
            <a:spLocks noGrp="1"/>
          </p:cNvSpPr>
          <p:nvPr>
            <p:ph type="body" idx="2"/>
          </p:nvPr>
        </p:nvSpPr>
        <p:spPr>
          <a:xfrm>
            <a:off x="4572000" y="1600201"/>
            <a:ext cx="7010400" cy="4525963"/>
          </a:xfrm>
        </p:spPr>
        <p:txBody>
          <a:bodyPr/>
          <a:lstStyle/>
          <a:p>
            <a:endParaRPr lang="en-GB" dirty="0">
              <a:latin typeface="Calibri" panose="020F0502020204030204" pitchFamily="34" charset="0"/>
              <a:ea typeface="Calibri" panose="020F0502020204030204" pitchFamily="34" charset="0"/>
              <a:cs typeface="Calibri" panose="020F0502020204030204" pitchFamily="34" charset="0"/>
            </a:endParaRPr>
          </a:p>
          <a:p>
            <a:r>
              <a:rPr lang="en-GB" dirty="0">
                <a:latin typeface="Calibri" panose="020F0502020204030204" pitchFamily="34" charset="0"/>
                <a:ea typeface="Calibri" panose="020F0502020204030204" pitchFamily="34" charset="0"/>
                <a:cs typeface="Calibri" panose="020F0502020204030204" pitchFamily="34" charset="0"/>
              </a:rPr>
              <a:t>How many MPs sit in the House of Commons?</a:t>
            </a:r>
          </a:p>
        </p:txBody>
      </p:sp>
      <p:sp>
        <p:nvSpPr>
          <p:cNvPr id="5" name="Slide Number Placeholder 4">
            <a:extLst>
              <a:ext uri="{FF2B5EF4-FFF2-40B4-BE49-F238E27FC236}">
                <a16:creationId xmlns:a16="http://schemas.microsoft.com/office/drawing/2014/main" id="{802ABF5F-0A2B-DB24-45C9-948207190AAD}"/>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067" b="0" i="0" u="none" strike="noStrike" kern="1200" cap="none" spc="0" normalizeH="0" baseline="0" noProof="0" smtClean="0">
                <a:ln>
                  <a:noFill/>
                </a:ln>
                <a:solidFill>
                  <a:srgbClr val="002060"/>
                </a:solidFill>
                <a:effectLst/>
                <a:uLnTx/>
                <a:uFillTx/>
                <a:latin typeface="Corbel"/>
                <a:sym typeface="Corbel"/>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GB" sz="1067" b="0" i="0" u="none" strike="noStrike" kern="1200" cap="none" spc="0" normalizeH="0" baseline="0" noProof="0">
              <a:ln>
                <a:noFill/>
              </a:ln>
              <a:solidFill>
                <a:srgbClr val="002060"/>
              </a:solidFill>
              <a:effectLst/>
              <a:uLnTx/>
              <a:uFillTx/>
              <a:latin typeface="Corbel"/>
              <a:sym typeface="Corbel"/>
            </a:endParaRPr>
          </a:p>
        </p:txBody>
      </p:sp>
      <p:pic>
        <p:nvPicPr>
          <p:cNvPr id="7" name="Picture 6" descr="A qr code with black squares&#10;&#10;Description automatically generated">
            <a:extLst>
              <a:ext uri="{FF2B5EF4-FFF2-40B4-BE49-F238E27FC236}">
                <a16:creationId xmlns:a16="http://schemas.microsoft.com/office/drawing/2014/main" id="{9B552AD8-78EC-B1FC-8916-5179F4F72B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599" y="3634924"/>
            <a:ext cx="2733816" cy="2736991"/>
          </a:xfrm>
          <a:prstGeom prst="rect">
            <a:avLst/>
          </a:prstGeom>
        </p:spPr>
      </p:pic>
    </p:spTree>
    <p:extLst>
      <p:ext uri="{BB962C8B-B14F-4D97-AF65-F5344CB8AC3E}">
        <p14:creationId xmlns:p14="http://schemas.microsoft.com/office/powerpoint/2010/main" val="10235690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GB" sz="3600" b="1" dirty="0">
                <a:solidFill>
                  <a:schemeClr val="bg1"/>
                </a:solidFill>
                <a:latin typeface="Calibri" panose="020F0502020204030204" pitchFamily="34" charset="0"/>
                <a:cs typeface="Calibri" panose="020F0502020204030204" pitchFamily="34" charset="0"/>
              </a:rPr>
              <a:t>The Impact of the Human Rights Act 1998 on </a:t>
            </a:r>
            <a:br>
              <a:rPr lang="en-GB" sz="3600" b="1" dirty="0">
                <a:solidFill>
                  <a:schemeClr val="bg1"/>
                </a:solidFill>
                <a:latin typeface="Calibri" panose="020F0502020204030204" pitchFamily="34" charset="0"/>
                <a:cs typeface="Calibri" panose="020F0502020204030204" pitchFamily="34" charset="0"/>
              </a:rPr>
            </a:br>
            <a:r>
              <a:rPr lang="en-GB" sz="3600" b="1" dirty="0">
                <a:solidFill>
                  <a:schemeClr val="bg1"/>
                </a:solidFill>
                <a:latin typeface="Calibri" panose="020F0502020204030204" pitchFamily="34" charset="0"/>
                <a:cs typeface="Calibri" panose="020F0502020204030204" pitchFamily="34" charset="0"/>
              </a:rPr>
              <a:t>Statutory Interpretation and Parliamentary Sovereignty</a:t>
            </a:r>
          </a:p>
        </p:txBody>
      </p:sp>
      <p:sp>
        <p:nvSpPr>
          <p:cNvPr id="5" name="Content Placeholder 4"/>
          <p:cNvSpPr>
            <a:spLocks noGrp="1"/>
          </p:cNvSpPr>
          <p:nvPr>
            <p:ph idx="1"/>
          </p:nvPr>
        </p:nvSpPr>
        <p:spPr>
          <a:xfrm>
            <a:off x="499404" y="1674421"/>
            <a:ext cx="11176782" cy="5403273"/>
          </a:xfrm>
        </p:spPr>
        <p:style>
          <a:lnRef idx="2">
            <a:schemeClr val="accent1"/>
          </a:lnRef>
          <a:fillRef idx="1">
            <a:schemeClr val="lt1"/>
          </a:fillRef>
          <a:effectRef idx="0">
            <a:schemeClr val="accent1"/>
          </a:effectRef>
          <a:fontRef idx="minor">
            <a:schemeClr val="dk1"/>
          </a:fontRef>
        </p:style>
        <p:txBody>
          <a:bodyPr anchor="ctr">
            <a:noAutofit/>
          </a:bodyPr>
          <a:lstStyle/>
          <a:p>
            <a:pPr fontAlgn="base"/>
            <a:r>
              <a:rPr lang="en-GB" sz="2000" b="1" dirty="0">
                <a:latin typeface="Calibri" panose="020F0502020204030204" pitchFamily="34" charset="0"/>
                <a:ea typeface="Calibri" panose="020F0502020204030204" pitchFamily="34" charset="0"/>
                <a:cs typeface="Calibri" panose="020F0502020204030204" pitchFamily="34" charset="0"/>
              </a:rPr>
              <a:t>T</a:t>
            </a:r>
            <a:r>
              <a:rPr lang="en-GB" sz="2000" dirty="0">
                <a:latin typeface="Calibri" panose="020F0502020204030204" pitchFamily="34" charset="0"/>
                <a:ea typeface="Calibri" panose="020F0502020204030204" pitchFamily="34" charset="0"/>
                <a:cs typeface="Calibri" panose="020F0502020204030204" pitchFamily="34" charset="0"/>
              </a:rPr>
              <a:t>he Human Rights Act 1998 impacts on statutory interpreting and arguably </a:t>
            </a:r>
            <a:r>
              <a:rPr lang="en-GB" sz="2000" b="1" dirty="0">
                <a:latin typeface="Calibri" panose="020F0502020204030204" pitchFamily="34" charset="0"/>
                <a:ea typeface="Calibri" panose="020F0502020204030204" pitchFamily="34" charset="0"/>
                <a:cs typeface="Calibri" panose="020F0502020204030204" pitchFamily="34" charset="0"/>
              </a:rPr>
              <a:t>pose threat to Parliamentary Sovereignty.</a:t>
            </a:r>
            <a:r>
              <a:rPr lang="en-GB" sz="2000" dirty="0">
                <a:latin typeface="Calibri" panose="020F0502020204030204" pitchFamily="34" charset="0"/>
                <a:ea typeface="Calibri" panose="020F0502020204030204" pitchFamily="34" charset="0"/>
                <a:cs typeface="Calibri" panose="020F0502020204030204" pitchFamily="34" charset="0"/>
              </a:rPr>
              <a:t> </a:t>
            </a:r>
          </a:p>
          <a:p>
            <a:pPr fontAlgn="base"/>
            <a:endParaRPr lang="en-GB" sz="1000" dirty="0">
              <a:latin typeface="Calibri" panose="020F0502020204030204" pitchFamily="34" charset="0"/>
              <a:ea typeface="Calibri" panose="020F0502020204030204" pitchFamily="34" charset="0"/>
              <a:cs typeface="Calibri" panose="020F0502020204030204" pitchFamily="34" charset="0"/>
            </a:endParaRPr>
          </a:p>
          <a:p>
            <a:pPr fontAlgn="base"/>
            <a:r>
              <a:rPr lang="en-GB" sz="2000" dirty="0">
                <a:latin typeface="Calibri" panose="020F0502020204030204" pitchFamily="34" charset="0"/>
                <a:ea typeface="Calibri" panose="020F0502020204030204" pitchFamily="34" charset="0"/>
                <a:cs typeface="Calibri" panose="020F0502020204030204" pitchFamily="34" charset="0"/>
              </a:rPr>
              <a:t>Section 3, HRA 1998 provides that: </a:t>
            </a:r>
            <a:r>
              <a:rPr lang="en-GB" sz="2000" b="1" dirty="0">
                <a:latin typeface="Calibri" panose="020F0502020204030204" pitchFamily="34" charset="0"/>
                <a:ea typeface="Calibri" panose="020F0502020204030204" pitchFamily="34" charset="0"/>
                <a:cs typeface="Calibri" panose="020F0502020204030204" pitchFamily="34" charset="0"/>
              </a:rPr>
              <a:t>‘</a:t>
            </a:r>
            <a:r>
              <a:rPr lang="en-GB" sz="2000" b="1" u="sng" dirty="0">
                <a:latin typeface="Calibri" panose="020F0502020204030204" pitchFamily="34" charset="0"/>
                <a:ea typeface="Calibri" panose="020F0502020204030204" pitchFamily="34" charset="0"/>
                <a:cs typeface="Calibri" panose="020F0502020204030204" pitchFamily="34" charset="0"/>
              </a:rPr>
              <a:t>So far as is possible to </a:t>
            </a:r>
            <a:r>
              <a:rPr lang="en-GB" sz="2000" dirty="0">
                <a:latin typeface="Calibri" panose="020F0502020204030204" pitchFamily="34" charset="0"/>
                <a:ea typeface="Calibri" panose="020F0502020204030204" pitchFamily="34" charset="0"/>
                <a:cs typeface="Calibri" panose="020F0502020204030204" pitchFamily="34" charset="0"/>
              </a:rPr>
              <a:t>do so, legislation and subordinate legislation </a:t>
            </a:r>
            <a:r>
              <a:rPr lang="en-GB" sz="2000" b="1" u="sng" dirty="0">
                <a:latin typeface="Calibri" panose="020F0502020204030204" pitchFamily="34" charset="0"/>
                <a:ea typeface="Calibri" panose="020F0502020204030204" pitchFamily="34" charset="0"/>
                <a:cs typeface="Calibri" panose="020F0502020204030204" pitchFamily="34" charset="0"/>
              </a:rPr>
              <a:t>must be read </a:t>
            </a:r>
            <a:r>
              <a:rPr lang="en-GB" sz="2000" b="1" dirty="0">
                <a:latin typeface="Calibri" panose="020F0502020204030204" pitchFamily="34" charset="0"/>
                <a:ea typeface="Calibri" panose="020F0502020204030204" pitchFamily="34" charset="0"/>
                <a:cs typeface="Calibri" panose="020F0502020204030204" pitchFamily="34" charset="0"/>
              </a:rPr>
              <a:t>and </a:t>
            </a:r>
            <a:r>
              <a:rPr lang="en-GB" sz="2000" b="1" u="sng" dirty="0">
                <a:latin typeface="Calibri" panose="020F0502020204030204" pitchFamily="34" charset="0"/>
                <a:ea typeface="Calibri" panose="020F0502020204030204" pitchFamily="34" charset="0"/>
                <a:cs typeface="Calibri" panose="020F0502020204030204" pitchFamily="34" charset="0"/>
              </a:rPr>
              <a:t>given effect </a:t>
            </a:r>
            <a:r>
              <a:rPr lang="en-GB" sz="2000" dirty="0">
                <a:latin typeface="Calibri" panose="020F0502020204030204" pitchFamily="34" charset="0"/>
                <a:ea typeface="Calibri" panose="020F0502020204030204" pitchFamily="34" charset="0"/>
                <a:cs typeface="Calibri" panose="020F0502020204030204" pitchFamily="34" charset="0"/>
              </a:rPr>
              <a:t>in a way that is compatible with the Convention rights.’ (ECHRs)</a:t>
            </a:r>
          </a:p>
          <a:p>
            <a:endParaRPr lang="en-GB" sz="1000" dirty="0">
              <a:latin typeface="Calibri" panose="020F0502020204030204" pitchFamily="34" charset="0"/>
              <a:ea typeface="Calibri" panose="020F0502020204030204" pitchFamily="34" charset="0"/>
              <a:cs typeface="Calibri" panose="020F0502020204030204" pitchFamily="34" charset="0"/>
            </a:endParaRPr>
          </a:p>
          <a:p>
            <a:r>
              <a:rPr lang="en-GB" sz="2000" dirty="0">
                <a:latin typeface="Calibri" panose="020F0502020204030204" pitchFamily="34" charset="0"/>
                <a:ea typeface="Calibri" panose="020F0502020204030204" pitchFamily="34" charset="0"/>
                <a:cs typeface="Calibri" panose="020F0502020204030204" pitchFamily="34" charset="0"/>
              </a:rPr>
              <a:t>All new laws must be drafted in a way which is compatible with human rights listed in the ECHR.</a:t>
            </a:r>
          </a:p>
          <a:p>
            <a:endParaRPr lang="en-GB" sz="1000" dirty="0">
              <a:latin typeface="Calibri" panose="020F0502020204030204" pitchFamily="34" charset="0"/>
              <a:ea typeface="Calibri" panose="020F0502020204030204" pitchFamily="34" charset="0"/>
              <a:cs typeface="Calibri" panose="020F0502020204030204" pitchFamily="34" charset="0"/>
            </a:endParaRPr>
          </a:p>
          <a:p>
            <a:pPr fontAlgn="base"/>
            <a:r>
              <a:rPr lang="en-GB" sz="2000" dirty="0">
                <a:latin typeface="Calibri" panose="020F0502020204030204" pitchFamily="34" charset="0"/>
                <a:ea typeface="Calibri" panose="020F0502020204030204" pitchFamily="34" charset="0"/>
                <a:cs typeface="Calibri" panose="020F0502020204030204" pitchFamily="34" charset="0"/>
              </a:rPr>
              <a:t>This led some to argue that s.3, HRA 1998 supplants the doctrine of Parliamentary Sovereignty in the UK</a:t>
            </a:r>
          </a:p>
          <a:p>
            <a:pPr fontAlgn="base"/>
            <a:endParaRPr lang="en-GB" sz="1000" dirty="0">
              <a:latin typeface="Calibri" panose="020F0502020204030204" pitchFamily="34" charset="0"/>
              <a:ea typeface="Calibri" panose="020F0502020204030204" pitchFamily="34" charset="0"/>
              <a:cs typeface="Calibri" panose="020F0502020204030204" pitchFamily="34" charset="0"/>
            </a:endParaRPr>
          </a:p>
          <a:p>
            <a:r>
              <a:rPr lang="en-GB" sz="2000" b="1" dirty="0">
                <a:latin typeface="Calibri" panose="020F0502020204030204" pitchFamily="34" charset="0"/>
                <a:ea typeface="Calibri" panose="020F0502020204030204" pitchFamily="34" charset="0"/>
                <a:cs typeface="Calibri" panose="020F0502020204030204" pitchFamily="34" charset="0"/>
              </a:rPr>
              <a:t>Restrictive and Expansive approach to the interpretation and the application of the HRA 1998 </a:t>
            </a:r>
            <a:r>
              <a:rPr lang="en-GB" sz="2000" dirty="0">
                <a:latin typeface="Calibri" panose="020F0502020204030204" pitchFamily="34" charset="0"/>
                <a:ea typeface="Calibri" panose="020F0502020204030204" pitchFamily="34" charset="0"/>
                <a:cs typeface="Calibri" panose="020F0502020204030204" pitchFamily="34" charset="0"/>
              </a:rPr>
              <a:t>[Holland and Webb, </a:t>
            </a:r>
            <a:r>
              <a:rPr lang="en-GB" sz="2000" i="1" dirty="0">
                <a:latin typeface="Calibri" panose="020F0502020204030204" pitchFamily="34" charset="0"/>
                <a:ea typeface="Calibri" panose="020F0502020204030204" pitchFamily="34" charset="0"/>
                <a:cs typeface="Calibri" panose="020F0502020204030204" pitchFamily="34" charset="0"/>
              </a:rPr>
              <a:t>Learning Legal Rules </a:t>
            </a:r>
            <a:r>
              <a:rPr lang="en-GB" sz="2000" dirty="0">
                <a:latin typeface="Calibri" panose="020F0502020204030204" pitchFamily="34" charset="0"/>
                <a:ea typeface="Calibri" panose="020F0502020204030204" pitchFamily="34" charset="0"/>
                <a:cs typeface="Calibri" panose="020F0502020204030204" pitchFamily="34" charset="0"/>
              </a:rPr>
              <a:t>(10</a:t>
            </a:r>
            <a:r>
              <a:rPr lang="en-GB" sz="2000" baseline="30000" dirty="0">
                <a:latin typeface="Calibri" panose="020F0502020204030204" pitchFamily="34" charset="0"/>
                <a:ea typeface="Calibri" panose="020F0502020204030204" pitchFamily="34" charset="0"/>
                <a:cs typeface="Calibri" panose="020F0502020204030204" pitchFamily="34" charset="0"/>
              </a:rPr>
              <a:t>th</a:t>
            </a:r>
            <a:r>
              <a:rPr lang="en-GB" sz="2000" dirty="0">
                <a:latin typeface="Calibri" panose="020F0502020204030204" pitchFamily="34" charset="0"/>
                <a:ea typeface="Calibri" panose="020F0502020204030204" pitchFamily="34" charset="0"/>
                <a:cs typeface="Calibri" panose="020F0502020204030204" pitchFamily="34" charset="0"/>
              </a:rPr>
              <a:t> ed OUP, 2019)] </a:t>
            </a:r>
            <a:endParaRPr lang="en-GB" sz="20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0216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767B2-F399-4468-B2BE-A8986B073CAC}"/>
              </a:ext>
            </a:extLst>
          </p:cNvPr>
          <p:cNvSpPr>
            <a:spLocks noGrp="1"/>
          </p:cNvSpPr>
          <p:nvPr>
            <p:ph type="title"/>
          </p:nvPr>
        </p:nvSpPr>
        <p:spPr/>
        <p:txBody>
          <a:bodyPr/>
          <a:lstStyle/>
          <a:p>
            <a:r>
              <a:rPr lang="en-GB" sz="3600" b="1" dirty="0">
                <a:latin typeface="Calibri" panose="020F0502020204030204" pitchFamily="34" charset="0"/>
                <a:cs typeface="Calibri" panose="020F0502020204030204" pitchFamily="34" charset="0"/>
              </a:rPr>
              <a:t>Implications of s.3 HRA 1998 to Statutory Interpretation </a:t>
            </a:r>
            <a:endParaRPr lang="en-GB"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CD2FDC11-9E02-4E3A-BC64-CDD3A6E27C24}"/>
              </a:ext>
            </a:extLst>
          </p:cNvPr>
          <p:cNvSpPr>
            <a:spLocks noGrp="1"/>
          </p:cNvSpPr>
          <p:nvPr>
            <p:ph idx="1"/>
          </p:nvPr>
        </p:nvSpPr>
        <p:spPr>
          <a:xfrm>
            <a:off x="548640" y="1531917"/>
            <a:ext cx="11106443" cy="4940135"/>
          </a:xfrm>
        </p:spPr>
        <p:style>
          <a:lnRef idx="2">
            <a:schemeClr val="dk1"/>
          </a:lnRef>
          <a:fillRef idx="1">
            <a:schemeClr val="lt1"/>
          </a:fillRef>
          <a:effectRef idx="0">
            <a:schemeClr val="dk1"/>
          </a:effectRef>
          <a:fontRef idx="minor">
            <a:schemeClr val="dk1"/>
          </a:fontRef>
        </p:style>
        <p:txBody>
          <a:bodyPr>
            <a:normAutofit/>
          </a:bodyPr>
          <a:lstStyle/>
          <a:p>
            <a:pPr marL="457200" lvl="1" indent="0">
              <a:lnSpc>
                <a:spcPct val="107000"/>
              </a:lnSpc>
              <a:spcAft>
                <a:spcPts val="800"/>
              </a:spcAft>
              <a:tabLst>
                <a:tab pos="914400" algn="l"/>
              </a:tabLst>
            </a:pPr>
            <a:r>
              <a:rPr lang="en-GB" sz="1800" dirty="0">
                <a:effectLst/>
                <a:latin typeface="Calibri" panose="020F0502020204030204" pitchFamily="34" charset="0"/>
                <a:ea typeface="Aptos" panose="020B0004020202020204" pitchFamily="34" charset="0"/>
                <a:cs typeface="Calibri" panose="020F0502020204030204" pitchFamily="34" charset="0"/>
              </a:rPr>
              <a:t>The Human Rights Act 1998 brought the rights from the European Convention on Human Rights into UK domestic law and gave people the right to bring claims in UK courts for breach of human rights </a:t>
            </a:r>
            <a:r>
              <a:rPr lang="en-GB" sz="1800" kern="100" dirty="0">
                <a:effectLst/>
                <a:latin typeface="Calibri" panose="020F0502020204030204" pitchFamily="34" charset="0"/>
                <a:ea typeface="Aptos" panose="020B0004020202020204" pitchFamily="34" charset="0"/>
                <a:cs typeface="Calibri" panose="020F0502020204030204" pitchFamily="34" charset="0"/>
              </a:rPr>
              <a:t>listed in the ECHR. </a:t>
            </a:r>
          </a:p>
          <a:p>
            <a:pPr marL="0" indent="0"/>
            <a:r>
              <a:rPr lang="en-GB" sz="1800" b="1" kern="100" dirty="0">
                <a:effectLst/>
                <a:latin typeface="Aptos" panose="020B0004020202020204" pitchFamily="34" charset="0"/>
                <a:ea typeface="Aptos" panose="020B0004020202020204" pitchFamily="34" charset="0"/>
                <a:cs typeface="Times New Roman" panose="02020603050405020304" pitchFamily="18" charset="0"/>
              </a:rPr>
              <a:t>This was tested in R v A</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[2001] UKHL 25; [2002] 2 AC 45 – A rape case.</a:t>
            </a:r>
          </a:p>
          <a:p>
            <a:pPr marL="0" indent="0">
              <a:buNone/>
            </a:pPr>
            <a:r>
              <a:rPr lang="en-GB" b="1" dirty="0">
                <a:latin typeface="Calibri" panose="020F0502020204030204" pitchFamily="34" charset="0"/>
                <a:cs typeface="Calibri" panose="020F0502020204030204" pitchFamily="34" charset="0"/>
              </a:rPr>
              <a:t>Facts: </a:t>
            </a:r>
            <a:r>
              <a:rPr lang="en-GB" dirty="0">
                <a:latin typeface="Calibri" panose="020F0502020204030204" pitchFamily="34" charset="0"/>
                <a:cs typeface="Calibri" panose="020F0502020204030204" pitchFamily="34" charset="0"/>
              </a:rPr>
              <a:t>In </a:t>
            </a:r>
            <a:r>
              <a:rPr lang="en-GB" i="1" dirty="0">
                <a:latin typeface="Calibri" panose="020F0502020204030204" pitchFamily="34" charset="0"/>
                <a:cs typeface="Calibri" panose="020F0502020204030204" pitchFamily="34" charset="0"/>
              </a:rPr>
              <a:t>R v A</a:t>
            </a:r>
            <a:r>
              <a:rPr lang="en-GB" dirty="0">
                <a:latin typeface="Calibri" panose="020F0502020204030204" pitchFamily="34" charset="0"/>
                <a:cs typeface="Calibri" panose="020F0502020204030204" pitchFamily="34" charset="0"/>
              </a:rPr>
              <a:t>, the accused was charged with rape – wished to bring evidence of previous consensual sexual relations with the complainant but precluded from doing so by s41(1) and (3) of the Youth Justice and Criminal Evidence Act 1999. </a:t>
            </a:r>
            <a:endParaRPr lang="en-GB" b="1" dirty="0">
              <a:latin typeface="Calibri" panose="020F0502020204030204" pitchFamily="34" charset="0"/>
              <a:cs typeface="Calibri" panose="020F0502020204030204" pitchFamily="34" charset="0"/>
            </a:endParaRPr>
          </a:p>
          <a:p>
            <a:pPr marL="0" indent="0">
              <a:buNone/>
            </a:pPr>
            <a:r>
              <a:rPr lang="en-GB" b="1" dirty="0">
                <a:latin typeface="Calibri" panose="020F0502020204030204" pitchFamily="34" charset="0"/>
                <a:cs typeface="Calibri" panose="020F0502020204030204" pitchFamily="34" charset="0"/>
              </a:rPr>
              <a:t>Legal issue: </a:t>
            </a:r>
            <a:r>
              <a:rPr lang="en-GB" dirty="0">
                <a:latin typeface="Calibri" panose="020F0502020204030204" pitchFamily="34" charset="0"/>
                <a:cs typeface="Calibri" panose="020F0502020204030204" pitchFamily="34" charset="0"/>
              </a:rPr>
              <a:t>The accused argued that the Criminal Evidence Act was in breach of his Art 6 ECHR - Right to a Fair Trial.</a:t>
            </a:r>
          </a:p>
          <a:p>
            <a:pPr marL="0" indent="0">
              <a:buNone/>
            </a:pPr>
            <a:r>
              <a:rPr lang="en-GB" dirty="0">
                <a:latin typeface="Calibri" panose="020F0502020204030204" pitchFamily="34" charset="0"/>
                <a:cs typeface="Calibri" panose="020F0502020204030204" pitchFamily="34" charset="0"/>
              </a:rPr>
              <a:t>The Court agreed.</a:t>
            </a:r>
          </a:p>
          <a:p>
            <a:pPr marL="0" indent="0"/>
            <a:r>
              <a:rPr lang="en-GB" sz="1800" kern="0" dirty="0">
                <a:effectLst/>
                <a:latin typeface="Aptos" panose="020B0004020202020204" pitchFamily="34" charset="0"/>
                <a:ea typeface="Times New Roman" panose="02020603050405020304" pitchFamily="18" charset="0"/>
                <a:cs typeface="Segoe UI" panose="020B0502040204020203" pitchFamily="34" charset="0"/>
              </a:rPr>
              <a:t>This means that if the Criminal Evidence Act is interpreted in a way compatible with his right of fair hearing under art. 6 of the ECHR, he would be allowed to bring such evidence.  </a:t>
            </a:r>
            <a:endParaRPr lang="en-GB" dirty="0">
              <a:latin typeface="Calibri" panose="020F0502020204030204" pitchFamily="34" charset="0"/>
              <a:cs typeface="Calibri" panose="020F0502020204030204" pitchFamily="34" charset="0"/>
            </a:endParaRPr>
          </a:p>
          <a:p>
            <a:pPr marL="0" indent="0"/>
            <a:r>
              <a:rPr lang="en-GB" sz="1800" kern="100" dirty="0">
                <a:effectLst/>
                <a:latin typeface="Calibri" panose="020F0502020204030204" pitchFamily="34" charset="0"/>
                <a:ea typeface="Aptos" panose="020B0004020202020204" pitchFamily="34" charset="0"/>
                <a:cs typeface="Calibri" panose="020F0502020204030204" pitchFamily="34" charset="0"/>
              </a:rPr>
              <a:t>All public bodies must respect your rights in the ECHR. The Courts can carry out </a:t>
            </a:r>
            <a:r>
              <a:rPr lang="en-GB" sz="1800" b="1" kern="100" dirty="0">
                <a:effectLst/>
                <a:latin typeface="Calibri" panose="020F0502020204030204" pitchFamily="34" charset="0"/>
                <a:ea typeface="Aptos" panose="020B0004020202020204" pitchFamily="34" charset="0"/>
                <a:cs typeface="Calibri" panose="020F0502020204030204" pitchFamily="34" charset="0"/>
              </a:rPr>
              <a:t>judicial review </a:t>
            </a:r>
            <a:r>
              <a:rPr lang="en-GB" sz="1800" kern="100" dirty="0">
                <a:effectLst/>
                <a:latin typeface="Calibri" panose="020F0502020204030204" pitchFamily="34" charset="0"/>
                <a:ea typeface="Aptos" panose="020B0004020202020204" pitchFamily="34" charset="0"/>
                <a:cs typeface="Calibri" panose="020F0502020204030204" pitchFamily="34" charset="0"/>
              </a:rPr>
              <a:t>of executive/agency actions alleged to have breached a person’s ECHR rights.</a:t>
            </a:r>
            <a:endParaRPr lang="en-GB" b="1" dirty="0">
              <a:latin typeface="Calibri" panose="020F0502020204030204" pitchFamily="34" charset="0"/>
              <a:cs typeface="Calibri" panose="020F0502020204030204" pitchFamily="34" charset="0"/>
            </a:endParaRPr>
          </a:p>
          <a:p>
            <a:pPr marL="0" indent="0">
              <a:buNone/>
            </a:pPr>
            <a:endParaRPr lang="en-GB" dirty="0">
              <a:latin typeface="Calibri" panose="020F0502020204030204" pitchFamily="34" charset="0"/>
              <a:cs typeface="Calibri" panose="020F0502020204030204" pitchFamily="34" charset="0"/>
            </a:endParaRPr>
          </a:p>
          <a:p>
            <a:pPr marL="0" indent="0">
              <a:buNone/>
            </a:pPr>
            <a:endParaRPr lang="en-GB" dirty="0"/>
          </a:p>
        </p:txBody>
      </p:sp>
    </p:spTree>
    <p:extLst>
      <p:ext uri="{BB962C8B-B14F-4D97-AF65-F5344CB8AC3E}">
        <p14:creationId xmlns:p14="http://schemas.microsoft.com/office/powerpoint/2010/main" val="26694640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9EB445-7B6B-EDE8-79B4-216DBCD2CE9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707C700-6BA8-414D-A69F-7C1FE49EBE7F}" type="slidenum">
              <a:rPr kumimoji="0" lang="en-GB" sz="1067" b="0" i="0" u="none" strike="noStrike" kern="1200" cap="none" spc="0" normalizeH="0" baseline="0" noProof="0" smtClean="0">
                <a:ln>
                  <a:noFill/>
                </a:ln>
                <a:solidFill>
                  <a:srgbClr val="002060"/>
                </a:solidFill>
                <a:effectLst/>
                <a:uLnTx/>
                <a:uFillTx/>
                <a:latin typeface="Corbel"/>
                <a:sym typeface="Corbel"/>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GB" sz="1067" b="0" i="0" u="none" strike="noStrike" kern="1200" cap="none" spc="0" normalizeH="0" baseline="0" noProof="0">
              <a:ln>
                <a:noFill/>
              </a:ln>
              <a:solidFill>
                <a:srgbClr val="002060"/>
              </a:solidFill>
              <a:effectLst/>
              <a:uLnTx/>
              <a:uFillTx/>
              <a:latin typeface="Corbel"/>
              <a:sym typeface="Corbel"/>
            </a:endParaRPr>
          </a:p>
        </p:txBody>
      </p:sp>
      <p:pic>
        <p:nvPicPr>
          <p:cNvPr id="3" name="Picture 2">
            <a:extLst>
              <a:ext uri="{FF2B5EF4-FFF2-40B4-BE49-F238E27FC236}">
                <a16:creationId xmlns:a16="http://schemas.microsoft.com/office/drawing/2014/main" id="{8D744B2C-631B-05BF-9F0D-0C63F2E1CE3B}"/>
              </a:ext>
            </a:extLst>
          </p:cNvPr>
          <p:cNvPicPr>
            <a:picLocks noChangeAspect="1"/>
          </p:cNvPicPr>
          <p:nvPr/>
        </p:nvPicPr>
        <p:blipFill>
          <a:blip r:embed="rId2"/>
          <a:stretch>
            <a:fillRect/>
          </a:stretch>
        </p:blipFill>
        <p:spPr>
          <a:xfrm>
            <a:off x="113366" y="416970"/>
            <a:ext cx="12426978" cy="6990175"/>
          </a:xfrm>
          <a:prstGeom prst="rect">
            <a:avLst/>
          </a:prstGeom>
        </p:spPr>
      </p:pic>
    </p:spTree>
    <p:extLst>
      <p:ext uri="{BB962C8B-B14F-4D97-AF65-F5344CB8AC3E}">
        <p14:creationId xmlns:p14="http://schemas.microsoft.com/office/powerpoint/2010/main" val="31863641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latin typeface="Calibri" panose="020F0502020204030204" pitchFamily="34" charset="0"/>
                <a:cs typeface="Calibri" panose="020F0502020204030204" pitchFamily="34" charset="0"/>
              </a:rPr>
              <a:t>The Content of an Act</a:t>
            </a:r>
          </a:p>
        </p:txBody>
      </p:sp>
      <p:graphicFrame>
        <p:nvGraphicFramePr>
          <p:cNvPr id="25" name="Content Placeholder 24">
            <a:extLst>
              <a:ext uri="{FF2B5EF4-FFF2-40B4-BE49-F238E27FC236}">
                <a16:creationId xmlns:a16="http://schemas.microsoft.com/office/drawing/2014/main" id="{24EDC138-F4BF-4F75-917C-080E0C012F78}"/>
              </a:ext>
            </a:extLst>
          </p:cNvPr>
          <p:cNvGraphicFramePr>
            <a:graphicFrameLocks noGrp="1"/>
          </p:cNvGraphicFramePr>
          <p:nvPr>
            <p:ph idx="1"/>
          </p:nvPr>
        </p:nvGraphicFramePr>
        <p:xfrm>
          <a:off x="668215" y="1408177"/>
          <a:ext cx="11385240" cy="50981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311647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nature, grass, outdoor, cloud&#10;&#10;Description automatically generated">
            <a:extLst>
              <a:ext uri="{FF2B5EF4-FFF2-40B4-BE49-F238E27FC236}">
                <a16:creationId xmlns:a16="http://schemas.microsoft.com/office/drawing/2014/main" id="{29B8AAA6-FA0E-73D2-EE57-9E8B5F0B565D}"/>
              </a:ext>
            </a:extLst>
          </p:cNvPr>
          <p:cNvPicPr>
            <a:picLocks noGrp="1" noChangeAspect="1"/>
          </p:cNvPicPr>
          <p:nvPr>
            <p:ph type="pic" sz="quarter" idx="10"/>
          </p:nvPr>
        </p:nvPicPr>
        <p:blipFill>
          <a:blip r:embed="rId2"/>
          <a:srcRect t="13160" b="13160"/>
          <a:stretch>
            <a:fillRect/>
          </a:stretch>
        </p:blipFill>
        <p:spPr>
          <a:xfrm>
            <a:off x="-2118" y="1"/>
            <a:ext cx="12196235" cy="4110567"/>
          </a:xfrm>
        </p:spPr>
      </p:pic>
      <p:sp>
        <p:nvSpPr>
          <p:cNvPr id="4" name="Title 3"/>
          <p:cNvSpPr>
            <a:spLocks noGrp="1"/>
          </p:cNvSpPr>
          <p:nvPr>
            <p:ph type="title" idx="4294967295"/>
          </p:nvPr>
        </p:nvSpPr>
        <p:spPr>
          <a:xfrm>
            <a:off x="0" y="4624918"/>
            <a:ext cx="8187267" cy="916516"/>
          </a:xfrm>
          <a:prstGeom prst="rect">
            <a:avLst/>
          </a:prstGeom>
        </p:spPr>
        <p:txBody>
          <a:bodyPr>
            <a:noAutofit/>
          </a:bodyPr>
          <a:lstStyle/>
          <a:p>
            <a:r>
              <a:rPr lang="en-US" b="1" dirty="0">
                <a:solidFill>
                  <a:schemeClr val="bg1"/>
                </a:solidFill>
                <a:latin typeface="Garamond" panose="02020404030301010803" pitchFamily="18" charset="0"/>
              </a:rPr>
              <a:t>Thank you for listening! </a:t>
            </a:r>
          </a:p>
        </p:txBody>
      </p:sp>
    </p:spTree>
    <p:extLst>
      <p:ext uri="{BB962C8B-B14F-4D97-AF65-F5344CB8AC3E}">
        <p14:creationId xmlns:p14="http://schemas.microsoft.com/office/powerpoint/2010/main" val="25582540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53"/>
          <p:cNvSpPr txBox="1">
            <a:spLocks noGrp="1"/>
          </p:cNvSpPr>
          <p:nvPr>
            <p:ph type="ctrTitle"/>
          </p:nvPr>
        </p:nvSpPr>
        <p:spPr>
          <a:xfrm>
            <a:off x="627270" y="1986860"/>
            <a:ext cx="10409279" cy="1502881"/>
          </a:xfrm>
          <a:prstGeom prst="rect">
            <a:avLst/>
          </a:prstGeom>
          <a:noFill/>
          <a:ln>
            <a:noFill/>
          </a:ln>
        </p:spPr>
        <p:txBody>
          <a:bodyPr spcFirstLastPara="1" wrap="square" lIns="0" tIns="0" rIns="0" bIns="0" anchor="t" anchorCtr="0">
            <a:noAutofit/>
          </a:bodyPr>
          <a:lstStyle/>
          <a:p>
            <a:r>
              <a:rPr lang="en-GB" dirty="0"/>
              <a:t> Lecture-Workshop</a:t>
            </a:r>
            <a:br>
              <a:rPr lang="en-GB" dirty="0"/>
            </a:br>
            <a:endParaRP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E578-4D0E-9DF2-3E64-9CB643ECAAF2}"/>
              </a:ext>
            </a:extLst>
          </p:cNvPr>
          <p:cNvSpPr>
            <a:spLocks noGrp="1"/>
          </p:cNvSpPr>
          <p:nvPr>
            <p:ph type="title"/>
          </p:nvPr>
        </p:nvSpPr>
        <p:spPr/>
        <p:txBody>
          <a:bodyPr>
            <a:normAutofit/>
          </a:bodyPr>
          <a:lstStyle/>
          <a:p>
            <a:r>
              <a:rPr lang="en-GB" sz="3600" b="1" dirty="0">
                <a:latin typeface="Calibri" panose="020F0502020204030204" pitchFamily="34" charset="0"/>
                <a:ea typeface="Calibri" panose="020F0502020204030204" pitchFamily="34" charset="0"/>
                <a:cs typeface="Calibri" panose="020F0502020204030204" pitchFamily="34" charset="0"/>
              </a:rPr>
              <a:t>A Look at the Structure and Layout of an Act.</a:t>
            </a:r>
            <a:endParaRPr lang="en-GB" sz="3600" dirty="0"/>
          </a:p>
        </p:txBody>
      </p:sp>
      <p:sp>
        <p:nvSpPr>
          <p:cNvPr id="3" name="Text Placeholder 2">
            <a:extLst>
              <a:ext uri="{FF2B5EF4-FFF2-40B4-BE49-F238E27FC236}">
                <a16:creationId xmlns:a16="http://schemas.microsoft.com/office/drawing/2014/main" id="{A6D4FBC4-638A-63B2-A59A-F2BEBB3A9AFD}"/>
              </a:ext>
            </a:extLst>
          </p:cNvPr>
          <p:cNvSpPr>
            <a:spLocks noGrp="1"/>
          </p:cNvSpPr>
          <p:nvPr>
            <p:ph type="body" idx="1"/>
          </p:nvPr>
        </p:nvSpPr>
        <p:spPr/>
        <p:txBody>
          <a:bodyPr/>
          <a:lstStyle/>
          <a:p>
            <a:pPr marL="819143" indent="-514350">
              <a:buAutoNum type="arabicPeriod"/>
            </a:pPr>
            <a:r>
              <a:rPr lang="en-GB" sz="2000" dirty="0">
                <a:latin typeface="Calibri" panose="020F0502020204030204" pitchFamily="34" charset="0"/>
                <a:ea typeface="Calibri" panose="020F0502020204030204" pitchFamily="34" charset="0"/>
                <a:cs typeface="Calibri" panose="020F0502020204030204" pitchFamily="34" charset="0"/>
              </a:rPr>
              <a:t>Pull up the text of the HRA 1998 </a:t>
            </a:r>
          </a:p>
          <a:p>
            <a:pPr marL="819143" indent="-514350">
              <a:buAutoNum type="arabicPeriod"/>
            </a:pPr>
            <a:r>
              <a:rPr lang="en-GB" sz="2000" dirty="0">
                <a:latin typeface="Calibri" panose="020F0502020204030204" pitchFamily="34" charset="0"/>
                <a:ea typeface="Calibri" panose="020F0502020204030204" pitchFamily="34" charset="0"/>
                <a:cs typeface="Calibri" panose="020F0502020204030204" pitchFamily="34" charset="0"/>
              </a:rPr>
              <a:t>Pull up the text of the Equality Act 2010.</a:t>
            </a:r>
          </a:p>
          <a:p>
            <a:pPr marL="819143" indent="-514350">
              <a:buAutoNum type="arabicPeriod"/>
            </a:pPr>
            <a:r>
              <a:rPr lang="en-GB" sz="2000" dirty="0">
                <a:latin typeface="Calibri" panose="020F0502020204030204" pitchFamily="34" charset="0"/>
                <a:ea typeface="Calibri" panose="020F0502020204030204" pitchFamily="34" charset="0"/>
                <a:cs typeface="Calibri" panose="020F0502020204030204" pitchFamily="34" charset="0"/>
              </a:rPr>
              <a:t>Start with the HRA 1998 (then the Equality Act) and do the following exercise:</a:t>
            </a:r>
          </a:p>
          <a:p>
            <a:pPr marL="761993" indent="-457200">
              <a:buFont typeface="Arial" panose="020B0604020202020204" pitchFamily="34" charset="0"/>
              <a:buChar char="•"/>
            </a:pPr>
            <a:r>
              <a:rPr lang="en-GB" sz="1800" dirty="0">
                <a:latin typeface="Calibri" panose="020F0502020204030204" pitchFamily="34" charset="0"/>
                <a:ea typeface="Calibri" panose="020F0502020204030204" pitchFamily="34" charset="0"/>
                <a:cs typeface="Calibri" panose="020F0502020204030204" pitchFamily="34" charset="0"/>
              </a:rPr>
              <a:t>Examine the structure using the supplied Pdf of </a:t>
            </a:r>
            <a:r>
              <a:rPr lang="en-GB" sz="1800">
                <a:latin typeface="Calibri" panose="020F0502020204030204" pitchFamily="34" charset="0"/>
                <a:ea typeface="Calibri" panose="020F0502020204030204" pitchFamily="34" charset="0"/>
                <a:cs typeface="Calibri" panose="020F0502020204030204" pitchFamily="34" charset="0"/>
              </a:rPr>
              <a:t>the HRA 1998 and </a:t>
            </a:r>
            <a:r>
              <a:rPr lang="en-GB" sz="1800" dirty="0">
                <a:latin typeface="Calibri" panose="020F0502020204030204" pitchFamily="34" charset="0"/>
                <a:ea typeface="Calibri" panose="020F0502020204030204" pitchFamily="34" charset="0"/>
                <a:cs typeface="Calibri" panose="020F0502020204030204" pitchFamily="34" charset="0"/>
              </a:rPr>
              <a:t>identify specific parts of the Act as was listed in slide 43.</a:t>
            </a:r>
          </a:p>
          <a:p>
            <a:pPr marL="761993" indent="-457200">
              <a:buFont typeface="Arial" panose="020B0604020202020204" pitchFamily="34" charset="0"/>
              <a:buChar char="•"/>
            </a:pPr>
            <a:r>
              <a:rPr lang="en-GB" sz="1800" dirty="0">
                <a:latin typeface="Calibri" panose="020F0502020204030204" pitchFamily="34" charset="0"/>
                <a:ea typeface="Calibri" panose="020F0502020204030204" pitchFamily="34" charset="0"/>
                <a:cs typeface="Calibri" panose="020F0502020204030204" pitchFamily="34" charset="0"/>
              </a:rPr>
              <a:t>Which section provides for Commencement, Subordinate Legislation, and Extent? </a:t>
            </a:r>
          </a:p>
          <a:p>
            <a:pPr marL="761993" indent="-457200">
              <a:buFont typeface="Arial" panose="020B0604020202020204" pitchFamily="34" charset="0"/>
              <a:buChar char="•"/>
            </a:pPr>
            <a:r>
              <a:rPr lang="en-GB" sz="1800" dirty="0">
                <a:latin typeface="Calibri" panose="020F0502020204030204" pitchFamily="34" charset="0"/>
                <a:ea typeface="Calibri" panose="020F0502020204030204" pitchFamily="34" charset="0"/>
                <a:cs typeface="Calibri" panose="020F0502020204030204" pitchFamily="34" charset="0"/>
              </a:rPr>
              <a:t>Does the Statute bind the Crown?</a:t>
            </a:r>
          </a:p>
          <a:p>
            <a:pPr marL="761993" indent="-457200">
              <a:buFont typeface="Arial" panose="020B0604020202020204" pitchFamily="34" charset="0"/>
              <a:buChar char="•"/>
            </a:pPr>
            <a:r>
              <a:rPr lang="en-GB" sz="1800" dirty="0">
                <a:latin typeface="Calibri" panose="020F0502020204030204" pitchFamily="34" charset="0"/>
                <a:ea typeface="Calibri" panose="020F0502020204030204" pitchFamily="34" charset="0"/>
                <a:cs typeface="Calibri" panose="020F0502020204030204" pitchFamily="34" charset="0"/>
              </a:rPr>
              <a:t>How many schedules does the Act have? </a:t>
            </a:r>
            <a:endParaRPr lang="en-GB" dirty="0"/>
          </a:p>
        </p:txBody>
      </p:sp>
      <p:pic>
        <p:nvPicPr>
          <p:cNvPr id="8" name="Picture 7">
            <a:extLst>
              <a:ext uri="{FF2B5EF4-FFF2-40B4-BE49-F238E27FC236}">
                <a16:creationId xmlns:a16="http://schemas.microsoft.com/office/drawing/2014/main" id="{8A3D40BA-A3DB-6B1A-DB1E-23D1755BC2D8}"/>
              </a:ext>
            </a:extLst>
          </p:cNvPr>
          <p:cNvPicPr>
            <a:picLocks noChangeAspect="1"/>
          </p:cNvPicPr>
          <p:nvPr/>
        </p:nvPicPr>
        <p:blipFill>
          <a:blip r:embed="rId3"/>
          <a:stretch>
            <a:fillRect/>
          </a:stretch>
        </p:blipFill>
        <p:spPr>
          <a:xfrm>
            <a:off x="6626431" y="1733797"/>
            <a:ext cx="4108863" cy="4392367"/>
          </a:xfrm>
          <a:prstGeom prst="rect">
            <a:avLst/>
          </a:prstGeom>
        </p:spPr>
      </p:pic>
      <p:sp>
        <p:nvSpPr>
          <p:cNvPr id="4" name="Text Placeholder 3">
            <a:extLst>
              <a:ext uri="{FF2B5EF4-FFF2-40B4-BE49-F238E27FC236}">
                <a16:creationId xmlns:a16="http://schemas.microsoft.com/office/drawing/2014/main" id="{69EF81B4-9E63-D628-3F9E-1612C3F7B591}"/>
              </a:ext>
            </a:extLst>
          </p:cNvPr>
          <p:cNvSpPr>
            <a:spLocks noGrp="1"/>
          </p:cNvSpPr>
          <p:nvPr>
            <p:ph type="body" idx="2"/>
          </p:nvPr>
        </p:nvSpPr>
        <p:spPr/>
        <p:txBody>
          <a:bodyPr/>
          <a:lstStyle/>
          <a:p>
            <a:endParaRPr lang="en-GB" dirty="0"/>
          </a:p>
        </p:txBody>
      </p:sp>
      <p:sp>
        <p:nvSpPr>
          <p:cNvPr id="5" name="Slide Number Placeholder 4">
            <a:extLst>
              <a:ext uri="{FF2B5EF4-FFF2-40B4-BE49-F238E27FC236}">
                <a16:creationId xmlns:a16="http://schemas.microsoft.com/office/drawing/2014/main" id="{07A6D7A6-50A8-5525-1CC2-CFB610C496DD}"/>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067" b="0" i="0" u="none" strike="noStrike" kern="1200" cap="none" spc="0" normalizeH="0" baseline="0" noProof="0" smtClean="0">
                <a:ln>
                  <a:noFill/>
                </a:ln>
                <a:solidFill>
                  <a:srgbClr val="002060"/>
                </a:solidFill>
                <a:effectLst/>
                <a:uLnTx/>
                <a:uFillTx/>
                <a:latin typeface="Corbel"/>
                <a:sym typeface="Corbel"/>
              </a:rPr>
              <a:pPr marL="0" marR="0" lvl="0" indent="0" algn="ctr" defTabSz="914400" rtl="0" eaLnBrk="1" fontAlgn="auto" latinLnBrk="0" hangingPunct="1">
                <a:lnSpc>
                  <a:spcPct val="100000"/>
                </a:lnSpc>
                <a:spcBef>
                  <a:spcPts val="0"/>
                </a:spcBef>
                <a:spcAft>
                  <a:spcPts val="0"/>
                </a:spcAft>
                <a:buClrTx/>
                <a:buSzTx/>
                <a:buFontTx/>
                <a:buNone/>
                <a:tabLst/>
                <a:defRPr/>
              </a:pPr>
              <a:t>46</a:t>
            </a:fld>
            <a:endParaRPr kumimoji="0" lang="en-GB" sz="1067" b="0" i="0" u="none" strike="noStrike" kern="1200" cap="none" spc="0" normalizeH="0" baseline="0" noProof="0">
              <a:ln>
                <a:noFill/>
              </a:ln>
              <a:solidFill>
                <a:srgbClr val="002060"/>
              </a:solidFill>
              <a:effectLst/>
              <a:uLnTx/>
              <a:uFillTx/>
              <a:latin typeface="Corbel"/>
              <a:sym typeface="Corbel"/>
            </a:endParaRPr>
          </a:p>
        </p:txBody>
      </p:sp>
    </p:spTree>
    <p:extLst>
      <p:ext uri="{BB962C8B-B14F-4D97-AF65-F5344CB8AC3E}">
        <p14:creationId xmlns:p14="http://schemas.microsoft.com/office/powerpoint/2010/main" val="10329861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56"/>
          <p:cNvSpPr txBox="1">
            <a:spLocks noGrp="1"/>
          </p:cNvSpPr>
          <p:nvPr>
            <p:ph type="body" idx="1"/>
          </p:nvPr>
        </p:nvSpPr>
        <p:spPr>
          <a:xfrm>
            <a:off x="617428" y="1557210"/>
            <a:ext cx="10972800" cy="5380917"/>
          </a:xfrm>
          <a:prstGeom prst="rect">
            <a:avLst/>
          </a:prstGeom>
          <a:noFill/>
          <a:ln>
            <a:noFill/>
          </a:ln>
        </p:spPr>
        <p:txBody>
          <a:bodyPr spcFirstLastPara="1" wrap="square" lIns="0" tIns="0" rIns="0" bIns="0" anchor="t" anchorCtr="0">
            <a:normAutofit/>
          </a:bodyPr>
          <a:lstStyle/>
          <a:p>
            <a:pPr marL="383990" indent="-146930">
              <a:lnSpc>
                <a:spcPct val="90000"/>
              </a:lnSpc>
              <a:spcBef>
                <a:spcPts val="0"/>
              </a:spcBef>
              <a:buNone/>
            </a:pPr>
            <a:endParaRPr dirty="0"/>
          </a:p>
          <a:p>
            <a:pPr marL="514336" indent="-514336">
              <a:lnSpc>
                <a:spcPct val="90000"/>
              </a:lnSpc>
              <a:buAutoNum type="arabicPlain"/>
            </a:pPr>
            <a:r>
              <a:rPr lang="en-GB" sz="2000" dirty="0">
                <a:latin typeface="Calibri" panose="020F0502020204030204" pitchFamily="34" charset="0"/>
                <a:cs typeface="Calibri" panose="020F0502020204030204" pitchFamily="34" charset="0"/>
              </a:rPr>
              <a:t>It shall be an offence punishable by law to leave a bicycle on a university campus outside of a designated storage area.</a:t>
            </a:r>
          </a:p>
          <a:p>
            <a:pPr marL="0" indent="0">
              <a:lnSpc>
                <a:spcPct val="90000"/>
              </a:lnSpc>
              <a:buNone/>
            </a:pPr>
            <a:endParaRPr lang="en-GB" sz="2000" dirty="0">
              <a:latin typeface="Calibri" panose="020F0502020204030204" pitchFamily="34" charset="0"/>
              <a:cs typeface="Calibri" panose="020F0502020204030204" pitchFamily="34" charset="0"/>
            </a:endParaRPr>
          </a:p>
          <a:p>
            <a:pPr marL="971525" lvl="1" indent="-514336">
              <a:lnSpc>
                <a:spcPct val="90000"/>
              </a:lnSpc>
              <a:buSzPts val="2800"/>
              <a:buFont typeface="Corbel"/>
              <a:buAutoNum type="alphaLcParenR"/>
            </a:pPr>
            <a:r>
              <a:rPr lang="en-GB" sz="2000" dirty="0">
                <a:latin typeface="Calibri" panose="020F0502020204030204" pitchFamily="34" charset="0"/>
                <a:cs typeface="Calibri" panose="020F0502020204030204" pitchFamily="34" charset="0"/>
              </a:rPr>
              <a:t>A ‘bicycle’ is a two-wheeled vehicle</a:t>
            </a:r>
          </a:p>
          <a:p>
            <a:pPr marL="971525" lvl="1" indent="-514336">
              <a:lnSpc>
                <a:spcPct val="90000"/>
              </a:lnSpc>
              <a:buSzPts val="2800"/>
              <a:buFont typeface="Corbel"/>
              <a:buAutoNum type="alphaLcParenR"/>
            </a:pPr>
            <a:r>
              <a:rPr lang="en-GB" sz="2000" dirty="0">
                <a:latin typeface="Calibri" panose="020F0502020204030204" pitchFamily="34" charset="0"/>
                <a:cs typeface="Calibri" panose="020F0502020204030204" pitchFamily="34" charset="0"/>
              </a:rPr>
              <a:t>A ‘university campus’ is the site on which a university is situated</a:t>
            </a:r>
          </a:p>
          <a:p>
            <a:pPr marL="457189" lvl="1" indent="0">
              <a:lnSpc>
                <a:spcPct val="90000"/>
              </a:lnSpc>
              <a:buSzPts val="2800"/>
              <a:buNone/>
            </a:pPr>
            <a:endParaRPr lang="en-GB" sz="2000" dirty="0">
              <a:latin typeface="Calibri" panose="020F0502020204030204" pitchFamily="34" charset="0"/>
              <a:cs typeface="Calibri" panose="020F0502020204030204" pitchFamily="34" charset="0"/>
            </a:endParaRPr>
          </a:p>
          <a:p>
            <a:pPr marL="67732" indent="0" algn="l" rtl="0" fontAlgn="base">
              <a:buNone/>
            </a:pPr>
            <a:r>
              <a:rPr lang="en-GB" sz="1600" dirty="0">
                <a:latin typeface="Calibri" panose="020F0502020204030204" pitchFamily="34" charset="0"/>
                <a:ea typeface="Calibri" panose="020F0502020204030204" pitchFamily="34" charset="0"/>
                <a:cs typeface="Calibri" panose="020F0502020204030204" pitchFamily="34" charset="0"/>
              </a:rPr>
              <a:t>[Adapt: </a:t>
            </a:r>
            <a:r>
              <a:rPr lang="en-GB" sz="16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Fisher v Bell (1960)</a:t>
            </a:r>
            <a:r>
              <a:rPr lang="en-GB" sz="16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marL="67732" indent="0" algn="l" rtl="0" fontAlgn="base">
              <a:buNone/>
            </a:pPr>
            <a:r>
              <a:rPr lang="en-GB" sz="16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Offensive Weapons Act 1959 made it an offense to sell certain weapons, including flick-knives].</a:t>
            </a:r>
            <a:endParaRPr lang="en-GB" sz="16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514336" indent="-277276">
              <a:lnSpc>
                <a:spcPct val="90000"/>
              </a:lnSpc>
              <a:buNone/>
            </a:pPr>
            <a:endParaRPr dirty="0"/>
          </a:p>
        </p:txBody>
      </p:sp>
      <p:sp>
        <p:nvSpPr>
          <p:cNvPr id="478" name="Google Shape;478;p56"/>
          <p:cNvSpPr txBox="1">
            <a:spLocks noGrp="1"/>
          </p:cNvSpPr>
          <p:nvPr>
            <p:ph type="title"/>
          </p:nvPr>
        </p:nvSpPr>
        <p:spPr>
          <a:xfrm>
            <a:off x="609600" y="381493"/>
            <a:ext cx="9250800" cy="922000"/>
          </a:xfrm>
          <a:prstGeom prst="rect">
            <a:avLst/>
          </a:prstGeom>
          <a:noFill/>
          <a:ln>
            <a:noFill/>
          </a:ln>
        </p:spPr>
        <p:txBody>
          <a:bodyPr spcFirstLastPara="1" wrap="square" lIns="0" tIns="0" rIns="0" bIns="0" anchor="ctr" anchorCtr="0">
            <a:normAutofit/>
          </a:bodyPr>
          <a:lstStyle/>
          <a:p>
            <a:pPr>
              <a:buSzPts val="2800"/>
            </a:pPr>
            <a:r>
              <a:rPr lang="en-GB" sz="3600" b="1" dirty="0">
                <a:latin typeface="Calibri" panose="020F0502020204030204" pitchFamily="34" charset="0"/>
                <a:cs typeface="Calibri" panose="020F0502020204030204" pitchFamily="34" charset="0"/>
              </a:rPr>
              <a:t>University Campus Bicycles Act 2017</a:t>
            </a:r>
          </a:p>
        </p:txBody>
      </p:sp>
      <p:sp>
        <p:nvSpPr>
          <p:cNvPr id="479" name="Google Shape;479;p56"/>
          <p:cNvSpPr txBox="1">
            <a:spLocks noGrp="1"/>
          </p:cNvSpPr>
          <p:nvPr>
            <p:ph type="sldNum" idx="12"/>
          </p:nvPr>
        </p:nvSpPr>
        <p:spPr>
          <a:xfrm>
            <a:off x="579217" y="6371915"/>
            <a:ext cx="288000" cy="288000"/>
          </a:xfrm>
          <a:prstGeom prst="rect">
            <a:avLst/>
          </a:prstGeom>
          <a:solidFill>
            <a:schemeClr val="accent1"/>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1067" b="0" i="0" u="none" strike="noStrike" kern="1200" cap="none" spc="0" normalizeH="0" baseline="0" noProof="0">
                <a:ln>
                  <a:noFill/>
                </a:ln>
                <a:solidFill>
                  <a:srgbClr val="002060"/>
                </a:solidFill>
                <a:effectLst/>
                <a:uLnTx/>
                <a:uFillTx/>
                <a:latin typeface="Corbel"/>
                <a:sym typeface="Corbel"/>
              </a:rPr>
              <a:pPr marL="0" marR="0" lvl="0" indent="0" algn="ctr" defTabSz="914400" rtl="0" eaLnBrk="1" fontAlgn="auto" latinLnBrk="0" hangingPunct="1">
                <a:lnSpc>
                  <a:spcPct val="100000"/>
                </a:lnSpc>
                <a:spcBef>
                  <a:spcPts val="0"/>
                </a:spcBef>
                <a:spcAft>
                  <a:spcPts val="0"/>
                </a:spcAft>
                <a:buClr>
                  <a:srgbClr val="000000"/>
                </a:buClr>
                <a:buSzTx/>
                <a:buFontTx/>
                <a:buNone/>
                <a:tabLst/>
                <a:defRPr/>
              </a:pPr>
              <a:t>47</a:t>
            </a:fld>
            <a:endParaRPr kumimoji="0" sz="1067" b="0" i="0" u="none" strike="noStrike" kern="1200" cap="none" spc="0" normalizeH="0" baseline="0" noProof="0">
              <a:ln>
                <a:noFill/>
              </a:ln>
              <a:solidFill>
                <a:srgbClr val="002060"/>
              </a:solidFill>
              <a:effectLst/>
              <a:uLnTx/>
              <a:uFillTx/>
              <a:latin typeface="Corbel"/>
              <a:sym typeface="Corbe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57"/>
          <p:cNvSpPr txBox="1">
            <a:spLocks noGrp="1"/>
          </p:cNvSpPr>
          <p:nvPr>
            <p:ph type="title"/>
          </p:nvPr>
        </p:nvSpPr>
        <p:spPr>
          <a:xfrm>
            <a:off x="609600" y="381493"/>
            <a:ext cx="9250800" cy="922000"/>
          </a:xfrm>
          <a:prstGeom prst="rect">
            <a:avLst/>
          </a:prstGeom>
        </p:spPr>
        <p:txBody>
          <a:bodyPr spcFirstLastPara="1" wrap="square" lIns="0" tIns="0" rIns="0" bIns="0" anchor="ctr" anchorCtr="0">
            <a:normAutofit/>
          </a:bodyPr>
          <a:lstStyle/>
          <a:p>
            <a:r>
              <a:rPr lang="en-GB" sz="3600" b="1" dirty="0" err="1">
                <a:latin typeface="Calibri" panose="020F0502020204030204" pitchFamily="34" charset="0"/>
                <a:cs typeface="Calibri" panose="020F0502020204030204" pitchFamily="34" charset="0"/>
              </a:rPr>
              <a:t>Vevox</a:t>
            </a:r>
            <a:r>
              <a:rPr lang="en-GB" sz="3600" b="1" dirty="0">
                <a:latin typeface="Calibri" panose="020F0502020204030204" pitchFamily="34" charset="0"/>
                <a:cs typeface="Calibri" panose="020F0502020204030204" pitchFamily="34" charset="0"/>
              </a:rPr>
              <a:t> #9-12: Problem exercise </a:t>
            </a:r>
            <a:endParaRPr sz="3600" b="1" dirty="0">
              <a:latin typeface="Calibri" panose="020F0502020204030204" pitchFamily="34" charset="0"/>
              <a:cs typeface="Calibri" panose="020F0502020204030204" pitchFamily="34" charset="0"/>
            </a:endParaRPr>
          </a:p>
        </p:txBody>
      </p:sp>
      <p:sp>
        <p:nvSpPr>
          <p:cNvPr id="485" name="Google Shape;485;p57"/>
          <p:cNvSpPr txBox="1">
            <a:spLocks noGrp="1"/>
          </p:cNvSpPr>
          <p:nvPr>
            <p:ph type="sldNum" idx="12"/>
          </p:nvPr>
        </p:nvSpPr>
        <p:spPr>
          <a:xfrm>
            <a:off x="579217" y="6371915"/>
            <a:ext cx="288000" cy="288000"/>
          </a:xfrm>
          <a:prstGeom prst="rect">
            <a:avLst/>
          </a:prstGeom>
        </p:spPr>
        <p:txBody>
          <a:bodyPr spcFirstLastPara="1" wrap="square" lIns="0" tIns="0" rIns="0" bIns="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1067" b="0" i="0" u="none" strike="noStrike" kern="0" cap="none" spc="0" normalizeH="0" baseline="0" noProof="0">
                <a:ln>
                  <a:noFill/>
                </a:ln>
                <a:solidFill>
                  <a:srgbClr val="002060"/>
                </a:solidFill>
                <a:effectLst/>
                <a:uLnTx/>
                <a:uFillTx/>
                <a:latin typeface="Corbel"/>
                <a:sym typeface="Corbel"/>
              </a:rPr>
              <a:pPr marL="0" marR="0" lvl="0" indent="0" algn="ctr" defTabSz="1219170" rtl="0" eaLnBrk="1" fontAlgn="auto" latinLnBrk="0" hangingPunct="1">
                <a:lnSpc>
                  <a:spcPct val="100000"/>
                </a:lnSpc>
                <a:spcBef>
                  <a:spcPts val="0"/>
                </a:spcBef>
                <a:spcAft>
                  <a:spcPts val="0"/>
                </a:spcAft>
                <a:buClr>
                  <a:srgbClr val="000000"/>
                </a:buClr>
                <a:buSzTx/>
                <a:buFontTx/>
                <a:buNone/>
                <a:tabLst/>
                <a:defRPr/>
              </a:pPr>
              <a:t>48</a:t>
            </a:fld>
            <a:endParaRPr kumimoji="0" sz="1067" b="0" i="0" u="none" strike="noStrike" kern="0" cap="none" spc="0" normalizeH="0" baseline="0" noProof="0">
              <a:ln>
                <a:noFill/>
              </a:ln>
              <a:solidFill>
                <a:srgbClr val="002060"/>
              </a:solidFill>
              <a:effectLst/>
              <a:uLnTx/>
              <a:uFillTx/>
              <a:latin typeface="Corbel"/>
              <a:sym typeface="Corbel"/>
            </a:endParaRPr>
          </a:p>
        </p:txBody>
      </p:sp>
      <p:pic>
        <p:nvPicPr>
          <p:cNvPr id="486" name="Google Shape;486;p57"/>
          <p:cNvPicPr preferRelativeResize="0"/>
          <p:nvPr/>
        </p:nvPicPr>
        <p:blipFill>
          <a:blip r:embed="rId3">
            <a:alphaModFix/>
          </a:blip>
          <a:stretch>
            <a:fillRect/>
          </a:stretch>
        </p:blipFill>
        <p:spPr>
          <a:xfrm>
            <a:off x="705082" y="2753660"/>
            <a:ext cx="4059583" cy="2645641"/>
          </a:xfrm>
          <a:prstGeom prst="rect">
            <a:avLst/>
          </a:prstGeom>
          <a:noFill/>
          <a:ln>
            <a:noFill/>
          </a:ln>
        </p:spPr>
      </p:pic>
      <p:sp>
        <p:nvSpPr>
          <p:cNvPr id="487" name="Google Shape;487;p57"/>
          <p:cNvSpPr txBox="1"/>
          <p:nvPr/>
        </p:nvSpPr>
        <p:spPr>
          <a:xfrm>
            <a:off x="4679200" y="3214484"/>
            <a:ext cx="7121200" cy="1723508"/>
          </a:xfrm>
          <a:prstGeom prst="rect">
            <a:avLst/>
          </a:prstGeom>
          <a:noFill/>
          <a:ln>
            <a:noFill/>
          </a:ln>
        </p:spPr>
        <p:txBody>
          <a:bodyPr spcFirstLastPara="1" wrap="square" lIns="121900" tIns="121900" rIns="121900" bIns="12190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GB" sz="3200" b="0" i="0" u="none" strike="noStrike" kern="0" cap="none" spc="0" normalizeH="0" baseline="0" noProof="0">
                <a:ln>
                  <a:noFill/>
                </a:ln>
                <a:solidFill>
                  <a:srgbClr val="000000"/>
                </a:solidFill>
                <a:effectLst/>
                <a:uLnTx/>
                <a:uFillTx/>
                <a:latin typeface="Corbel"/>
                <a:ea typeface="Corbel"/>
                <a:cs typeface="Corbel"/>
                <a:sym typeface="Corbel"/>
              </a:rPr>
              <a:t>Apply the four rules of statutory interpretation to each of the following three cases.</a:t>
            </a:r>
            <a:endParaRPr kumimoji="0" sz="3200" b="0" i="0" u="none" strike="noStrike" kern="0" cap="none" spc="0" normalizeH="0" baseline="0" noProof="0">
              <a:ln>
                <a:noFill/>
              </a:ln>
              <a:solidFill>
                <a:srgbClr val="000000"/>
              </a:solidFill>
              <a:effectLst/>
              <a:uLnTx/>
              <a:uFillTx/>
              <a:latin typeface="Corbel"/>
              <a:ea typeface="Corbel"/>
              <a:cs typeface="Corbel"/>
              <a:sym typeface="Corbe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58"/>
          <p:cNvSpPr txBox="1">
            <a:spLocks noGrp="1"/>
          </p:cNvSpPr>
          <p:nvPr>
            <p:ph type="title"/>
          </p:nvPr>
        </p:nvSpPr>
        <p:spPr>
          <a:xfrm>
            <a:off x="609600" y="155448"/>
            <a:ext cx="10972800" cy="1252800"/>
          </a:xfrm>
          <a:prstGeom prst="rect">
            <a:avLst/>
          </a:prstGeom>
          <a:noFill/>
          <a:ln>
            <a:noFill/>
          </a:ln>
        </p:spPr>
        <p:txBody>
          <a:bodyPr spcFirstLastPara="1" wrap="square" lIns="0" tIns="0" rIns="0" bIns="0" anchor="ctr" anchorCtr="0">
            <a:normAutofit/>
          </a:bodyPr>
          <a:lstStyle/>
          <a:p>
            <a:pPr>
              <a:buSzPts val="2800"/>
            </a:pPr>
            <a:r>
              <a:rPr lang="en-GB" sz="3600" b="1" dirty="0">
                <a:latin typeface="Calibri" panose="020F0502020204030204" pitchFamily="34" charset="0"/>
                <a:cs typeface="Calibri" panose="020F0502020204030204" pitchFamily="34" charset="0"/>
              </a:rPr>
              <a:t>Case 1 </a:t>
            </a:r>
          </a:p>
        </p:txBody>
      </p:sp>
      <p:pic>
        <p:nvPicPr>
          <p:cNvPr id="493" name="Google Shape;493;p58"/>
          <p:cNvPicPr preferRelativeResize="0"/>
          <p:nvPr/>
        </p:nvPicPr>
        <p:blipFill rotWithShape="1">
          <a:blip r:embed="rId3">
            <a:alphaModFix/>
          </a:blip>
          <a:srcRect/>
          <a:stretch/>
        </p:blipFill>
        <p:spPr>
          <a:xfrm>
            <a:off x="798999" y="1816925"/>
            <a:ext cx="4695318" cy="3884876"/>
          </a:xfrm>
          <a:prstGeom prst="rect">
            <a:avLst/>
          </a:prstGeom>
          <a:noFill/>
          <a:ln>
            <a:noFill/>
          </a:ln>
        </p:spPr>
      </p:pic>
      <p:sp>
        <p:nvSpPr>
          <p:cNvPr id="495" name="Google Shape;495;p58"/>
          <p:cNvSpPr txBox="1"/>
          <p:nvPr/>
        </p:nvSpPr>
        <p:spPr>
          <a:xfrm>
            <a:off x="6697684" y="1816925"/>
            <a:ext cx="4884716" cy="3370099"/>
          </a:xfrm>
          <a:prstGeom prst="rect">
            <a:avLst/>
          </a:prstGeom>
          <a:noFill/>
          <a:ln>
            <a:noFill/>
          </a:ln>
        </p:spPr>
        <p:txBody>
          <a:bodyPr spcFirstLastPara="1" wrap="square" lIns="121900" tIns="60933" rIns="121900" bIns="60933"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Corbel"/>
                <a:cs typeface="Calibri" panose="020F0502020204030204" pitchFamily="34" charset="0"/>
                <a:sym typeface="Corbel"/>
              </a:rPr>
              <a:t>University Campus Bicycles Act 2017 (Fictitious Act)</a:t>
            </a:r>
            <a:endPar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Corbel"/>
              <a:cs typeface="Calibri" panose="020F0502020204030204" pitchFamily="34" charset="0"/>
              <a:sym typeface="Corbel"/>
            </a:endParaRPr>
          </a:p>
          <a:p>
            <a:pPr marL="514336" marR="0" lvl="0" indent="-514336" algn="l" defTabSz="914400" rtl="0" eaLnBrk="1" fontAlgn="auto" latinLnBrk="0" hangingPunct="1">
              <a:lnSpc>
                <a:spcPct val="100000"/>
              </a:lnSpc>
              <a:spcBef>
                <a:spcPts val="0"/>
              </a:spcBef>
              <a:spcAft>
                <a:spcPts val="0"/>
              </a:spcAft>
              <a:buClr>
                <a:srgbClr val="000000"/>
              </a:buClr>
              <a:buSzPts val="1050"/>
              <a:buFont typeface="Corbel"/>
              <a:buAutoNum type="arabicPlain"/>
              <a:tabLst/>
              <a:defRPr/>
            </a:pPr>
            <a:r>
              <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Corbel"/>
                <a:cs typeface="Calibri" panose="020F0502020204030204" pitchFamily="34" charset="0"/>
                <a:sym typeface="Corbel"/>
              </a:rPr>
              <a:t>It shall be an offence punishable by law to leave a bicycle on a 	university campus outside of a designated storage area.</a:t>
            </a:r>
            <a:endPar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971525" marR="0" lvl="1" indent="-514336" algn="l" defTabSz="914400" rtl="0" eaLnBrk="1" fontAlgn="auto" latinLnBrk="0" hangingPunct="1">
              <a:lnSpc>
                <a:spcPct val="100000"/>
              </a:lnSpc>
              <a:spcBef>
                <a:spcPts val="0"/>
              </a:spcBef>
              <a:spcAft>
                <a:spcPts val="0"/>
              </a:spcAft>
              <a:buClr>
                <a:srgbClr val="000000"/>
              </a:buClr>
              <a:buSzPts val="1050"/>
              <a:buFont typeface="Corbel"/>
              <a:buAutoNum type="arabicPlain"/>
              <a:tabLst/>
              <a:defRPr/>
            </a:pPr>
            <a:r>
              <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Corbel"/>
                <a:cs typeface="Calibri" panose="020F0502020204030204" pitchFamily="34" charset="0"/>
                <a:sym typeface="Corbel"/>
              </a:rPr>
              <a:t>A ‘bicycle’ is a two-wheeled vehicle</a:t>
            </a:r>
            <a:endPar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971525" marR="0" lvl="1" indent="-514336" algn="l" defTabSz="914400" rtl="0" eaLnBrk="1" fontAlgn="auto" latinLnBrk="0" hangingPunct="1">
              <a:lnSpc>
                <a:spcPct val="100000"/>
              </a:lnSpc>
              <a:spcBef>
                <a:spcPts val="0"/>
              </a:spcBef>
              <a:spcAft>
                <a:spcPts val="0"/>
              </a:spcAft>
              <a:buClr>
                <a:srgbClr val="000000"/>
              </a:buClr>
              <a:buSzPts val="1050"/>
              <a:buFont typeface="Corbel"/>
              <a:buAutoNum type="arabicPlain"/>
              <a:tabLst/>
              <a:defRPr/>
            </a:pPr>
            <a:r>
              <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Corbel"/>
                <a:cs typeface="Calibri" panose="020F0502020204030204" pitchFamily="34" charset="0"/>
                <a:sym typeface="Corbel"/>
              </a:rPr>
              <a:t>A ‘university campus’ is the site on which a university is situated</a:t>
            </a:r>
            <a:endPar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dirty="0">
              <a:ln>
                <a:noFill/>
              </a:ln>
              <a:solidFill>
                <a:srgbClr val="000000"/>
              </a:solidFill>
              <a:effectLst/>
              <a:uLnTx/>
              <a:uFillTx/>
              <a:latin typeface="Corbel"/>
              <a:ea typeface="Corbel"/>
              <a:cs typeface="Corbel"/>
              <a:sym typeface="Corbe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3"/>
          <p:cNvSpPr txBox="1">
            <a:spLocks noGrp="1"/>
          </p:cNvSpPr>
          <p:nvPr>
            <p:ph type="title"/>
          </p:nvPr>
        </p:nvSpPr>
        <p:spPr>
          <a:xfrm>
            <a:off x="609600" y="381493"/>
            <a:ext cx="9250717" cy="922131"/>
          </a:xfrm>
          <a:prstGeom prst="rect">
            <a:avLst/>
          </a:prstGeom>
          <a:noFill/>
          <a:ln>
            <a:noFill/>
          </a:ln>
        </p:spPr>
        <p:txBody>
          <a:bodyPr spcFirstLastPara="1" wrap="square" lIns="0" tIns="0" rIns="0" bIns="0" anchor="ctr" anchorCtr="0">
            <a:normAutofit/>
          </a:bodyPr>
          <a:lstStyle/>
          <a:p>
            <a:pPr>
              <a:buSzPts val="2800"/>
            </a:pPr>
            <a:r>
              <a:rPr lang="en-GB" sz="3600" b="1" dirty="0">
                <a:latin typeface="Calibri" panose="020F0502020204030204" pitchFamily="34" charset="0"/>
                <a:ea typeface="Calibri" panose="020F0502020204030204" pitchFamily="34" charset="0"/>
                <a:cs typeface="Calibri" panose="020F0502020204030204" pitchFamily="34" charset="0"/>
              </a:rPr>
              <a:t>The Palace of Westminster</a:t>
            </a:r>
            <a:endParaRPr sz="3600" b="1" dirty="0">
              <a:latin typeface="Calibri" panose="020F0502020204030204" pitchFamily="34" charset="0"/>
              <a:ea typeface="Calibri" panose="020F0502020204030204" pitchFamily="34" charset="0"/>
              <a:cs typeface="Calibri" panose="020F0502020204030204" pitchFamily="34" charset="0"/>
            </a:endParaRPr>
          </a:p>
        </p:txBody>
      </p:sp>
      <p:pic>
        <p:nvPicPr>
          <p:cNvPr id="149" name="Google Shape;149;p23"/>
          <p:cNvPicPr preferRelativeResize="0">
            <a:picLocks noGrp="1"/>
          </p:cNvPicPr>
          <p:nvPr>
            <p:ph type="body" idx="1"/>
          </p:nvPr>
        </p:nvPicPr>
        <p:blipFill rotWithShape="1">
          <a:blip r:embed="rId3">
            <a:alphaModFix/>
          </a:blip>
          <a:srcRect l="21465" r="12128" b="-1"/>
          <a:stretch/>
        </p:blipFill>
        <p:spPr>
          <a:xfrm>
            <a:off x="609600" y="1600201"/>
            <a:ext cx="5384800" cy="4525963"/>
          </a:xfrm>
          <a:prstGeom prst="rect">
            <a:avLst/>
          </a:prstGeom>
          <a:noFill/>
          <a:ln>
            <a:noFill/>
          </a:ln>
        </p:spPr>
      </p:pic>
      <p:sp>
        <p:nvSpPr>
          <p:cNvPr id="150" name="Google Shape;150;p23"/>
          <p:cNvSpPr txBox="1">
            <a:spLocks noGrp="1"/>
          </p:cNvSpPr>
          <p:nvPr>
            <p:ph type="body" idx="2"/>
          </p:nvPr>
        </p:nvSpPr>
        <p:spPr>
          <a:xfrm>
            <a:off x="6197600" y="1600201"/>
            <a:ext cx="5384800" cy="4525963"/>
          </a:xfrm>
          <a:prstGeom prst="rect">
            <a:avLst/>
          </a:prstGeom>
          <a:noFill/>
          <a:ln>
            <a:noFill/>
          </a:ln>
        </p:spPr>
        <p:txBody>
          <a:bodyPr spcFirstLastPara="1" wrap="square" lIns="0" tIns="0" rIns="0" bIns="0" anchor="t" anchorCtr="0">
            <a:normAutofit/>
          </a:bodyPr>
          <a:lstStyle/>
          <a:p>
            <a:pPr marL="0" indent="-177796">
              <a:spcBef>
                <a:spcPts val="0"/>
              </a:spcBef>
              <a:buFont typeface="Arial"/>
              <a:buChar char="•"/>
            </a:pPr>
            <a:r>
              <a:rPr lang="en-GB" sz="2000" dirty="0">
                <a:latin typeface="Calibri" panose="020F0502020204030204" pitchFamily="34" charset="0"/>
                <a:cs typeface="Calibri" panose="020F0502020204030204" pitchFamily="34" charset="0"/>
              </a:rPr>
              <a:t>Two Chamber Assembly – House of Commons and House of Lords</a:t>
            </a:r>
          </a:p>
          <a:p>
            <a:pPr marL="0" indent="-177796">
              <a:spcBef>
                <a:spcPts val="0"/>
              </a:spcBef>
              <a:buFont typeface="Arial"/>
              <a:buChar char="•"/>
            </a:pPr>
            <a:endParaRPr lang="en-GB" sz="2000" dirty="0">
              <a:latin typeface="Calibri" panose="020F0502020204030204" pitchFamily="34" charset="0"/>
              <a:cs typeface="Calibri" panose="020F0502020204030204" pitchFamily="34" charset="0"/>
            </a:endParaRPr>
          </a:p>
          <a:p>
            <a:pPr marL="0" indent="-177796">
              <a:buFont typeface="Arial"/>
              <a:buChar char="•"/>
            </a:pPr>
            <a:r>
              <a:rPr lang="en-GB" sz="2000" dirty="0">
                <a:latin typeface="Calibri" panose="020F0502020204030204" pitchFamily="34" charset="0"/>
                <a:cs typeface="Calibri" panose="020F0502020204030204" pitchFamily="34" charset="0"/>
              </a:rPr>
              <a:t>Elected representatives sit in the House of Commons (includes Prime Minister and senior members of the cabinet and occasionally the King).</a:t>
            </a:r>
          </a:p>
          <a:p>
            <a:pPr marL="0" indent="-177796">
              <a:buFont typeface="Arial"/>
              <a:buChar char="•"/>
            </a:pPr>
            <a:endParaRPr lang="en-GB" sz="2000" dirty="0">
              <a:latin typeface="Calibri" panose="020F0502020204030204" pitchFamily="34" charset="0"/>
              <a:cs typeface="Calibri" panose="020F0502020204030204" pitchFamily="34" charset="0"/>
            </a:endParaRPr>
          </a:p>
          <a:p>
            <a:pPr marL="0" indent="-177796">
              <a:buFont typeface="Arial"/>
              <a:buChar char="•"/>
            </a:pPr>
            <a:r>
              <a:rPr lang="en-GB" sz="2000" dirty="0">
                <a:latin typeface="Calibri" panose="020F0502020204030204" pitchFamily="34" charset="0"/>
                <a:cs typeface="Calibri" panose="020F0502020204030204" pitchFamily="34" charset="0"/>
              </a:rPr>
              <a:t>A Bill may be introduced in either House.</a:t>
            </a:r>
          </a:p>
          <a:p>
            <a:pPr marL="0" indent="0"/>
            <a:endParaRPr dirty="0"/>
          </a:p>
        </p:txBody>
      </p:sp>
      <p:sp>
        <p:nvSpPr>
          <p:cNvPr id="151" name="Google Shape;151;p23"/>
          <p:cNvSpPr txBox="1">
            <a:spLocks noGrp="1"/>
          </p:cNvSpPr>
          <p:nvPr>
            <p:ph type="sldNum" idx="12"/>
          </p:nvPr>
        </p:nvSpPr>
        <p:spPr>
          <a:xfrm>
            <a:off x="579217" y="6371915"/>
            <a:ext cx="288000" cy="288000"/>
          </a:xfrm>
          <a:prstGeom prst="rect">
            <a:avLst/>
          </a:prstGeom>
          <a:solidFill>
            <a:schemeClr val="accent1"/>
          </a:solidFill>
          <a:ln>
            <a:noFill/>
          </a:ln>
        </p:spPr>
        <p:txBody>
          <a:bodyPr spcFirstLastPara="1" wrap="square" lIns="0" tIns="0" rIns="0" bIns="0" anchor="ctr" anchorCtr="0">
            <a:norm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1067" b="0" i="0" u="none" strike="noStrike" kern="0" cap="none" spc="0" normalizeH="0" baseline="0" noProof="0">
                <a:ln>
                  <a:noFill/>
                </a:ln>
                <a:solidFill>
                  <a:srgbClr val="002060"/>
                </a:solidFill>
                <a:effectLst/>
                <a:uLnTx/>
                <a:uFillTx/>
                <a:latin typeface="Corbel"/>
                <a:sym typeface="Corbel"/>
              </a:rPr>
              <a:pPr marL="0" marR="0" lvl="0" indent="0" algn="ctr" defTabSz="1219170" rtl="0" eaLnBrk="1" fontAlgn="auto" latinLnBrk="0" hangingPunct="1">
                <a:lnSpc>
                  <a:spcPct val="100000"/>
                </a:lnSpc>
                <a:spcBef>
                  <a:spcPts val="0"/>
                </a:spcBef>
                <a:spcAft>
                  <a:spcPts val="0"/>
                </a:spcAft>
                <a:buClr>
                  <a:srgbClr val="000000"/>
                </a:buClr>
                <a:buSzTx/>
                <a:buFontTx/>
                <a:buNone/>
                <a:tabLst/>
                <a:defRPr/>
              </a:pPr>
              <a:t>5</a:t>
            </a:fld>
            <a:endParaRPr kumimoji="0" sz="1067" b="0" i="0" u="none" strike="noStrike" kern="0" cap="none" spc="0" normalizeH="0" baseline="0" noProof="0">
              <a:ln>
                <a:noFill/>
              </a:ln>
              <a:solidFill>
                <a:srgbClr val="002060"/>
              </a:solidFill>
              <a:effectLst/>
              <a:uLnTx/>
              <a:uFillTx/>
              <a:latin typeface="Corbel"/>
              <a:sym typeface="Corbe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59"/>
          <p:cNvSpPr txBox="1">
            <a:spLocks noGrp="1"/>
          </p:cNvSpPr>
          <p:nvPr>
            <p:ph type="title"/>
          </p:nvPr>
        </p:nvSpPr>
        <p:spPr>
          <a:xfrm>
            <a:off x="609600" y="155448"/>
            <a:ext cx="10972800" cy="1252800"/>
          </a:xfrm>
          <a:prstGeom prst="rect">
            <a:avLst/>
          </a:prstGeom>
          <a:noFill/>
          <a:ln>
            <a:noFill/>
          </a:ln>
        </p:spPr>
        <p:txBody>
          <a:bodyPr spcFirstLastPara="1" wrap="square" lIns="0" tIns="0" rIns="0" bIns="0" anchor="ctr" anchorCtr="0">
            <a:normAutofit/>
          </a:bodyPr>
          <a:lstStyle/>
          <a:p>
            <a:pPr>
              <a:buSzPts val="2800"/>
            </a:pPr>
            <a:r>
              <a:rPr lang="en-GB" sz="3600" b="1" dirty="0">
                <a:latin typeface="Calibri" panose="020F0502020204030204" pitchFamily="34" charset="0"/>
                <a:cs typeface="Calibri" panose="020F0502020204030204" pitchFamily="34" charset="0"/>
              </a:rPr>
              <a:t>Case 2</a:t>
            </a:r>
            <a:r>
              <a:rPr lang="en-GB" sz="3600" dirty="0">
                <a:latin typeface="Calibri" panose="020F0502020204030204" pitchFamily="34" charset="0"/>
                <a:cs typeface="Calibri" panose="020F0502020204030204" pitchFamily="34" charset="0"/>
              </a:rPr>
              <a:t> </a:t>
            </a:r>
          </a:p>
        </p:txBody>
      </p:sp>
      <p:pic>
        <p:nvPicPr>
          <p:cNvPr id="501" name="Google Shape;501;p59"/>
          <p:cNvPicPr preferRelativeResize="0"/>
          <p:nvPr/>
        </p:nvPicPr>
        <p:blipFill rotWithShape="1">
          <a:blip r:embed="rId3">
            <a:alphaModFix/>
          </a:blip>
          <a:srcRect/>
          <a:stretch/>
        </p:blipFill>
        <p:spPr>
          <a:xfrm>
            <a:off x="-403762" y="1859358"/>
            <a:ext cx="4762005" cy="3747462"/>
          </a:xfrm>
          <a:prstGeom prst="rect">
            <a:avLst/>
          </a:prstGeom>
          <a:noFill/>
          <a:ln>
            <a:noFill/>
          </a:ln>
        </p:spPr>
      </p:pic>
      <p:pic>
        <p:nvPicPr>
          <p:cNvPr id="502" name="Google Shape;502;p59" descr="Unknown.jpg"/>
          <p:cNvPicPr preferRelativeResize="0"/>
          <p:nvPr/>
        </p:nvPicPr>
        <p:blipFill rotWithShape="1">
          <a:blip r:embed="rId4">
            <a:alphaModFix/>
          </a:blip>
          <a:srcRect/>
          <a:stretch/>
        </p:blipFill>
        <p:spPr>
          <a:xfrm>
            <a:off x="10569232" y="5235232"/>
            <a:ext cx="1622769" cy="1622769"/>
          </a:xfrm>
          <a:prstGeom prst="rect">
            <a:avLst/>
          </a:prstGeom>
          <a:noFill/>
          <a:ln>
            <a:noFill/>
          </a:ln>
        </p:spPr>
      </p:pic>
      <p:sp>
        <p:nvSpPr>
          <p:cNvPr id="503" name="Google Shape;503;p59"/>
          <p:cNvSpPr txBox="1"/>
          <p:nvPr/>
        </p:nvSpPr>
        <p:spPr>
          <a:xfrm>
            <a:off x="4857008" y="1859358"/>
            <a:ext cx="5248893" cy="3062322"/>
          </a:xfrm>
          <a:prstGeom prst="rect">
            <a:avLst/>
          </a:prstGeom>
          <a:noFill/>
          <a:ln>
            <a:noFill/>
          </a:ln>
        </p:spPr>
        <p:txBody>
          <a:bodyPr spcFirstLastPara="1" wrap="square" lIns="121900" tIns="60933" rIns="121900" bIns="60933"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Corbel"/>
                <a:cs typeface="Calibri" panose="020F0502020204030204" pitchFamily="34" charset="0"/>
                <a:sym typeface="Corbel"/>
              </a:rPr>
              <a:t>University Campus Bicycles Act 2017 (Fictitious Act)</a:t>
            </a:r>
            <a:endPar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Corbel"/>
              <a:cs typeface="Calibri" panose="020F0502020204030204" pitchFamily="34" charset="0"/>
              <a:sym typeface="Corbel"/>
            </a:endParaRPr>
          </a:p>
          <a:p>
            <a:pPr marL="514336" marR="0" lvl="0" indent="-514336" algn="l" defTabSz="914400" rtl="0" eaLnBrk="1" fontAlgn="auto" latinLnBrk="0" hangingPunct="1">
              <a:lnSpc>
                <a:spcPct val="100000"/>
              </a:lnSpc>
              <a:spcBef>
                <a:spcPts val="0"/>
              </a:spcBef>
              <a:spcAft>
                <a:spcPts val="0"/>
              </a:spcAft>
              <a:buClr>
                <a:srgbClr val="000000"/>
              </a:buClr>
              <a:buSzPts val="1050"/>
              <a:buFont typeface="Corbel"/>
              <a:buAutoNum type="arabicPlain"/>
              <a:tabLst/>
              <a:defRPr/>
            </a:pPr>
            <a:r>
              <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Corbel"/>
                <a:cs typeface="Calibri" panose="020F0502020204030204" pitchFamily="34" charset="0"/>
                <a:sym typeface="Corbel"/>
              </a:rPr>
              <a:t>It shall be an offence punishable by law to leave a bicycle on a 	university campus outside of a designated storage area.</a:t>
            </a:r>
            <a:endPar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971525" marR="0" lvl="1" indent="-514336" algn="l" defTabSz="914400" rtl="0" eaLnBrk="1" fontAlgn="auto" latinLnBrk="0" hangingPunct="1">
              <a:lnSpc>
                <a:spcPct val="100000"/>
              </a:lnSpc>
              <a:spcBef>
                <a:spcPts val="0"/>
              </a:spcBef>
              <a:spcAft>
                <a:spcPts val="0"/>
              </a:spcAft>
              <a:buClr>
                <a:srgbClr val="000000"/>
              </a:buClr>
              <a:buSzPts val="1050"/>
              <a:buFont typeface="Corbel"/>
              <a:buAutoNum type="arabicPlain"/>
              <a:tabLst/>
              <a:defRPr/>
            </a:pPr>
            <a:r>
              <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Corbel"/>
                <a:cs typeface="Calibri" panose="020F0502020204030204" pitchFamily="34" charset="0"/>
                <a:sym typeface="Corbel"/>
              </a:rPr>
              <a:t>A ‘bicycle’ is a two-wheeled vehicle</a:t>
            </a:r>
            <a:endPar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971525" marR="0" lvl="1" indent="-514336" algn="l" defTabSz="914400" rtl="0" eaLnBrk="1" fontAlgn="auto" latinLnBrk="0" hangingPunct="1">
              <a:lnSpc>
                <a:spcPct val="100000"/>
              </a:lnSpc>
              <a:spcBef>
                <a:spcPts val="0"/>
              </a:spcBef>
              <a:spcAft>
                <a:spcPts val="0"/>
              </a:spcAft>
              <a:buClr>
                <a:srgbClr val="000000"/>
              </a:buClr>
              <a:buSzPts val="1050"/>
              <a:buFont typeface="Corbel"/>
              <a:buAutoNum type="arabicPlain"/>
              <a:tabLst/>
              <a:defRPr/>
            </a:pPr>
            <a:r>
              <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Corbel"/>
                <a:cs typeface="Calibri" panose="020F0502020204030204" pitchFamily="34" charset="0"/>
                <a:sym typeface="Corbel"/>
              </a:rPr>
              <a:t>A ‘university campus’ is the site on which a university is situated</a:t>
            </a:r>
            <a:endPar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dirty="0">
              <a:ln>
                <a:noFill/>
              </a:ln>
              <a:solidFill>
                <a:srgbClr val="000000"/>
              </a:solidFill>
              <a:effectLst/>
              <a:uLnTx/>
              <a:uFillTx/>
              <a:latin typeface="Corbel"/>
              <a:ea typeface="Corbel"/>
              <a:cs typeface="Corbel"/>
              <a:sym typeface="Corbe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60"/>
          <p:cNvSpPr txBox="1">
            <a:spLocks noGrp="1"/>
          </p:cNvSpPr>
          <p:nvPr>
            <p:ph type="title"/>
          </p:nvPr>
        </p:nvSpPr>
        <p:spPr>
          <a:xfrm>
            <a:off x="609600" y="155448"/>
            <a:ext cx="10972800" cy="1252800"/>
          </a:xfrm>
          <a:prstGeom prst="rect">
            <a:avLst/>
          </a:prstGeom>
          <a:noFill/>
          <a:ln>
            <a:noFill/>
          </a:ln>
        </p:spPr>
        <p:txBody>
          <a:bodyPr spcFirstLastPara="1" wrap="square" lIns="0" tIns="0" rIns="0" bIns="0" anchor="ctr" anchorCtr="0">
            <a:normAutofit/>
          </a:bodyPr>
          <a:lstStyle/>
          <a:p>
            <a:pPr>
              <a:buSzPts val="2800"/>
            </a:pPr>
            <a:r>
              <a:rPr lang="en-GB" sz="3600" b="1" dirty="0"/>
              <a:t>Case 3 </a:t>
            </a:r>
          </a:p>
        </p:txBody>
      </p:sp>
      <p:pic>
        <p:nvPicPr>
          <p:cNvPr id="509" name="Google Shape;509;p60"/>
          <p:cNvPicPr preferRelativeResize="0"/>
          <p:nvPr/>
        </p:nvPicPr>
        <p:blipFill rotWithShape="1">
          <a:blip r:embed="rId3">
            <a:alphaModFix/>
          </a:blip>
          <a:srcRect/>
          <a:stretch/>
        </p:blipFill>
        <p:spPr>
          <a:xfrm>
            <a:off x="154378" y="1837731"/>
            <a:ext cx="5201393" cy="3636336"/>
          </a:xfrm>
          <a:prstGeom prst="rect">
            <a:avLst/>
          </a:prstGeom>
          <a:noFill/>
          <a:ln>
            <a:noFill/>
          </a:ln>
        </p:spPr>
      </p:pic>
      <p:sp>
        <p:nvSpPr>
          <p:cNvPr id="511" name="Google Shape;511;p60"/>
          <p:cNvSpPr txBox="1"/>
          <p:nvPr/>
        </p:nvSpPr>
        <p:spPr>
          <a:xfrm>
            <a:off x="5866410" y="1663073"/>
            <a:ext cx="4191989" cy="3985652"/>
          </a:xfrm>
          <a:prstGeom prst="rect">
            <a:avLst/>
          </a:prstGeom>
          <a:noFill/>
          <a:ln>
            <a:noFill/>
          </a:ln>
        </p:spPr>
        <p:txBody>
          <a:bodyPr spcFirstLastPara="1" wrap="square" lIns="121900" tIns="60933" rIns="121900" bIns="60933"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Corbel"/>
                <a:cs typeface="Calibri" panose="020F0502020204030204" pitchFamily="34" charset="0"/>
                <a:sym typeface="Corbel"/>
              </a:rPr>
              <a:t>University Campus Bicycles Act 2017 (Fictitious Act)</a:t>
            </a:r>
            <a:endPar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Corbel"/>
              <a:cs typeface="Calibri" panose="020F0502020204030204" pitchFamily="34" charset="0"/>
              <a:sym typeface="Corbel"/>
            </a:endParaRPr>
          </a:p>
          <a:p>
            <a:pPr marL="514336" marR="0" lvl="0" indent="-514336" algn="l" defTabSz="914400" rtl="0" eaLnBrk="1" fontAlgn="auto" latinLnBrk="0" hangingPunct="1">
              <a:lnSpc>
                <a:spcPct val="100000"/>
              </a:lnSpc>
              <a:spcBef>
                <a:spcPts val="0"/>
              </a:spcBef>
              <a:spcAft>
                <a:spcPts val="0"/>
              </a:spcAft>
              <a:buClr>
                <a:srgbClr val="000000"/>
              </a:buClr>
              <a:buSzPts val="1050"/>
              <a:buFont typeface="Corbel"/>
              <a:buAutoNum type="arabicPlain"/>
              <a:tabLst/>
              <a:defRPr/>
            </a:pPr>
            <a:r>
              <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Corbel"/>
                <a:cs typeface="Calibri" panose="020F0502020204030204" pitchFamily="34" charset="0"/>
                <a:sym typeface="Corbel"/>
              </a:rPr>
              <a:t>It shall be an offence punishable by law to leave a bicycle on a 	university campus outside of a designated storage area.</a:t>
            </a:r>
            <a:endPar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971525" marR="0" lvl="1" indent="-514336" algn="l" defTabSz="914400" rtl="0" eaLnBrk="1" fontAlgn="auto" latinLnBrk="0" hangingPunct="1">
              <a:lnSpc>
                <a:spcPct val="100000"/>
              </a:lnSpc>
              <a:spcBef>
                <a:spcPts val="0"/>
              </a:spcBef>
              <a:spcAft>
                <a:spcPts val="0"/>
              </a:spcAft>
              <a:buClr>
                <a:srgbClr val="000000"/>
              </a:buClr>
              <a:buSzPts val="1050"/>
              <a:buFont typeface="Corbel"/>
              <a:buAutoNum type="arabicPlain"/>
              <a:tabLst/>
              <a:defRPr/>
            </a:pPr>
            <a:r>
              <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Corbel"/>
                <a:cs typeface="Calibri" panose="020F0502020204030204" pitchFamily="34" charset="0"/>
                <a:sym typeface="Corbel"/>
              </a:rPr>
              <a:t>A ‘bicycle’ is a two-wheeled vehicle</a:t>
            </a:r>
            <a:endPar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971525" marR="0" lvl="1" indent="-514336" algn="l" defTabSz="914400" rtl="0" eaLnBrk="1" fontAlgn="auto" latinLnBrk="0" hangingPunct="1">
              <a:lnSpc>
                <a:spcPct val="100000"/>
              </a:lnSpc>
              <a:spcBef>
                <a:spcPts val="0"/>
              </a:spcBef>
              <a:spcAft>
                <a:spcPts val="0"/>
              </a:spcAft>
              <a:buClr>
                <a:srgbClr val="000000"/>
              </a:buClr>
              <a:buSzPts val="1050"/>
              <a:buFont typeface="Corbel"/>
              <a:buAutoNum type="arabicPlain"/>
              <a:tabLst/>
              <a:defRPr/>
            </a:pPr>
            <a:r>
              <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Corbel"/>
                <a:cs typeface="Calibri" panose="020F0502020204030204" pitchFamily="34" charset="0"/>
                <a:sym typeface="Corbel"/>
              </a:rPr>
              <a:t>A ‘university campus’ is the site on which a university is situated</a:t>
            </a:r>
            <a:endPar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dirty="0">
              <a:ln>
                <a:noFill/>
              </a:ln>
              <a:solidFill>
                <a:srgbClr val="000000"/>
              </a:solidFill>
              <a:effectLst/>
              <a:uLnTx/>
              <a:uFillTx/>
              <a:latin typeface="Corbel"/>
              <a:ea typeface="Corbel"/>
              <a:cs typeface="Corbel"/>
              <a:sym typeface="Corbel"/>
            </a:endParaRPr>
          </a:p>
        </p:txBody>
      </p:sp>
      <p:pic>
        <p:nvPicPr>
          <p:cNvPr id="512" name="Google Shape;512;p60"/>
          <p:cNvPicPr preferRelativeResize="0"/>
          <p:nvPr/>
        </p:nvPicPr>
        <p:blipFill rotWithShape="1">
          <a:blip r:embed="rId4">
            <a:alphaModFix/>
          </a:blip>
          <a:srcRect t="13830"/>
          <a:stretch/>
        </p:blipFill>
        <p:spPr>
          <a:xfrm>
            <a:off x="3768552" y="3739027"/>
            <a:ext cx="1420965" cy="1252800"/>
          </a:xfrm>
          <a:prstGeom prst="rect">
            <a:avLst/>
          </a:prstGeom>
          <a:noFill/>
          <a:ln>
            <a:noFill/>
          </a:ln>
        </p:spPr>
      </p:pic>
      <p:sp>
        <p:nvSpPr>
          <p:cNvPr id="513" name="Google Shape;513;p60"/>
          <p:cNvSpPr/>
          <p:nvPr/>
        </p:nvSpPr>
        <p:spPr>
          <a:xfrm>
            <a:off x="2133601" y="2941517"/>
            <a:ext cx="457200" cy="767200"/>
          </a:xfrm>
          <a:prstGeom prst="downArrow">
            <a:avLst>
              <a:gd name="adj1" fmla="val 50000"/>
              <a:gd name="adj2" fmla="val 50000"/>
            </a:avLst>
          </a:prstGeom>
          <a:solidFill>
            <a:schemeClr val="accent1"/>
          </a:solidFill>
          <a:ln>
            <a:noFill/>
          </a:ln>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FFFF"/>
              </a:solidFill>
              <a:effectLst/>
              <a:uLnTx/>
              <a:uFillTx/>
              <a:latin typeface="Corbel"/>
              <a:ea typeface="Corbel"/>
              <a:cs typeface="Corbel"/>
              <a:sym typeface="Corbe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pic>
        <p:nvPicPr>
          <p:cNvPr id="518" name="Google Shape;518;p61"/>
          <p:cNvPicPr preferRelativeResize="0"/>
          <p:nvPr/>
        </p:nvPicPr>
        <p:blipFill rotWithShape="1">
          <a:blip r:embed="rId3">
            <a:alphaModFix/>
          </a:blip>
          <a:srcRect/>
          <a:stretch/>
        </p:blipFill>
        <p:spPr>
          <a:xfrm>
            <a:off x="0" y="52571"/>
            <a:ext cx="16174723" cy="11439879"/>
          </a:xfrm>
          <a:prstGeom prst="rect">
            <a:avLst/>
          </a:prstGeom>
          <a:noFill/>
          <a:ln>
            <a:noFill/>
          </a:ln>
        </p:spPr>
      </p:pic>
      <p:sp>
        <p:nvSpPr>
          <p:cNvPr id="519" name="Google Shape;519;p61"/>
          <p:cNvSpPr txBox="1">
            <a:spLocks noGrp="1"/>
          </p:cNvSpPr>
          <p:nvPr>
            <p:ph type="title"/>
          </p:nvPr>
        </p:nvSpPr>
        <p:spPr>
          <a:xfrm>
            <a:off x="609600" y="155448"/>
            <a:ext cx="10972800" cy="1252800"/>
          </a:xfrm>
          <a:prstGeom prst="rect">
            <a:avLst/>
          </a:prstGeom>
          <a:noFill/>
          <a:ln>
            <a:noFill/>
          </a:ln>
        </p:spPr>
        <p:txBody>
          <a:bodyPr spcFirstLastPara="1" wrap="square" lIns="0" tIns="0" rIns="0" bIns="0" anchor="ctr" anchorCtr="0">
            <a:normAutofit/>
          </a:bodyPr>
          <a:lstStyle/>
          <a:p>
            <a:pPr>
              <a:buClr>
                <a:schemeClr val="dk1"/>
              </a:buClr>
              <a:buSzPts val="2800"/>
            </a:pPr>
            <a:r>
              <a:rPr lang="en-GB" sz="3600" b="1" dirty="0">
                <a:solidFill>
                  <a:schemeClr val="dk1"/>
                </a:solidFill>
                <a:latin typeface="Calibri" panose="020F0502020204030204" pitchFamily="34" charset="0"/>
                <a:cs typeface="Calibri" panose="020F0502020204030204" pitchFamily="34" charset="0"/>
              </a:rPr>
              <a:t>Case 4 - Where can you park legally?</a:t>
            </a:r>
            <a:endParaRPr lang="en-GB" sz="3600" b="1" dirty="0">
              <a:latin typeface="Calibri" panose="020F0502020204030204" pitchFamily="34" charset="0"/>
              <a:cs typeface="Calibri" panose="020F0502020204030204" pitchFamily="34" charset="0"/>
            </a:endParaRPr>
          </a:p>
        </p:txBody>
      </p:sp>
      <p:sp>
        <p:nvSpPr>
          <p:cNvPr id="520" name="Google Shape;520;p61"/>
          <p:cNvSpPr/>
          <p:nvPr/>
        </p:nvSpPr>
        <p:spPr>
          <a:xfrm>
            <a:off x="6461984" y="1762495"/>
            <a:ext cx="455600" cy="1169200"/>
          </a:xfrm>
          <a:prstGeom prst="downArrow">
            <a:avLst>
              <a:gd name="adj1" fmla="val 50000"/>
              <a:gd name="adj2" fmla="val 50000"/>
            </a:avLst>
          </a:prstGeom>
          <a:solidFill>
            <a:schemeClr val="accent1"/>
          </a:solidFill>
          <a:ln w="25400" cap="flat" cmpd="sng">
            <a:solidFill>
              <a:srgbClr val="AB4815"/>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orbel"/>
              <a:ea typeface="Corbel"/>
              <a:cs typeface="Corbel"/>
              <a:sym typeface="Corbel"/>
            </a:endParaRPr>
          </a:p>
        </p:txBody>
      </p:sp>
      <p:pic>
        <p:nvPicPr>
          <p:cNvPr id="521" name="Google Shape;521;p61" descr="Unknown.jpg"/>
          <p:cNvPicPr preferRelativeResize="0"/>
          <p:nvPr/>
        </p:nvPicPr>
        <p:blipFill rotWithShape="1">
          <a:blip r:embed="rId4">
            <a:alphaModFix/>
          </a:blip>
          <a:srcRect/>
          <a:stretch/>
        </p:blipFill>
        <p:spPr>
          <a:xfrm>
            <a:off x="1" y="1277621"/>
            <a:ext cx="2346960" cy="2346960"/>
          </a:xfrm>
          <a:prstGeom prst="rect">
            <a:avLst/>
          </a:prstGeom>
          <a:noFill/>
          <a:ln>
            <a:noFill/>
          </a:ln>
        </p:spPr>
      </p:pic>
      <p:pic>
        <p:nvPicPr>
          <p:cNvPr id="522" name="Google Shape;522;p61"/>
          <p:cNvPicPr preferRelativeResize="0"/>
          <p:nvPr/>
        </p:nvPicPr>
        <p:blipFill rotWithShape="1">
          <a:blip r:embed="rId5">
            <a:alphaModFix/>
          </a:blip>
          <a:srcRect/>
          <a:stretch/>
        </p:blipFill>
        <p:spPr>
          <a:xfrm>
            <a:off x="5979371" y="293991"/>
            <a:ext cx="1420956" cy="1453821"/>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pic>
        <p:nvPicPr>
          <p:cNvPr id="547" name="Google Shape;547;p64" descr="Question marks in a line and one question mark is lit"/>
          <p:cNvPicPr preferRelativeResize="0"/>
          <p:nvPr/>
        </p:nvPicPr>
        <p:blipFill rotWithShape="1">
          <a:blip r:embed="rId3">
            <a:alphaModFix/>
          </a:blip>
          <a:srcRect t="10374" b="21992"/>
          <a:stretch/>
        </p:blipFill>
        <p:spPr>
          <a:xfrm>
            <a:off x="-2117" y="1365654"/>
            <a:ext cx="12194117" cy="5505175"/>
          </a:xfrm>
          <a:prstGeom prst="rect">
            <a:avLst/>
          </a:prstGeom>
          <a:noFill/>
          <a:ln>
            <a:noFill/>
          </a:ln>
        </p:spPr>
      </p:pic>
      <p:sp>
        <p:nvSpPr>
          <p:cNvPr id="548" name="Google Shape;548;p64"/>
          <p:cNvSpPr txBox="1">
            <a:spLocks noGrp="1"/>
          </p:cNvSpPr>
          <p:nvPr>
            <p:ph type="title"/>
          </p:nvPr>
        </p:nvSpPr>
        <p:spPr>
          <a:xfrm>
            <a:off x="609600" y="381493"/>
            <a:ext cx="9250717" cy="922131"/>
          </a:xfrm>
          <a:prstGeom prst="rect">
            <a:avLst/>
          </a:prstGeom>
          <a:noFill/>
          <a:ln>
            <a:noFill/>
          </a:ln>
        </p:spPr>
        <p:txBody>
          <a:bodyPr spcFirstLastPara="1" wrap="square" lIns="0" tIns="0" rIns="0" bIns="0" anchor="ctr" anchorCtr="0">
            <a:normAutofit/>
          </a:bodyPr>
          <a:lstStyle/>
          <a:p>
            <a:pPr>
              <a:buSzPts val="2800"/>
            </a:pPr>
            <a:r>
              <a:rPr lang="en-GB" sz="3600" b="1" dirty="0">
                <a:latin typeface="Calibri" panose="020F0502020204030204" pitchFamily="34" charset="0"/>
                <a:cs typeface="Calibri" panose="020F0502020204030204" pitchFamily="34" charset="0"/>
              </a:rPr>
              <a:t>Questions? Thanks for Participating</a:t>
            </a:r>
          </a:p>
        </p:txBody>
      </p:sp>
      <p:sp>
        <p:nvSpPr>
          <p:cNvPr id="549" name="Google Shape;549;p64"/>
          <p:cNvSpPr txBox="1">
            <a:spLocks noGrp="1"/>
          </p:cNvSpPr>
          <p:nvPr>
            <p:ph type="sldNum" idx="12"/>
          </p:nvPr>
        </p:nvSpPr>
        <p:spPr>
          <a:xfrm>
            <a:off x="579217" y="6371915"/>
            <a:ext cx="288000" cy="288000"/>
          </a:xfrm>
          <a:prstGeom prst="rect">
            <a:avLst/>
          </a:prstGeom>
          <a:solidFill>
            <a:schemeClr val="accent1"/>
          </a:solidFill>
          <a:ln>
            <a:noFill/>
          </a:ln>
        </p:spPr>
        <p:txBody>
          <a:bodyPr spcFirstLastPara="1" wrap="square" lIns="0" tIns="0" rIns="0" bIns="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067" b="0" i="0" u="none" strike="noStrike" kern="1200" cap="none" spc="0" normalizeH="0" baseline="0" noProof="0">
                <a:ln>
                  <a:noFill/>
                </a:ln>
                <a:solidFill>
                  <a:srgbClr val="002060"/>
                </a:solidFill>
                <a:effectLst/>
                <a:uLnTx/>
                <a:uFillTx/>
                <a:latin typeface="Corbel"/>
                <a:sym typeface="Corbel"/>
              </a:rPr>
              <a:pPr marL="0" marR="0" lvl="0" indent="0" algn="ctr" defTabSz="914400" rtl="0" eaLnBrk="1" fontAlgn="auto" latinLnBrk="0" hangingPunct="1">
                <a:lnSpc>
                  <a:spcPct val="100000"/>
                </a:lnSpc>
                <a:spcBef>
                  <a:spcPts val="0"/>
                </a:spcBef>
                <a:spcAft>
                  <a:spcPts val="0"/>
                </a:spcAft>
                <a:buClrTx/>
                <a:buSzTx/>
                <a:buFontTx/>
                <a:buNone/>
                <a:tabLst/>
                <a:defRPr/>
              </a:pPr>
              <a:t>53</a:t>
            </a:fld>
            <a:endParaRPr kumimoji="0" sz="1067" b="0" i="0" u="none" strike="noStrike" kern="1200" cap="none" spc="0" normalizeH="0" baseline="0" noProof="0">
              <a:ln>
                <a:noFill/>
              </a:ln>
              <a:solidFill>
                <a:srgbClr val="002060"/>
              </a:solidFill>
              <a:effectLst/>
              <a:uLnTx/>
              <a:uFillTx/>
              <a:latin typeface="Corbel"/>
              <a:sym typeface="Corbe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CBCD2-52AC-FD4C-E535-C2F2624B58DF}"/>
              </a:ext>
            </a:extLst>
          </p:cNvPr>
          <p:cNvSpPr>
            <a:spLocks noGrp="1"/>
          </p:cNvSpPr>
          <p:nvPr>
            <p:ph type="title"/>
          </p:nvPr>
        </p:nvSpPr>
        <p:spPr/>
        <p:txBody>
          <a:bodyPr>
            <a:normAutofit/>
          </a:bodyPr>
          <a:lstStyle/>
          <a:p>
            <a:r>
              <a:rPr lang="en-GB" sz="3600" b="1" dirty="0" err="1">
                <a:latin typeface="Calibri" panose="020F0502020204030204" pitchFamily="34" charset="0"/>
                <a:ea typeface="Calibri" panose="020F0502020204030204" pitchFamily="34" charset="0"/>
                <a:cs typeface="Calibri" panose="020F0502020204030204" pitchFamily="34" charset="0"/>
              </a:rPr>
              <a:t>Vevox</a:t>
            </a:r>
            <a:r>
              <a:rPr lang="en-GB" sz="3600" b="1" dirty="0">
                <a:latin typeface="Calibri" panose="020F0502020204030204" pitchFamily="34" charset="0"/>
                <a:ea typeface="Calibri" panose="020F0502020204030204" pitchFamily="34" charset="0"/>
                <a:cs typeface="Calibri" panose="020F0502020204030204" pitchFamily="34" charset="0"/>
              </a:rPr>
              <a:t> #2: Statutes and Prerogative Powers</a:t>
            </a:r>
          </a:p>
        </p:txBody>
      </p:sp>
      <p:sp>
        <p:nvSpPr>
          <p:cNvPr id="3" name="Text Placeholder 2">
            <a:extLst>
              <a:ext uri="{FF2B5EF4-FFF2-40B4-BE49-F238E27FC236}">
                <a16:creationId xmlns:a16="http://schemas.microsoft.com/office/drawing/2014/main" id="{6DE22664-E061-D8E9-1585-4D8DD73D7DC8}"/>
              </a:ext>
            </a:extLst>
          </p:cNvPr>
          <p:cNvSpPr>
            <a:spLocks noGrp="1"/>
          </p:cNvSpPr>
          <p:nvPr>
            <p:ph type="body" idx="1"/>
          </p:nvPr>
        </p:nvSpPr>
        <p:spPr>
          <a:xfrm>
            <a:off x="609600" y="1600201"/>
            <a:ext cx="3273631" cy="4525963"/>
          </a:xfrm>
        </p:spPr>
        <p:txBody>
          <a:bodyPr/>
          <a:lstStyle/>
          <a:p>
            <a:r>
              <a:rPr lang="en-GB" sz="2800" dirty="0">
                <a:latin typeface="Calibri" panose="020F0502020204030204" pitchFamily="34" charset="0"/>
                <a:ea typeface="Calibri" panose="020F0502020204030204" pitchFamily="34" charset="0"/>
                <a:cs typeface="Calibri" panose="020F0502020204030204" pitchFamily="34" charset="0"/>
              </a:rPr>
              <a:t>Join at: </a:t>
            </a:r>
            <a:r>
              <a:rPr lang="en-GB" sz="2800" b="1" dirty="0">
                <a:latin typeface="Calibri" panose="020F0502020204030204" pitchFamily="34" charset="0"/>
                <a:ea typeface="Calibri" panose="020F0502020204030204" pitchFamily="34" charset="0"/>
                <a:cs typeface="Calibri" panose="020F0502020204030204" pitchFamily="34" charset="0"/>
              </a:rPr>
              <a:t>vevox.com</a:t>
            </a:r>
          </a:p>
          <a:p>
            <a:r>
              <a:rPr lang="en-GB" sz="2800" dirty="0">
                <a:latin typeface="Calibri" panose="020F0502020204030204" pitchFamily="34" charset="0"/>
                <a:ea typeface="Calibri" panose="020F0502020204030204" pitchFamily="34" charset="0"/>
                <a:cs typeface="Calibri" panose="020F0502020204030204" pitchFamily="34" charset="0"/>
              </a:rPr>
              <a:t>Or </a:t>
            </a:r>
            <a:r>
              <a:rPr lang="en-GB" sz="2800" b="1" dirty="0" err="1">
                <a:latin typeface="Calibri" panose="020F0502020204030204" pitchFamily="34" charset="0"/>
                <a:ea typeface="Calibri" panose="020F0502020204030204" pitchFamily="34" charset="0"/>
                <a:cs typeface="Calibri" panose="020F0502020204030204" pitchFamily="34" charset="0"/>
              </a:rPr>
              <a:t>vevox.app</a:t>
            </a:r>
            <a:endParaRPr lang="en-GB" sz="2800" b="1" dirty="0">
              <a:latin typeface="Calibri" panose="020F0502020204030204" pitchFamily="34" charset="0"/>
              <a:ea typeface="Calibri" panose="020F0502020204030204" pitchFamily="34" charset="0"/>
              <a:cs typeface="Calibri" panose="020F0502020204030204" pitchFamily="34" charset="0"/>
            </a:endParaRPr>
          </a:p>
          <a:p>
            <a:r>
              <a:rPr lang="en-GB" sz="2800" dirty="0">
                <a:latin typeface="Calibri" panose="020F0502020204030204" pitchFamily="34" charset="0"/>
                <a:ea typeface="Calibri" panose="020F0502020204030204" pitchFamily="34" charset="0"/>
                <a:cs typeface="Calibri" panose="020F0502020204030204" pitchFamily="34" charset="0"/>
              </a:rPr>
              <a:t>ID: </a:t>
            </a:r>
            <a:r>
              <a:rPr lang="en-GB" sz="2800" b="1" dirty="0">
                <a:latin typeface="Calibri" panose="020F0502020204030204" pitchFamily="34" charset="0"/>
                <a:ea typeface="Calibri" panose="020F0502020204030204" pitchFamily="34" charset="0"/>
                <a:cs typeface="Calibri" panose="020F0502020204030204" pitchFamily="34" charset="0"/>
              </a:rPr>
              <a:t>116-330-323</a:t>
            </a:r>
          </a:p>
          <a:p>
            <a:endParaRPr lang="en-GB" dirty="0"/>
          </a:p>
        </p:txBody>
      </p:sp>
      <p:sp>
        <p:nvSpPr>
          <p:cNvPr id="4" name="Text Placeholder 3">
            <a:extLst>
              <a:ext uri="{FF2B5EF4-FFF2-40B4-BE49-F238E27FC236}">
                <a16:creationId xmlns:a16="http://schemas.microsoft.com/office/drawing/2014/main" id="{B3B1C801-7498-F9E1-4DAD-028D57001180}"/>
              </a:ext>
            </a:extLst>
          </p:cNvPr>
          <p:cNvSpPr>
            <a:spLocks noGrp="1"/>
          </p:cNvSpPr>
          <p:nvPr>
            <p:ph type="body" idx="2"/>
          </p:nvPr>
        </p:nvSpPr>
        <p:spPr>
          <a:xfrm>
            <a:off x="3883231" y="1600201"/>
            <a:ext cx="7699169" cy="5059714"/>
          </a:xfrm>
        </p:spPr>
        <p:txBody>
          <a:bodyPr/>
          <a:lstStyle/>
          <a:p>
            <a:r>
              <a:rPr lang="en-GB" sz="2200" kern="100" dirty="0">
                <a:effectLst/>
                <a:latin typeface="Calibri" panose="020F0502020204030204" pitchFamily="34" charset="0"/>
                <a:ea typeface="Calibri" panose="020F0502020204030204" pitchFamily="34" charset="0"/>
                <a:cs typeface="Calibri" panose="020F0502020204030204" pitchFamily="34" charset="0"/>
              </a:rPr>
              <a:t>Following a series of terrorist explosions in central London, the government invoked emergency prerogative powers. These powers enabled the government to take control over commercial buildings damaged in the explosions. The powers also enabled the government to deny the occupiers access to those buildings while forensic teams undertook the lengthy process of gathering evidence. Recognising the impact 0n the occupiers of such buildings, the Parliament passed legislation creating a compensation scheme allowing those affected to claim for any costs and losses incurred while those buildings are under the government’s control. Notwithstanding this new legislation, the government is continuing to use the prerogative powers in order to avoid paying any such compensation under the statutory scheme.</a:t>
            </a:r>
          </a:p>
          <a:p>
            <a:endParaRPr lang="en-GB" dirty="0"/>
          </a:p>
        </p:txBody>
      </p:sp>
      <p:sp>
        <p:nvSpPr>
          <p:cNvPr id="5" name="Slide Number Placeholder 4">
            <a:extLst>
              <a:ext uri="{FF2B5EF4-FFF2-40B4-BE49-F238E27FC236}">
                <a16:creationId xmlns:a16="http://schemas.microsoft.com/office/drawing/2014/main" id="{B4AA1977-8695-5E59-87F2-AE9CCE8FD953}"/>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067" b="0" i="0" u="none" strike="noStrike" kern="1200" cap="none" spc="0" normalizeH="0" baseline="0" noProof="0" smtClean="0">
                <a:ln>
                  <a:noFill/>
                </a:ln>
                <a:solidFill>
                  <a:srgbClr val="002060"/>
                </a:solidFill>
                <a:effectLst/>
                <a:uLnTx/>
                <a:uFillTx/>
                <a:latin typeface="Corbel"/>
                <a:sym typeface="Corbel"/>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GB" sz="1067" b="0" i="0" u="none" strike="noStrike" kern="1200" cap="none" spc="0" normalizeH="0" baseline="0" noProof="0">
              <a:ln>
                <a:noFill/>
              </a:ln>
              <a:solidFill>
                <a:srgbClr val="002060"/>
              </a:solidFill>
              <a:effectLst/>
              <a:uLnTx/>
              <a:uFillTx/>
              <a:latin typeface="Corbel"/>
              <a:sym typeface="Corbel"/>
            </a:endParaRPr>
          </a:p>
        </p:txBody>
      </p:sp>
      <p:pic>
        <p:nvPicPr>
          <p:cNvPr id="7" name="Picture 6" descr="A qr code with black squares&#10;&#10;Description automatically generated">
            <a:extLst>
              <a:ext uri="{FF2B5EF4-FFF2-40B4-BE49-F238E27FC236}">
                <a16:creationId xmlns:a16="http://schemas.microsoft.com/office/drawing/2014/main" id="{C3BCF2DB-84A3-06F8-C965-2C61548661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217" y="3625510"/>
            <a:ext cx="2620487" cy="2623530"/>
          </a:xfrm>
          <a:prstGeom prst="rect">
            <a:avLst/>
          </a:prstGeom>
        </p:spPr>
      </p:pic>
    </p:spTree>
    <p:extLst>
      <p:ext uri="{BB962C8B-B14F-4D97-AF65-F5344CB8AC3E}">
        <p14:creationId xmlns:p14="http://schemas.microsoft.com/office/powerpoint/2010/main" val="2103519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9975D8A-4BDE-0C3F-2453-CACAF478CACC}"/>
              </a:ext>
            </a:extLst>
          </p:cNvPr>
          <p:cNvSpPr>
            <a:spLocks noGrp="1"/>
          </p:cNvSpPr>
          <p:nvPr>
            <p:ph type="pic" idx="2"/>
          </p:nvPr>
        </p:nvSpPr>
        <p:spPr>
          <a:xfrm>
            <a:off x="-2117" y="1365654"/>
            <a:ext cx="12194117" cy="5617037"/>
          </a:xfrm>
        </p:spPr>
        <p:txBody>
          <a:bodyPr/>
          <a:lstStyle/>
          <a:p>
            <a:pPr marL="342900" marR="0" lvl="0" indent="-342900" algn="l" defTabSz="457200" rtl="0" eaLnBrk="1" fontAlgn="auto" latinLnBrk="0" hangingPunct="1">
              <a:lnSpc>
                <a:spcPct val="100000"/>
              </a:lnSpc>
              <a:spcBef>
                <a:spcPts val="1000"/>
              </a:spcBef>
              <a:spcAft>
                <a:spcPts val="0"/>
              </a:spcAft>
              <a:buClr>
                <a:srgbClr val="B31166"/>
              </a:buClr>
              <a:buSzPct val="80000"/>
              <a:buFont typeface="Wingdings" panose="05000000000000000000" pitchFamily="2" charset="2"/>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Legislation is the </a:t>
            </a:r>
            <a:r>
              <a:rPr kumimoji="0" lang="en-GB"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main source of law </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 the United Kingdom.</a:t>
            </a:r>
          </a:p>
          <a:p>
            <a:pPr marL="342900" marR="0" lvl="0" indent="-342900" algn="l" defTabSz="457200" rtl="0" eaLnBrk="1" fontAlgn="auto" latinLnBrk="0" hangingPunct="1">
              <a:lnSpc>
                <a:spcPct val="100000"/>
              </a:lnSpc>
              <a:spcBef>
                <a:spcPts val="1000"/>
              </a:spcBef>
              <a:spcAft>
                <a:spcPts val="0"/>
              </a:spcAft>
              <a:buClr>
                <a:srgbClr val="B31166"/>
              </a:buClr>
              <a:buSzPct val="80000"/>
              <a:buFont typeface="Wingdings 3" charset="2"/>
              <a:buChar char=""/>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457200" rtl="0" eaLnBrk="1" fontAlgn="auto" latinLnBrk="0" hangingPunct="1">
              <a:lnSpc>
                <a:spcPct val="100000"/>
              </a:lnSpc>
              <a:spcBef>
                <a:spcPts val="1000"/>
              </a:spcBef>
              <a:spcAft>
                <a:spcPts val="0"/>
              </a:spcAft>
              <a:buClr>
                <a:srgbClr val="B31166"/>
              </a:buClr>
              <a:buSzPct val="80000"/>
              <a:buFont typeface="Wingdings" panose="05000000000000000000" pitchFamily="2" charset="2"/>
              <a:buChar char="§"/>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Legislation/Statute/Acts of Parliament  </a:t>
            </a:r>
            <a:r>
              <a:rPr kumimoji="0" lang="en-GB" sz="20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the laws passed by the Parliament. (Other sources of Law include Case law/common law - laws derived from cases decided by judges, international law, EU &amp; Human Rights law, etc.)</a:t>
            </a:r>
            <a:r>
              <a:rPr lang="en-GB"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endParaRPr kumimoji="0" lang="en-GB" sz="20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457200" rtl="0" eaLnBrk="1" fontAlgn="auto" latinLnBrk="0" hangingPunct="1">
              <a:lnSpc>
                <a:spcPct val="100000"/>
              </a:lnSpc>
              <a:spcBef>
                <a:spcPts val="1000"/>
              </a:spcBef>
              <a:spcAft>
                <a:spcPts val="0"/>
              </a:spcAft>
              <a:buClr>
                <a:srgbClr val="B31166"/>
              </a:buClr>
              <a:buSzPct val="80000"/>
              <a:buFont typeface="Wingdings 3" charset="2"/>
              <a:buChar char=""/>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457200" rtl="0" eaLnBrk="1" fontAlgn="auto" latinLnBrk="0" hangingPunct="1">
              <a:lnSpc>
                <a:spcPct val="100000"/>
              </a:lnSpc>
              <a:spcBef>
                <a:spcPts val="1000"/>
              </a:spcBef>
              <a:spcAft>
                <a:spcPts val="0"/>
              </a:spcAft>
              <a:buClr>
                <a:srgbClr val="B31166"/>
              </a:buClr>
              <a:buSzPct val="80000"/>
              <a:buFont typeface="Wingdings" panose="05000000000000000000" pitchFamily="2" charset="2"/>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The United Kingdom is a constitutional monarchy, and parliamentary democracy and the formal head of state is the King.</a:t>
            </a:r>
          </a:p>
          <a:p>
            <a:pPr marR="0" lvl="0" algn="l" defTabSz="457200" rtl="0" eaLnBrk="1" fontAlgn="auto" latinLnBrk="0" hangingPunct="1">
              <a:lnSpc>
                <a:spcPct val="100000"/>
              </a:lnSpc>
              <a:spcBef>
                <a:spcPts val="1000"/>
              </a:spcBef>
              <a:spcAft>
                <a:spcPts val="0"/>
              </a:spcAft>
              <a:buClr>
                <a:srgbClr val="B31166"/>
              </a:buClr>
              <a:buSzPct val="80000"/>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indent="-342900" algn="l" defTabSz="457200" rtl="0">
              <a:spcBef>
                <a:spcPts val="1000"/>
              </a:spcBef>
              <a:buClr>
                <a:srgbClr val="B31166"/>
              </a:buClr>
              <a:buSzPct val="80000"/>
              <a:buFont typeface="Wingdings" panose="05000000000000000000" pitchFamily="2" charset="2"/>
              <a:buChar char="§"/>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All legislations, therefore, need approval by the King - Royal Assent; and</a:t>
            </a:r>
            <a:r>
              <a:rPr lang="en-GB" sz="2000" kern="0" dirty="0">
                <a:effectLst/>
                <a:latin typeface="Calibri" panose="020F0502020204030204" pitchFamily="34" charset="0"/>
                <a:ea typeface="Calibri" panose="020F0502020204030204" pitchFamily="34" charset="0"/>
                <a:cs typeface="Calibri" panose="020F0502020204030204" pitchFamily="34" charset="0"/>
              </a:rPr>
              <a:t> the Royal coat of arms appears on every piece of legislation.</a:t>
            </a:r>
            <a:endParaRPr lang="en-GB" sz="2000" kern="100" dirty="0">
              <a:effectLst/>
              <a:latin typeface="Calibri" panose="020F0502020204030204" pitchFamily="34" charset="0"/>
              <a:ea typeface="Calibri" panose="020F0502020204030204" pitchFamily="34" charset="0"/>
              <a:cs typeface="Calibri" panose="020F0502020204030204" pitchFamily="34" charset="0"/>
            </a:endParaRPr>
          </a:p>
          <a:p>
            <a:pPr marR="0" lvl="0" algn="l" defTabSz="457200" rtl="0" eaLnBrk="1" fontAlgn="auto" latinLnBrk="0" hangingPunct="1">
              <a:lnSpc>
                <a:spcPct val="100000"/>
              </a:lnSpc>
              <a:spcBef>
                <a:spcPts val="1000"/>
              </a:spcBef>
              <a:spcAft>
                <a:spcPts val="0"/>
              </a:spcAft>
              <a:buClr>
                <a:srgbClr val="B31166"/>
              </a:buClr>
              <a:buSzPct val="80000"/>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457200" rtl="0" eaLnBrk="1" fontAlgn="auto" latinLnBrk="0" hangingPunct="1">
              <a:lnSpc>
                <a:spcPct val="100000"/>
              </a:lnSpc>
              <a:spcBef>
                <a:spcPts val="1000"/>
              </a:spcBef>
              <a:spcAft>
                <a:spcPts val="0"/>
              </a:spcAft>
              <a:buClr>
                <a:srgbClr val="B31166"/>
              </a:buClr>
              <a:buSzPct val="80000"/>
              <a:buFont typeface="Wingdings" panose="05000000000000000000" pitchFamily="2" charset="2"/>
              <a:buChar char="§"/>
              <a:tabLst/>
              <a:defRPr/>
            </a:pPr>
            <a:r>
              <a:rPr lang="en-GB" sz="2000" kern="1200" dirty="0">
                <a:solidFill>
                  <a:schemeClr val="tx1"/>
                </a:solidFill>
                <a:latin typeface="Calibri" panose="020F0502020204030204" pitchFamily="34" charset="0"/>
                <a:ea typeface="Calibri" panose="020F0502020204030204" pitchFamily="34" charset="0"/>
                <a:cs typeface="Calibri" panose="020F0502020204030204" pitchFamily="34" charset="0"/>
              </a:rPr>
              <a:t>There is Separation of Powers between the Executive that implement the law, the Legislature that makes the law, and the Judiciary that interprets the law. </a:t>
            </a:r>
            <a:endParaRPr kumimoji="0" lang="en-GB" sz="2000" b="1" i="0" u="sng"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endParaRPr lang="en-GB" dirty="0"/>
          </a:p>
        </p:txBody>
      </p:sp>
      <p:sp>
        <p:nvSpPr>
          <p:cNvPr id="3" name="Title 2">
            <a:extLst>
              <a:ext uri="{FF2B5EF4-FFF2-40B4-BE49-F238E27FC236}">
                <a16:creationId xmlns:a16="http://schemas.microsoft.com/office/drawing/2014/main" id="{FAB00A67-4D75-143B-FB23-E69AF5F27540}"/>
              </a:ext>
            </a:extLst>
          </p:cNvPr>
          <p:cNvSpPr>
            <a:spLocks noGrp="1"/>
          </p:cNvSpPr>
          <p:nvPr>
            <p:ph type="title"/>
          </p:nvPr>
        </p:nvSpPr>
        <p:spPr/>
        <p:txBody>
          <a:bodyPr>
            <a:normAutofit/>
          </a:bodyPr>
          <a:lstStyle/>
          <a:p>
            <a:r>
              <a:rPr lang="en-GB" sz="3600" b="1" dirty="0">
                <a:latin typeface="Calibri" panose="020F0502020204030204" pitchFamily="34" charset="0"/>
                <a:ea typeface="Calibri" panose="020F0502020204030204" pitchFamily="34" charset="0"/>
                <a:cs typeface="Calibri" panose="020F0502020204030204" pitchFamily="34" charset="0"/>
              </a:rPr>
              <a:t>Legislation</a:t>
            </a:r>
          </a:p>
        </p:txBody>
      </p:sp>
      <p:sp>
        <p:nvSpPr>
          <p:cNvPr id="4" name="Slide Number Placeholder 3">
            <a:extLst>
              <a:ext uri="{FF2B5EF4-FFF2-40B4-BE49-F238E27FC236}">
                <a16:creationId xmlns:a16="http://schemas.microsoft.com/office/drawing/2014/main" id="{9A887E51-4E4D-5156-2E7C-77CACFD169DD}"/>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067" b="0" i="0" u="none" strike="noStrike" kern="1200" cap="none" spc="0" normalizeH="0" baseline="0" noProof="0" smtClean="0">
                <a:ln>
                  <a:noFill/>
                </a:ln>
                <a:solidFill>
                  <a:srgbClr val="002060"/>
                </a:solidFill>
                <a:effectLst/>
                <a:uLnTx/>
                <a:uFillTx/>
                <a:latin typeface="Corbel"/>
                <a:sym typeface="Corbel"/>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GB" sz="1067" b="0" i="0" u="none" strike="noStrike" kern="1200" cap="none" spc="0" normalizeH="0" baseline="0" noProof="0">
              <a:ln>
                <a:noFill/>
              </a:ln>
              <a:solidFill>
                <a:srgbClr val="002060"/>
              </a:solidFill>
              <a:effectLst/>
              <a:uLnTx/>
              <a:uFillTx/>
              <a:latin typeface="Corbel"/>
              <a:sym typeface="Corbel"/>
            </a:endParaRPr>
          </a:p>
        </p:txBody>
      </p:sp>
    </p:spTree>
    <p:extLst>
      <p:ext uri="{BB962C8B-B14F-4D97-AF65-F5344CB8AC3E}">
        <p14:creationId xmlns:p14="http://schemas.microsoft.com/office/powerpoint/2010/main" val="1403062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B572B-F001-4CE8-9698-4D8129C4452A}"/>
              </a:ext>
            </a:extLst>
          </p:cNvPr>
          <p:cNvSpPr>
            <a:spLocks noGrp="1"/>
          </p:cNvSpPr>
          <p:nvPr>
            <p:ph type="title"/>
          </p:nvPr>
        </p:nvSpPr>
        <p:spPr/>
        <p:txBody>
          <a:bodyPr>
            <a:normAutofit/>
          </a:bodyPr>
          <a:lstStyle/>
          <a:p>
            <a:r>
              <a:rPr lang="en-GB" sz="3600" b="1" dirty="0">
                <a:latin typeface="Calibri" panose="020F0502020204030204" pitchFamily="34" charset="0"/>
                <a:ea typeface="Calibri" panose="020F0502020204030204" pitchFamily="34" charset="0"/>
                <a:cs typeface="Calibri" panose="020F0502020204030204" pitchFamily="34" charset="0"/>
              </a:rPr>
              <a:t>Making New Laws - What is a Bill?</a:t>
            </a:r>
          </a:p>
        </p:txBody>
      </p:sp>
      <p:sp>
        <p:nvSpPr>
          <p:cNvPr id="3" name="Content Placeholder 2">
            <a:extLst>
              <a:ext uri="{FF2B5EF4-FFF2-40B4-BE49-F238E27FC236}">
                <a16:creationId xmlns:a16="http://schemas.microsoft.com/office/drawing/2014/main" id="{DDA731CE-3BE3-4318-B3C3-445D9C15803C}"/>
              </a:ext>
            </a:extLst>
          </p:cNvPr>
          <p:cNvSpPr>
            <a:spLocks noGrp="1"/>
          </p:cNvSpPr>
          <p:nvPr>
            <p:ph idx="1"/>
          </p:nvPr>
        </p:nvSpPr>
        <p:spPr>
          <a:xfrm>
            <a:off x="492369" y="1408176"/>
            <a:ext cx="11561085" cy="5294376"/>
          </a:xfrm>
        </p:spPr>
        <p:style>
          <a:lnRef idx="2">
            <a:schemeClr val="dk1"/>
          </a:lnRef>
          <a:fillRef idx="1">
            <a:schemeClr val="lt1"/>
          </a:fillRef>
          <a:effectRef idx="0">
            <a:schemeClr val="dk1"/>
          </a:effectRef>
          <a:fontRef idx="minor">
            <a:schemeClr val="dk1"/>
          </a:fontRef>
        </p:style>
        <p:txBody>
          <a:bodyPr/>
          <a:lstStyle/>
          <a:p>
            <a:r>
              <a:rPr lang="en-GB" sz="2000" b="1" dirty="0">
                <a:latin typeface="Calibri" panose="020F0502020204030204" pitchFamily="34" charset="0"/>
                <a:cs typeface="Calibri" panose="020F0502020204030204" pitchFamily="34" charset="0"/>
              </a:rPr>
              <a:t>A bill is a draft law</a:t>
            </a:r>
            <a:r>
              <a:rPr lang="en-GB" sz="2000" dirty="0">
                <a:latin typeface="Calibri" panose="020F0502020204030204" pitchFamily="34" charset="0"/>
                <a:cs typeface="Calibri" panose="020F0502020204030204" pitchFamily="34" charset="0"/>
              </a:rPr>
              <a:t>; a proposal for a new law to be discussed by Parliament. </a:t>
            </a:r>
          </a:p>
          <a:p>
            <a:r>
              <a:rPr lang="en-GB" sz="2000" dirty="0">
                <a:latin typeface="Calibri" panose="020F0502020204030204" pitchFamily="34" charset="0"/>
                <a:cs typeface="Calibri" panose="020F0502020204030204" pitchFamily="34" charset="0"/>
              </a:rPr>
              <a:t>It becomes an Act if it is approved by a majority in the House of Commons and House of Lords, and (formally) agreed to by the reigning monarch – The Royal Assent.</a:t>
            </a:r>
          </a:p>
          <a:p>
            <a:r>
              <a:rPr lang="en-GB" sz="2000" dirty="0">
                <a:latin typeface="Calibri" panose="020F0502020204030204" pitchFamily="34" charset="0"/>
                <a:cs typeface="Calibri" panose="020F0502020204030204" pitchFamily="34" charset="0"/>
              </a:rPr>
              <a:t>It must be introduced in one of the Houses of Parliament (the House of Commons or the House of Lords</a:t>
            </a:r>
          </a:p>
          <a:p>
            <a:endParaRPr lang="en-GB" sz="2000" dirty="0">
              <a:latin typeface="Calibri" panose="020F0502020204030204" pitchFamily="34" charset="0"/>
              <a:cs typeface="Calibri" panose="020F0502020204030204" pitchFamily="34" charset="0"/>
            </a:endParaRPr>
          </a:p>
          <a:p>
            <a:r>
              <a:rPr lang="en-GB" sz="2000" dirty="0">
                <a:latin typeface="Calibri" panose="020F0502020204030204" pitchFamily="34" charset="0"/>
                <a:cs typeface="Calibri" panose="020F0502020204030204" pitchFamily="34" charset="0"/>
              </a:rPr>
              <a:t>Once a bill is passed and becomes a statute, it remains in force until it is repealed by the Parliament.             In </a:t>
            </a:r>
            <a:r>
              <a:rPr lang="en-GB" sz="2000" b="1" dirty="0">
                <a:latin typeface="Calibri" panose="020F0502020204030204" pitchFamily="34" charset="0"/>
                <a:cs typeface="Calibri" panose="020F0502020204030204" pitchFamily="34" charset="0"/>
              </a:rPr>
              <a:t>R v Duncan (1944), </a:t>
            </a:r>
            <a:r>
              <a:rPr lang="en-GB" sz="2000" dirty="0">
                <a:latin typeface="Calibri" panose="020F0502020204030204" pitchFamily="34" charset="0"/>
                <a:cs typeface="Calibri" panose="020F0502020204030204" pitchFamily="34" charset="0"/>
              </a:rPr>
              <a:t>the defendant was convicted of fortune-telling under the Witchcraft Act (1735) despite the fact that the Act is over 200years old. It was still good law.</a:t>
            </a:r>
          </a:p>
          <a:p>
            <a:endParaRPr lang="en-GB" sz="2000" dirty="0">
              <a:effectLst/>
              <a:latin typeface="Calibri" panose="020F0502020204030204" pitchFamily="34" charset="0"/>
              <a:ea typeface="Aptos" panose="020B0004020202020204" pitchFamily="34" charset="0"/>
              <a:cs typeface="Calibri" panose="020F0502020204030204" pitchFamily="34" charset="0"/>
            </a:endParaRPr>
          </a:p>
          <a:p>
            <a:r>
              <a:rPr lang="en-GB" sz="2000" dirty="0">
                <a:effectLst/>
                <a:latin typeface="Calibri" panose="020F0502020204030204" pitchFamily="34" charset="0"/>
                <a:ea typeface="Aptos" panose="020B0004020202020204" pitchFamily="34" charset="0"/>
                <a:cs typeface="Calibri" panose="020F0502020204030204" pitchFamily="34" charset="0"/>
              </a:rPr>
              <a:t>To see the current bills before the Parliament, visit the House of Parliament website at: </a:t>
            </a:r>
            <a:r>
              <a:rPr lang="en-GB" sz="2000" u="sng" dirty="0">
                <a:solidFill>
                  <a:srgbClr val="467886"/>
                </a:solidFill>
                <a:effectLst/>
                <a:latin typeface="Calibri" panose="020F0502020204030204" pitchFamily="34" charset="0"/>
                <a:ea typeface="Aptos" panose="020B0004020202020204" pitchFamily="34" charset="0"/>
                <a:cs typeface="Calibri" panose="020F0502020204030204" pitchFamily="34" charset="0"/>
                <a:hlinkClick r:id="rId3"/>
              </a:rPr>
              <a:t>https://bills.parliament.uk/</a:t>
            </a:r>
            <a:r>
              <a:rPr lang="en-GB" sz="2000" u="sng" dirty="0">
                <a:solidFill>
                  <a:srgbClr val="467886"/>
                </a:solidFill>
                <a:effectLst/>
                <a:latin typeface="Calibri" panose="020F0502020204030204" pitchFamily="34" charset="0"/>
                <a:ea typeface="Aptos" panose="020B0004020202020204" pitchFamily="34" charset="0"/>
                <a:cs typeface="Calibri" panose="020F0502020204030204" pitchFamily="34" charset="0"/>
              </a:rPr>
              <a:t> </a:t>
            </a:r>
            <a:endParaRPr lang="en-GB" sz="2000" dirty="0">
              <a:latin typeface="Calibri" panose="020F0502020204030204" pitchFamily="34" charset="0"/>
              <a:cs typeface="Calibri" panose="020F0502020204030204" pitchFamily="34" charset="0"/>
            </a:endParaRPr>
          </a:p>
          <a:p>
            <a:endParaRPr lang="en-GB" sz="2200" dirty="0"/>
          </a:p>
          <a:p>
            <a:endParaRPr lang="en-GB" sz="1800" dirty="0"/>
          </a:p>
          <a:p>
            <a:endParaRPr lang="en-GB" dirty="0"/>
          </a:p>
        </p:txBody>
      </p:sp>
    </p:spTree>
    <p:extLst>
      <p:ext uri="{BB962C8B-B14F-4D97-AF65-F5344CB8AC3E}">
        <p14:creationId xmlns:p14="http://schemas.microsoft.com/office/powerpoint/2010/main" val="1225126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28B3C-96A7-DD13-45E7-2F5CF8ACE3F1}"/>
              </a:ext>
            </a:extLst>
          </p:cNvPr>
          <p:cNvSpPr>
            <a:spLocks noGrp="1"/>
          </p:cNvSpPr>
          <p:nvPr>
            <p:ph type="title"/>
          </p:nvPr>
        </p:nvSpPr>
        <p:spPr/>
        <p:txBody>
          <a:bodyPr>
            <a:normAutofit/>
          </a:bodyPr>
          <a:lstStyle/>
          <a:p>
            <a:r>
              <a:rPr lang="en-GB" sz="3600" b="1" dirty="0" err="1">
                <a:latin typeface="Calibri" panose="020F0502020204030204" pitchFamily="34" charset="0"/>
                <a:ea typeface="Calibri" panose="020F0502020204030204" pitchFamily="34" charset="0"/>
                <a:cs typeface="Calibri" panose="020F0502020204030204" pitchFamily="34" charset="0"/>
              </a:rPr>
              <a:t>Vevox</a:t>
            </a:r>
            <a:r>
              <a:rPr lang="en-GB" sz="3600" b="1" dirty="0">
                <a:latin typeface="Calibri" panose="020F0502020204030204" pitchFamily="34" charset="0"/>
                <a:ea typeface="Calibri" panose="020F0502020204030204" pitchFamily="34" charset="0"/>
                <a:cs typeface="Calibri" panose="020F0502020204030204" pitchFamily="34" charset="0"/>
              </a:rPr>
              <a:t> #3: How to Repeal a Statute?</a:t>
            </a:r>
          </a:p>
        </p:txBody>
      </p:sp>
      <p:sp>
        <p:nvSpPr>
          <p:cNvPr id="3" name="Text Placeholder 2">
            <a:extLst>
              <a:ext uri="{FF2B5EF4-FFF2-40B4-BE49-F238E27FC236}">
                <a16:creationId xmlns:a16="http://schemas.microsoft.com/office/drawing/2014/main" id="{B29334B4-3AE7-AD62-D22A-F6939D447327}"/>
              </a:ext>
            </a:extLst>
          </p:cNvPr>
          <p:cNvSpPr>
            <a:spLocks noGrp="1"/>
          </p:cNvSpPr>
          <p:nvPr>
            <p:ph type="body" idx="1"/>
          </p:nvPr>
        </p:nvSpPr>
        <p:spPr>
          <a:xfrm>
            <a:off x="609600" y="1600201"/>
            <a:ext cx="3428010" cy="4525963"/>
          </a:xfrm>
        </p:spPr>
        <p:txBody>
          <a:bodyPr/>
          <a:lstStyle/>
          <a:p>
            <a:r>
              <a:rPr lang="en-GB" sz="2800" dirty="0">
                <a:latin typeface="Calibri" panose="020F0502020204030204" pitchFamily="34" charset="0"/>
                <a:ea typeface="Calibri" panose="020F0502020204030204" pitchFamily="34" charset="0"/>
                <a:cs typeface="Calibri" panose="020F0502020204030204" pitchFamily="34" charset="0"/>
              </a:rPr>
              <a:t>Join at: </a:t>
            </a:r>
            <a:r>
              <a:rPr lang="en-GB" sz="2800" b="1" dirty="0">
                <a:latin typeface="Calibri" panose="020F0502020204030204" pitchFamily="34" charset="0"/>
                <a:ea typeface="Calibri" panose="020F0502020204030204" pitchFamily="34" charset="0"/>
                <a:cs typeface="Calibri" panose="020F0502020204030204" pitchFamily="34" charset="0"/>
              </a:rPr>
              <a:t>vevox.com</a:t>
            </a:r>
          </a:p>
          <a:p>
            <a:r>
              <a:rPr lang="en-GB" sz="2800" dirty="0">
                <a:latin typeface="Calibri" panose="020F0502020204030204" pitchFamily="34" charset="0"/>
                <a:ea typeface="Calibri" panose="020F0502020204030204" pitchFamily="34" charset="0"/>
                <a:cs typeface="Calibri" panose="020F0502020204030204" pitchFamily="34" charset="0"/>
              </a:rPr>
              <a:t>Or </a:t>
            </a:r>
            <a:r>
              <a:rPr lang="en-GB" sz="2800" b="1" dirty="0" err="1">
                <a:latin typeface="Calibri" panose="020F0502020204030204" pitchFamily="34" charset="0"/>
                <a:ea typeface="Calibri" panose="020F0502020204030204" pitchFamily="34" charset="0"/>
                <a:cs typeface="Calibri" panose="020F0502020204030204" pitchFamily="34" charset="0"/>
              </a:rPr>
              <a:t>vevox.app</a:t>
            </a:r>
            <a:endParaRPr lang="en-GB" sz="2800" b="1" dirty="0">
              <a:latin typeface="Calibri" panose="020F0502020204030204" pitchFamily="34" charset="0"/>
              <a:ea typeface="Calibri" panose="020F0502020204030204" pitchFamily="34" charset="0"/>
              <a:cs typeface="Calibri" panose="020F0502020204030204" pitchFamily="34" charset="0"/>
            </a:endParaRPr>
          </a:p>
          <a:p>
            <a:r>
              <a:rPr lang="en-GB" sz="2800" dirty="0">
                <a:latin typeface="Calibri" panose="020F0502020204030204" pitchFamily="34" charset="0"/>
                <a:ea typeface="Calibri" panose="020F0502020204030204" pitchFamily="34" charset="0"/>
                <a:cs typeface="Calibri" panose="020F0502020204030204" pitchFamily="34" charset="0"/>
              </a:rPr>
              <a:t>ID: </a:t>
            </a:r>
            <a:r>
              <a:rPr lang="en-GB" sz="2800" b="1" dirty="0">
                <a:latin typeface="Calibri" panose="020F0502020204030204" pitchFamily="34" charset="0"/>
                <a:ea typeface="Calibri" panose="020F0502020204030204" pitchFamily="34" charset="0"/>
                <a:cs typeface="Calibri" panose="020F0502020204030204" pitchFamily="34" charset="0"/>
              </a:rPr>
              <a:t>116-330-323</a:t>
            </a:r>
          </a:p>
          <a:p>
            <a:endParaRPr lang="en-GB" sz="2800" b="1" dirty="0">
              <a:latin typeface="Calibri" panose="020F0502020204030204" pitchFamily="34" charset="0"/>
              <a:ea typeface="Calibri" panose="020F0502020204030204" pitchFamily="34" charset="0"/>
              <a:cs typeface="Calibri" panose="020F0502020204030204" pitchFamily="34" charset="0"/>
            </a:endParaRPr>
          </a:p>
          <a:p>
            <a:endParaRPr lang="en-GB" dirty="0"/>
          </a:p>
        </p:txBody>
      </p:sp>
      <p:sp>
        <p:nvSpPr>
          <p:cNvPr id="4" name="Text Placeholder 3">
            <a:extLst>
              <a:ext uri="{FF2B5EF4-FFF2-40B4-BE49-F238E27FC236}">
                <a16:creationId xmlns:a16="http://schemas.microsoft.com/office/drawing/2014/main" id="{97BD7A4B-F211-EAEB-5097-1DC928852689}"/>
              </a:ext>
            </a:extLst>
          </p:cNvPr>
          <p:cNvSpPr>
            <a:spLocks noGrp="1"/>
          </p:cNvSpPr>
          <p:nvPr>
            <p:ph type="body" idx="2"/>
          </p:nvPr>
        </p:nvSpPr>
        <p:spPr>
          <a:xfrm>
            <a:off x="4334494" y="1600201"/>
            <a:ext cx="7247906" cy="4525963"/>
          </a:xfrm>
        </p:spPr>
        <p:txBody>
          <a:bodyPr/>
          <a:lstStyle/>
          <a:p>
            <a:r>
              <a:rPr lang="en-GB" sz="2400" kern="100" dirty="0">
                <a:effectLst/>
                <a:latin typeface="Calibri" panose="020F0502020204030204" pitchFamily="34" charset="0"/>
                <a:ea typeface="Calibri" panose="020F0502020204030204" pitchFamily="34" charset="0"/>
                <a:cs typeface="Calibri" panose="020F0502020204030204" pitchFamily="34" charset="0"/>
              </a:rPr>
              <a:t>The UK government has introduced a Parliamentary Bill (“the Bill”) to repeal a UK statute. The government is able to command a majority in the House of Commons, but the Bill is opposed in the House of Lords. The Parliament Act 1911 and 1949 are invoked in order to pass the Bill into law.</a:t>
            </a:r>
          </a:p>
          <a:p>
            <a:endParaRPr lang="en-GB" dirty="0"/>
          </a:p>
        </p:txBody>
      </p:sp>
      <p:sp>
        <p:nvSpPr>
          <p:cNvPr id="5" name="Slide Number Placeholder 4">
            <a:extLst>
              <a:ext uri="{FF2B5EF4-FFF2-40B4-BE49-F238E27FC236}">
                <a16:creationId xmlns:a16="http://schemas.microsoft.com/office/drawing/2014/main" id="{8C7B3E63-E708-A9D9-70BC-A655615893BC}"/>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067" b="0" i="0" u="none" strike="noStrike" kern="1200" cap="none" spc="0" normalizeH="0" baseline="0" noProof="0" smtClean="0">
                <a:ln>
                  <a:noFill/>
                </a:ln>
                <a:solidFill>
                  <a:srgbClr val="002060"/>
                </a:solidFill>
                <a:effectLst/>
                <a:uLnTx/>
                <a:uFillTx/>
                <a:latin typeface="Corbel"/>
                <a:sym typeface="Corbel"/>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GB" sz="1067" b="0" i="0" u="none" strike="noStrike" kern="1200" cap="none" spc="0" normalizeH="0" baseline="0" noProof="0">
              <a:ln>
                <a:noFill/>
              </a:ln>
              <a:solidFill>
                <a:srgbClr val="002060"/>
              </a:solidFill>
              <a:effectLst/>
              <a:uLnTx/>
              <a:uFillTx/>
              <a:latin typeface="Corbel"/>
              <a:sym typeface="Corbel"/>
            </a:endParaRPr>
          </a:p>
        </p:txBody>
      </p:sp>
      <p:pic>
        <p:nvPicPr>
          <p:cNvPr id="7" name="Picture 6" descr="A qr code with black squares&#10;&#10;Description automatically generated">
            <a:extLst>
              <a:ext uri="{FF2B5EF4-FFF2-40B4-BE49-F238E27FC236}">
                <a16:creationId xmlns:a16="http://schemas.microsoft.com/office/drawing/2014/main" id="{B71B5904-303A-900A-AEF7-755963B4D6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273" y="3711405"/>
            <a:ext cx="2167383" cy="2095629"/>
          </a:xfrm>
          <a:prstGeom prst="rect">
            <a:avLst/>
          </a:prstGeom>
        </p:spPr>
      </p:pic>
    </p:spTree>
    <p:extLst>
      <p:ext uri="{BB962C8B-B14F-4D97-AF65-F5344CB8AC3E}">
        <p14:creationId xmlns:p14="http://schemas.microsoft.com/office/powerpoint/2010/main" val="2459193761"/>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1_Office Theme">
  <a:themeElements>
    <a:clrScheme name="RHUL Primary Colour Palette">
      <a:dk1>
        <a:srgbClr val="000000"/>
      </a:dk1>
      <a:lt1>
        <a:srgbClr val="FFFFFF"/>
      </a:lt1>
      <a:dk2>
        <a:srgbClr val="202A30"/>
      </a:dk2>
      <a:lt2>
        <a:srgbClr val="E7E6E6"/>
      </a:lt2>
      <a:accent1>
        <a:srgbClr val="EB641E"/>
      </a:accent1>
      <a:accent2>
        <a:srgbClr val="D72D2D"/>
      </a:accent2>
      <a:accent3>
        <a:srgbClr val="9857AE"/>
      </a:accent3>
      <a:accent4>
        <a:srgbClr val="00A648"/>
      </a:accent4>
      <a:accent5>
        <a:srgbClr val="00A69E"/>
      </a:accent5>
      <a:accent6>
        <a:srgbClr val="009ED7"/>
      </a:accent6>
      <a:hlink>
        <a:srgbClr val="000000"/>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311</TotalTime>
  <Words>3951</Words>
  <Application>Microsoft Office PowerPoint</Application>
  <PresentationFormat>Widescreen</PresentationFormat>
  <Paragraphs>363</Paragraphs>
  <Slides>53</Slides>
  <Notes>40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53</vt:i4>
      </vt:variant>
    </vt:vector>
  </HeadingPairs>
  <TitlesOfParts>
    <vt:vector size="67" baseType="lpstr">
      <vt:lpstr>Aptos</vt:lpstr>
      <vt:lpstr>Arial</vt:lpstr>
      <vt:lpstr>Calibri</vt:lpstr>
      <vt:lpstr>Century Gothic</vt:lpstr>
      <vt:lpstr>Corbel</vt:lpstr>
      <vt:lpstr>Courier New</vt:lpstr>
      <vt:lpstr>Garamond</vt:lpstr>
      <vt:lpstr>Merriweather Sans</vt:lpstr>
      <vt:lpstr>Noto Sans Symbols</vt:lpstr>
      <vt:lpstr>Symbol</vt:lpstr>
      <vt:lpstr>Wingdings</vt:lpstr>
      <vt:lpstr>Wingdings 3</vt:lpstr>
      <vt:lpstr>1_Office Theme</vt:lpstr>
      <vt:lpstr>Ion</vt:lpstr>
      <vt:lpstr>Legislation and Statutory Interpretation </vt:lpstr>
      <vt:lpstr>Welcome to RHUL, Department of Law and Criminology!</vt:lpstr>
      <vt:lpstr>PowerPoint Presentation</vt:lpstr>
      <vt:lpstr>Vevox #1: How many MPs sit in the House of Commons?</vt:lpstr>
      <vt:lpstr>The Palace of Westminster</vt:lpstr>
      <vt:lpstr>Vevox #2: Statutes and Prerogative Powers</vt:lpstr>
      <vt:lpstr>Legislation</vt:lpstr>
      <vt:lpstr>Making New Laws - What is a Bill?</vt:lpstr>
      <vt:lpstr>Vevox #3: How to Repeal a Statute?</vt:lpstr>
      <vt:lpstr>Types of Bills</vt:lpstr>
      <vt:lpstr>Who introduces Bills?</vt:lpstr>
      <vt:lpstr>The Legislative Process</vt:lpstr>
      <vt:lpstr>The King’s Speech (State Opening of Parliament)</vt:lpstr>
      <vt:lpstr>The Legislative Process</vt:lpstr>
      <vt:lpstr>PowerPoint Presentation</vt:lpstr>
      <vt:lpstr>Vevox #4: Withholding Royal Assent</vt:lpstr>
      <vt:lpstr>Parliamentary Scrutiny</vt:lpstr>
      <vt:lpstr>Jurisdictional/Geographical Extent &amp; Devolution</vt:lpstr>
      <vt:lpstr>Devolution – Coat of Arms</vt:lpstr>
      <vt:lpstr>Vevox #5: First Ministers</vt:lpstr>
      <vt:lpstr>Vevox #6: First Ministers</vt:lpstr>
      <vt:lpstr>Vevox #7: First Ministers</vt:lpstr>
      <vt:lpstr>Secondary Legislation </vt:lpstr>
      <vt:lpstr>What is Secondary Legislation?</vt:lpstr>
      <vt:lpstr>What Does an Act of Parliament Look Like?</vt:lpstr>
      <vt:lpstr>Statutory Interpretation</vt:lpstr>
      <vt:lpstr>Statutory Interpretation  - An overview</vt:lpstr>
      <vt:lpstr>Rules of Statutory Interpretation or Rules of Construction</vt:lpstr>
      <vt:lpstr>The Literal Rule of Statutory Interpretation</vt:lpstr>
      <vt:lpstr>Advantages &amp; Disadvantages of the Literal Rule</vt:lpstr>
      <vt:lpstr>The Golden Rule of Statutory Interpretation</vt:lpstr>
      <vt:lpstr>Advantages and Disadvantages of the Golden Rule</vt:lpstr>
      <vt:lpstr>The Mischief Rule of Statutory Interpretation</vt:lpstr>
      <vt:lpstr>Advantages &amp; Disadvantages of the Mischief Rule</vt:lpstr>
      <vt:lpstr>Purposive Approach to Statutory Interpretation</vt:lpstr>
      <vt:lpstr>Vevox #8: The rules of interpretation</vt:lpstr>
      <vt:lpstr>The Use of Hansard - The Rule in Pepper v Hart</vt:lpstr>
      <vt:lpstr>Other Aids To Interpretation</vt:lpstr>
      <vt:lpstr>Presumptions</vt:lpstr>
      <vt:lpstr>The Impact of the Human Rights Act 1998 on  Statutory Interpretation and Parliamentary Sovereignty</vt:lpstr>
      <vt:lpstr>Implications of s.3 HRA 1998 to Statutory Interpretation </vt:lpstr>
      <vt:lpstr>PowerPoint Presentation</vt:lpstr>
      <vt:lpstr>The Content of an Act</vt:lpstr>
      <vt:lpstr>Thank you for listening! </vt:lpstr>
      <vt:lpstr> Lecture-Workshop </vt:lpstr>
      <vt:lpstr>A Look at the Structure and Layout of an Act.</vt:lpstr>
      <vt:lpstr>University Campus Bicycles Act 2017</vt:lpstr>
      <vt:lpstr>Vevox #9-12: Problem exercise </vt:lpstr>
      <vt:lpstr>Case 1 </vt:lpstr>
      <vt:lpstr>Case 2 </vt:lpstr>
      <vt:lpstr>Case 3 </vt:lpstr>
      <vt:lpstr>Case 4 - Where can you park legally?</vt:lpstr>
      <vt:lpstr>Questions? Thanks for Participating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Legislation and Statutory Interpretation</dc:title>
  <dc:creator>Ele, Millicent</dc:creator>
  <cp:lastModifiedBy>Ele, Millicent</cp:lastModifiedBy>
  <cp:revision>7</cp:revision>
  <dcterms:created xsi:type="dcterms:W3CDTF">2024-09-22T16:10:05Z</dcterms:created>
  <dcterms:modified xsi:type="dcterms:W3CDTF">2024-09-30T14:52:03Z</dcterms:modified>
</cp:coreProperties>
</file>