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77" r:id="rId2"/>
    <p:sldId id="352" r:id="rId3"/>
    <p:sldId id="335" r:id="rId4"/>
    <p:sldId id="313" r:id="rId5"/>
    <p:sldId id="354" r:id="rId6"/>
    <p:sldId id="383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55" r:id="rId16"/>
    <p:sldId id="392" r:id="rId17"/>
    <p:sldId id="394" r:id="rId18"/>
    <p:sldId id="395" r:id="rId19"/>
    <p:sldId id="393" r:id="rId20"/>
    <p:sldId id="382" r:id="rId21"/>
    <p:sldId id="293" r:id="rId22"/>
  </p:sldIdLst>
  <p:sldSz cx="12192000" cy="6858000"/>
  <p:notesSz cx="6858000" cy="9144000"/>
  <p:embeddedFontLst>
    <p:embeddedFont>
      <p:font typeface="맑은 고딕" panose="020B0503020000020004" pitchFamily="34" charset="-127"/>
      <p:regular r:id="rId24"/>
      <p:bold r:id="rId25"/>
    </p:embeddedFont>
    <p:embeddedFont>
      <p:font typeface="Montserrat Black" panose="00000A00000000000000" pitchFamily="2" charset="0"/>
      <p:bold r:id="rId26"/>
      <p:boldItalic r:id="rId27"/>
    </p:embeddedFont>
    <p:embeddedFont>
      <p:font typeface="Montserrat Light" panose="00000400000000000000" pitchFamily="2" charset="0"/>
      <p:regular r:id="rId28"/>
      <p:italic r:id="rId2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4D8F"/>
    <a:srgbClr val="262626"/>
    <a:srgbClr val="F7F7F7"/>
    <a:srgbClr val="F4B643"/>
    <a:srgbClr val="A82110"/>
    <a:srgbClr val="1E292E"/>
    <a:srgbClr val="F8F8F8"/>
    <a:srgbClr val="FFFCFC"/>
    <a:srgbClr val="FCF8F7"/>
    <a:srgbClr val="FA3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B44831-ECB0-4D84-BB0A-72F99B8A8452}" type="doc">
      <dgm:prSet loTypeId="urn:microsoft.com/office/officeart/2008/layout/VerticalAccent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311C2D-C423-422F-A830-93C9EF448D59}">
      <dgm:prSet phldrT="[Text]" custT="1"/>
      <dgm:spPr/>
      <dgm:t>
        <a:bodyPr/>
        <a:lstStyle/>
        <a:p>
          <a:r>
            <a:rPr lang="en-US" sz="1800" b="0" i="0" dirty="0"/>
            <a:t>The availability of skilled workers can impact HRM decision making</a:t>
          </a:r>
          <a:endParaRPr lang="en-US" sz="1800" dirty="0"/>
        </a:p>
      </dgm:t>
    </dgm:pt>
    <dgm:pt modelId="{55FAAD6A-78DF-4463-8575-0FF49EFE9770}" type="parTrans" cxnId="{63A61F2D-B5DF-428B-A84F-F7AEECB2B50E}">
      <dgm:prSet/>
      <dgm:spPr/>
      <dgm:t>
        <a:bodyPr/>
        <a:lstStyle/>
        <a:p>
          <a:endParaRPr lang="en-US"/>
        </a:p>
      </dgm:t>
    </dgm:pt>
    <dgm:pt modelId="{CC54C063-641E-4E2E-8201-A8AA554A3B1D}" type="sibTrans" cxnId="{63A61F2D-B5DF-428B-A84F-F7AEECB2B50E}">
      <dgm:prSet/>
      <dgm:spPr/>
      <dgm:t>
        <a:bodyPr/>
        <a:lstStyle/>
        <a:p>
          <a:endParaRPr lang="en-US"/>
        </a:p>
      </dgm:t>
    </dgm:pt>
    <dgm:pt modelId="{3436BF6F-8063-456B-A275-3F8F3C2E4DE0}">
      <dgm:prSet phldrT="[Text]"/>
      <dgm:spPr/>
      <dgm:t>
        <a:bodyPr/>
        <a:lstStyle/>
        <a:p>
          <a:r>
            <a:rPr lang="en-US" b="0" i="0" dirty="0"/>
            <a:t>Labor force trends such as aging workforce or changes in the job market can also impact HRM decisions</a:t>
          </a:r>
          <a:endParaRPr lang="en-US" dirty="0"/>
        </a:p>
      </dgm:t>
    </dgm:pt>
    <dgm:pt modelId="{A2B9B0BF-978F-4370-B991-AAF0FDDACD64}" type="parTrans" cxnId="{9690B07F-1726-4CF6-9E3F-55B48ADBE9F6}">
      <dgm:prSet/>
      <dgm:spPr/>
      <dgm:t>
        <a:bodyPr/>
        <a:lstStyle/>
        <a:p>
          <a:endParaRPr lang="en-US"/>
        </a:p>
      </dgm:t>
    </dgm:pt>
    <dgm:pt modelId="{DEE230A8-1D06-4A32-BC55-F36BD8B91C97}" type="sibTrans" cxnId="{9690B07F-1726-4CF6-9E3F-55B48ADBE9F6}">
      <dgm:prSet/>
      <dgm:spPr/>
      <dgm:t>
        <a:bodyPr/>
        <a:lstStyle/>
        <a:p>
          <a:endParaRPr lang="en-US"/>
        </a:p>
      </dgm:t>
    </dgm:pt>
    <dgm:pt modelId="{BEDC7AF3-C061-4CD3-8A96-C3B601A01445}">
      <dgm:prSet phldrT="[Text]"/>
      <dgm:spPr/>
      <dgm:t>
        <a:bodyPr/>
        <a:lstStyle/>
        <a:p>
          <a:r>
            <a:rPr lang="en-US" b="1" i="0" dirty="0"/>
            <a:t>Example:</a:t>
          </a:r>
          <a:r>
            <a:rPr lang="en-US" b="0" i="0" dirty="0"/>
            <a:t> A shortage of skilled workers in a particular industry may lead to HRM decisions such as investing in training and development programs to upskill current employees.</a:t>
          </a:r>
          <a:endParaRPr lang="en-US" dirty="0"/>
        </a:p>
      </dgm:t>
    </dgm:pt>
    <dgm:pt modelId="{B2FBDB2C-EAB8-40EE-848A-D2FF84B4AA78}" type="parTrans" cxnId="{EC16FB44-1B78-4369-921C-0118FE8B9A17}">
      <dgm:prSet/>
      <dgm:spPr/>
      <dgm:t>
        <a:bodyPr/>
        <a:lstStyle/>
        <a:p>
          <a:endParaRPr lang="en-US"/>
        </a:p>
      </dgm:t>
    </dgm:pt>
    <dgm:pt modelId="{5BE65C63-BC64-4DE5-88BC-20C8B8F1A0AB}" type="sibTrans" cxnId="{EC16FB44-1B78-4369-921C-0118FE8B9A17}">
      <dgm:prSet/>
      <dgm:spPr/>
      <dgm:t>
        <a:bodyPr/>
        <a:lstStyle/>
        <a:p>
          <a:endParaRPr lang="en-US"/>
        </a:p>
      </dgm:t>
    </dgm:pt>
    <dgm:pt modelId="{69F75D88-73E3-4599-B47C-756C96D713AB}" type="pres">
      <dgm:prSet presAssocID="{0AB44831-ECB0-4D84-BB0A-72F99B8A8452}" presName="Name0" presStyleCnt="0">
        <dgm:presLayoutVars>
          <dgm:chMax/>
          <dgm:chPref/>
          <dgm:dir/>
        </dgm:presLayoutVars>
      </dgm:prSet>
      <dgm:spPr/>
    </dgm:pt>
    <dgm:pt modelId="{87E11FC4-3AD7-4FFF-B0DA-C9256F9E10CE}" type="pres">
      <dgm:prSet presAssocID="{F4311C2D-C423-422F-A830-93C9EF448D59}" presName="parenttextcomposite" presStyleCnt="0"/>
      <dgm:spPr/>
    </dgm:pt>
    <dgm:pt modelId="{AF8413CD-D653-4C80-89A4-4DC00D3D7E37}" type="pres">
      <dgm:prSet presAssocID="{F4311C2D-C423-422F-A830-93C9EF448D59}" presName="parenttext" presStyleLbl="revTx" presStyleIdx="0" presStyleCnt="2">
        <dgm:presLayoutVars>
          <dgm:chMax/>
          <dgm:chPref val="2"/>
          <dgm:bulletEnabled val="1"/>
        </dgm:presLayoutVars>
      </dgm:prSet>
      <dgm:spPr/>
    </dgm:pt>
    <dgm:pt modelId="{5B70B43E-FDD0-4719-B94C-7B1248B583A3}" type="pres">
      <dgm:prSet presAssocID="{F4311C2D-C423-422F-A830-93C9EF448D59}" presName="parallelogramComposite" presStyleCnt="0"/>
      <dgm:spPr/>
    </dgm:pt>
    <dgm:pt modelId="{8C23D0E6-D7FB-4621-9792-2E31367761AF}" type="pres">
      <dgm:prSet presAssocID="{F4311C2D-C423-422F-A830-93C9EF448D59}" presName="parallelogram1" presStyleLbl="alignNode1" presStyleIdx="0" presStyleCnt="14"/>
      <dgm:spPr/>
    </dgm:pt>
    <dgm:pt modelId="{9B1A6225-1FDA-43E6-BC03-1AFFEA963E4A}" type="pres">
      <dgm:prSet presAssocID="{F4311C2D-C423-422F-A830-93C9EF448D59}" presName="parallelogram2" presStyleLbl="alignNode1" presStyleIdx="1" presStyleCnt="14"/>
      <dgm:spPr/>
    </dgm:pt>
    <dgm:pt modelId="{935C3422-90AD-4838-8AAA-3DE31FC37853}" type="pres">
      <dgm:prSet presAssocID="{F4311C2D-C423-422F-A830-93C9EF448D59}" presName="parallelogram3" presStyleLbl="alignNode1" presStyleIdx="2" presStyleCnt="14"/>
      <dgm:spPr/>
    </dgm:pt>
    <dgm:pt modelId="{69E3A42F-E4BD-4435-B26F-06F101E61E08}" type="pres">
      <dgm:prSet presAssocID="{F4311C2D-C423-422F-A830-93C9EF448D59}" presName="parallelogram4" presStyleLbl="alignNode1" presStyleIdx="3" presStyleCnt="14"/>
      <dgm:spPr/>
    </dgm:pt>
    <dgm:pt modelId="{33370589-CD7E-4D20-B7C9-EE8374426088}" type="pres">
      <dgm:prSet presAssocID="{F4311C2D-C423-422F-A830-93C9EF448D59}" presName="parallelogram5" presStyleLbl="alignNode1" presStyleIdx="4" presStyleCnt="14"/>
      <dgm:spPr/>
    </dgm:pt>
    <dgm:pt modelId="{D49E11B5-6562-4A77-970E-C61783C281B7}" type="pres">
      <dgm:prSet presAssocID="{F4311C2D-C423-422F-A830-93C9EF448D59}" presName="parallelogram6" presStyleLbl="alignNode1" presStyleIdx="5" presStyleCnt="14"/>
      <dgm:spPr/>
    </dgm:pt>
    <dgm:pt modelId="{9FDB7962-2686-4A36-9BDE-39D30DD4D820}" type="pres">
      <dgm:prSet presAssocID="{F4311C2D-C423-422F-A830-93C9EF448D59}" presName="parallelogram7" presStyleLbl="alignNode1" presStyleIdx="6" presStyleCnt="14"/>
      <dgm:spPr/>
    </dgm:pt>
    <dgm:pt modelId="{ABE69480-0348-47C8-9374-F4F7FBFCE461}" type="pres">
      <dgm:prSet presAssocID="{CC54C063-641E-4E2E-8201-A8AA554A3B1D}" presName="sibTrans" presStyleCnt="0"/>
      <dgm:spPr/>
    </dgm:pt>
    <dgm:pt modelId="{052393A4-0F74-4CDD-AC0C-0A8159D2B495}" type="pres">
      <dgm:prSet presAssocID="{3436BF6F-8063-456B-A275-3F8F3C2E4DE0}" presName="parenttextcomposite" presStyleCnt="0"/>
      <dgm:spPr/>
    </dgm:pt>
    <dgm:pt modelId="{262D82D0-149E-494B-A797-961392697B63}" type="pres">
      <dgm:prSet presAssocID="{3436BF6F-8063-456B-A275-3F8F3C2E4DE0}" presName="parenttext" presStyleLbl="revTx" presStyleIdx="1" presStyleCnt="2">
        <dgm:presLayoutVars>
          <dgm:chMax/>
          <dgm:chPref val="2"/>
          <dgm:bulletEnabled val="1"/>
        </dgm:presLayoutVars>
      </dgm:prSet>
      <dgm:spPr/>
    </dgm:pt>
    <dgm:pt modelId="{37D08C56-EF55-430A-943E-B8BF51622469}" type="pres">
      <dgm:prSet presAssocID="{3436BF6F-8063-456B-A275-3F8F3C2E4DE0}" presName="composite" presStyleCnt="0"/>
      <dgm:spPr/>
    </dgm:pt>
    <dgm:pt modelId="{B488E046-6906-4631-99DC-6BF26BCD6A7F}" type="pres">
      <dgm:prSet presAssocID="{3436BF6F-8063-456B-A275-3F8F3C2E4DE0}" presName="chevron1" presStyleLbl="alignNode1" presStyleIdx="7" presStyleCnt="14"/>
      <dgm:spPr/>
    </dgm:pt>
    <dgm:pt modelId="{57F815C6-0E49-47F2-B22F-59B034442298}" type="pres">
      <dgm:prSet presAssocID="{3436BF6F-8063-456B-A275-3F8F3C2E4DE0}" presName="chevron2" presStyleLbl="alignNode1" presStyleIdx="8" presStyleCnt="14"/>
      <dgm:spPr/>
    </dgm:pt>
    <dgm:pt modelId="{DB66D85B-3926-43C0-981D-D41D865E27EC}" type="pres">
      <dgm:prSet presAssocID="{3436BF6F-8063-456B-A275-3F8F3C2E4DE0}" presName="chevron3" presStyleLbl="alignNode1" presStyleIdx="9" presStyleCnt="14"/>
      <dgm:spPr/>
    </dgm:pt>
    <dgm:pt modelId="{9020DDB1-40AD-4B2B-88C4-6C368FFF90AD}" type="pres">
      <dgm:prSet presAssocID="{3436BF6F-8063-456B-A275-3F8F3C2E4DE0}" presName="chevron4" presStyleLbl="alignNode1" presStyleIdx="10" presStyleCnt="14"/>
      <dgm:spPr/>
    </dgm:pt>
    <dgm:pt modelId="{5E49896F-C292-4D3E-9E4E-814B2887FFBC}" type="pres">
      <dgm:prSet presAssocID="{3436BF6F-8063-456B-A275-3F8F3C2E4DE0}" presName="chevron5" presStyleLbl="alignNode1" presStyleIdx="11" presStyleCnt="14"/>
      <dgm:spPr/>
    </dgm:pt>
    <dgm:pt modelId="{FB994347-E5C9-46CF-99E3-EF35AF75DDF3}" type="pres">
      <dgm:prSet presAssocID="{3436BF6F-8063-456B-A275-3F8F3C2E4DE0}" presName="chevron6" presStyleLbl="alignNode1" presStyleIdx="12" presStyleCnt="14"/>
      <dgm:spPr/>
    </dgm:pt>
    <dgm:pt modelId="{C6BE29B6-24D8-4D36-8803-A1C7F0C37B01}" type="pres">
      <dgm:prSet presAssocID="{3436BF6F-8063-456B-A275-3F8F3C2E4DE0}" presName="chevron7" presStyleLbl="alignNode1" presStyleIdx="13" presStyleCnt="14"/>
      <dgm:spPr/>
    </dgm:pt>
    <dgm:pt modelId="{94105A5F-73AC-4907-99C7-BACF9209B8F2}" type="pres">
      <dgm:prSet presAssocID="{3436BF6F-8063-456B-A275-3F8F3C2E4DE0}" presName="childtext" presStyleLbl="solidFgAcc1" presStyleIdx="0" presStyleCnt="1">
        <dgm:presLayoutVars>
          <dgm:chMax/>
          <dgm:chPref val="0"/>
          <dgm:bulletEnabled val="1"/>
        </dgm:presLayoutVars>
      </dgm:prSet>
      <dgm:spPr/>
    </dgm:pt>
  </dgm:ptLst>
  <dgm:cxnLst>
    <dgm:cxn modelId="{0DB1E801-3B8C-49E5-A0E3-18EB87260CD0}" type="presOf" srcId="{F4311C2D-C423-422F-A830-93C9EF448D59}" destId="{AF8413CD-D653-4C80-89A4-4DC00D3D7E37}" srcOrd="0" destOrd="0" presId="urn:microsoft.com/office/officeart/2008/layout/VerticalAccentList"/>
    <dgm:cxn modelId="{D5FD462A-8BEA-447E-9C5B-B6FD61814D31}" type="presOf" srcId="{BEDC7AF3-C061-4CD3-8A96-C3B601A01445}" destId="{94105A5F-73AC-4907-99C7-BACF9209B8F2}" srcOrd="0" destOrd="0" presId="urn:microsoft.com/office/officeart/2008/layout/VerticalAccentList"/>
    <dgm:cxn modelId="{63A61F2D-B5DF-428B-A84F-F7AEECB2B50E}" srcId="{0AB44831-ECB0-4D84-BB0A-72F99B8A8452}" destId="{F4311C2D-C423-422F-A830-93C9EF448D59}" srcOrd="0" destOrd="0" parTransId="{55FAAD6A-78DF-4463-8575-0FF49EFE9770}" sibTransId="{CC54C063-641E-4E2E-8201-A8AA554A3B1D}"/>
    <dgm:cxn modelId="{61BE8363-E6FD-42A9-B589-B408DCE0F8DA}" type="presOf" srcId="{3436BF6F-8063-456B-A275-3F8F3C2E4DE0}" destId="{262D82D0-149E-494B-A797-961392697B63}" srcOrd="0" destOrd="0" presId="urn:microsoft.com/office/officeart/2008/layout/VerticalAccentList"/>
    <dgm:cxn modelId="{EC16FB44-1B78-4369-921C-0118FE8B9A17}" srcId="{3436BF6F-8063-456B-A275-3F8F3C2E4DE0}" destId="{BEDC7AF3-C061-4CD3-8A96-C3B601A01445}" srcOrd="0" destOrd="0" parTransId="{B2FBDB2C-EAB8-40EE-848A-D2FF84B4AA78}" sibTransId="{5BE65C63-BC64-4DE5-88BC-20C8B8F1A0AB}"/>
    <dgm:cxn modelId="{9690B07F-1726-4CF6-9E3F-55B48ADBE9F6}" srcId="{0AB44831-ECB0-4D84-BB0A-72F99B8A8452}" destId="{3436BF6F-8063-456B-A275-3F8F3C2E4DE0}" srcOrd="1" destOrd="0" parTransId="{A2B9B0BF-978F-4370-B991-AAF0FDDACD64}" sibTransId="{DEE230A8-1D06-4A32-BC55-F36BD8B91C97}"/>
    <dgm:cxn modelId="{41AB80FA-AF3F-4B92-B273-73F89DA2999A}" type="presOf" srcId="{0AB44831-ECB0-4D84-BB0A-72F99B8A8452}" destId="{69F75D88-73E3-4599-B47C-756C96D713AB}" srcOrd="0" destOrd="0" presId="urn:microsoft.com/office/officeart/2008/layout/VerticalAccentList"/>
    <dgm:cxn modelId="{81CC33B4-C240-473A-A056-EF422CF152F2}" type="presParOf" srcId="{69F75D88-73E3-4599-B47C-756C96D713AB}" destId="{87E11FC4-3AD7-4FFF-B0DA-C9256F9E10CE}" srcOrd="0" destOrd="0" presId="urn:microsoft.com/office/officeart/2008/layout/VerticalAccentList"/>
    <dgm:cxn modelId="{C4210E85-94D5-4D95-AF61-6C8E456FA4D7}" type="presParOf" srcId="{87E11FC4-3AD7-4FFF-B0DA-C9256F9E10CE}" destId="{AF8413CD-D653-4C80-89A4-4DC00D3D7E37}" srcOrd="0" destOrd="0" presId="urn:microsoft.com/office/officeart/2008/layout/VerticalAccentList"/>
    <dgm:cxn modelId="{1ACD8FA1-25E2-47DF-8018-4899ABCD8AD7}" type="presParOf" srcId="{69F75D88-73E3-4599-B47C-756C96D713AB}" destId="{5B70B43E-FDD0-4719-B94C-7B1248B583A3}" srcOrd="1" destOrd="0" presId="urn:microsoft.com/office/officeart/2008/layout/VerticalAccentList"/>
    <dgm:cxn modelId="{6F952944-7CA3-457C-92AB-00A8EF4C6DCE}" type="presParOf" srcId="{5B70B43E-FDD0-4719-B94C-7B1248B583A3}" destId="{8C23D0E6-D7FB-4621-9792-2E31367761AF}" srcOrd="0" destOrd="0" presId="urn:microsoft.com/office/officeart/2008/layout/VerticalAccentList"/>
    <dgm:cxn modelId="{E0626BA3-41C8-499B-83DD-2AA6E735251D}" type="presParOf" srcId="{5B70B43E-FDD0-4719-B94C-7B1248B583A3}" destId="{9B1A6225-1FDA-43E6-BC03-1AFFEA963E4A}" srcOrd="1" destOrd="0" presId="urn:microsoft.com/office/officeart/2008/layout/VerticalAccentList"/>
    <dgm:cxn modelId="{AEAE161B-4483-485F-AC12-A3B71D98C349}" type="presParOf" srcId="{5B70B43E-FDD0-4719-B94C-7B1248B583A3}" destId="{935C3422-90AD-4838-8AAA-3DE31FC37853}" srcOrd="2" destOrd="0" presId="urn:microsoft.com/office/officeart/2008/layout/VerticalAccentList"/>
    <dgm:cxn modelId="{4F8F6844-A6DF-46C1-BAEE-30B0A3C451CE}" type="presParOf" srcId="{5B70B43E-FDD0-4719-B94C-7B1248B583A3}" destId="{69E3A42F-E4BD-4435-B26F-06F101E61E08}" srcOrd="3" destOrd="0" presId="urn:microsoft.com/office/officeart/2008/layout/VerticalAccentList"/>
    <dgm:cxn modelId="{B47ECA2F-F781-47C6-BBD7-C8D4EDCE65CA}" type="presParOf" srcId="{5B70B43E-FDD0-4719-B94C-7B1248B583A3}" destId="{33370589-CD7E-4D20-B7C9-EE8374426088}" srcOrd="4" destOrd="0" presId="urn:microsoft.com/office/officeart/2008/layout/VerticalAccentList"/>
    <dgm:cxn modelId="{2427AAEC-5886-4DB4-B887-0E4B7C73F088}" type="presParOf" srcId="{5B70B43E-FDD0-4719-B94C-7B1248B583A3}" destId="{D49E11B5-6562-4A77-970E-C61783C281B7}" srcOrd="5" destOrd="0" presId="urn:microsoft.com/office/officeart/2008/layout/VerticalAccentList"/>
    <dgm:cxn modelId="{3C749DFF-BA88-4F60-A5FE-7F2F5CFEDA68}" type="presParOf" srcId="{5B70B43E-FDD0-4719-B94C-7B1248B583A3}" destId="{9FDB7962-2686-4A36-9BDE-39D30DD4D820}" srcOrd="6" destOrd="0" presId="urn:microsoft.com/office/officeart/2008/layout/VerticalAccentList"/>
    <dgm:cxn modelId="{48933B02-38CE-4C9A-880D-CF0394119BD3}" type="presParOf" srcId="{69F75D88-73E3-4599-B47C-756C96D713AB}" destId="{ABE69480-0348-47C8-9374-F4F7FBFCE461}" srcOrd="2" destOrd="0" presId="urn:microsoft.com/office/officeart/2008/layout/VerticalAccentList"/>
    <dgm:cxn modelId="{C6844109-FA31-456B-AF6D-111485CEA6CF}" type="presParOf" srcId="{69F75D88-73E3-4599-B47C-756C96D713AB}" destId="{052393A4-0F74-4CDD-AC0C-0A8159D2B495}" srcOrd="3" destOrd="0" presId="urn:microsoft.com/office/officeart/2008/layout/VerticalAccentList"/>
    <dgm:cxn modelId="{B1E15C1F-C3D8-413A-919E-615818593CA7}" type="presParOf" srcId="{052393A4-0F74-4CDD-AC0C-0A8159D2B495}" destId="{262D82D0-149E-494B-A797-961392697B63}" srcOrd="0" destOrd="0" presId="urn:microsoft.com/office/officeart/2008/layout/VerticalAccentList"/>
    <dgm:cxn modelId="{3DE007B4-59D3-4EF9-B9FF-92B32DD72AF3}" type="presParOf" srcId="{69F75D88-73E3-4599-B47C-756C96D713AB}" destId="{37D08C56-EF55-430A-943E-B8BF51622469}" srcOrd="4" destOrd="0" presId="urn:microsoft.com/office/officeart/2008/layout/VerticalAccentList"/>
    <dgm:cxn modelId="{DD16102E-8028-462A-B89B-63F2F821760F}" type="presParOf" srcId="{37D08C56-EF55-430A-943E-B8BF51622469}" destId="{B488E046-6906-4631-99DC-6BF26BCD6A7F}" srcOrd="0" destOrd="0" presId="urn:microsoft.com/office/officeart/2008/layout/VerticalAccentList"/>
    <dgm:cxn modelId="{BC27614A-86A8-4003-BACD-F884A27B453D}" type="presParOf" srcId="{37D08C56-EF55-430A-943E-B8BF51622469}" destId="{57F815C6-0E49-47F2-B22F-59B034442298}" srcOrd="1" destOrd="0" presId="urn:microsoft.com/office/officeart/2008/layout/VerticalAccentList"/>
    <dgm:cxn modelId="{CAB78418-7B9D-4CA2-8F11-A967E294514A}" type="presParOf" srcId="{37D08C56-EF55-430A-943E-B8BF51622469}" destId="{DB66D85B-3926-43C0-981D-D41D865E27EC}" srcOrd="2" destOrd="0" presId="urn:microsoft.com/office/officeart/2008/layout/VerticalAccentList"/>
    <dgm:cxn modelId="{DDBDA2CB-54B0-456E-80B8-511785FC4F12}" type="presParOf" srcId="{37D08C56-EF55-430A-943E-B8BF51622469}" destId="{9020DDB1-40AD-4B2B-88C4-6C368FFF90AD}" srcOrd="3" destOrd="0" presId="urn:microsoft.com/office/officeart/2008/layout/VerticalAccentList"/>
    <dgm:cxn modelId="{4D72D8C5-2FDB-45AE-84D5-C97871560212}" type="presParOf" srcId="{37D08C56-EF55-430A-943E-B8BF51622469}" destId="{5E49896F-C292-4D3E-9E4E-814B2887FFBC}" srcOrd="4" destOrd="0" presId="urn:microsoft.com/office/officeart/2008/layout/VerticalAccentList"/>
    <dgm:cxn modelId="{D3CD093F-86E8-4400-9E8A-4FB158DCA56F}" type="presParOf" srcId="{37D08C56-EF55-430A-943E-B8BF51622469}" destId="{FB994347-E5C9-46CF-99E3-EF35AF75DDF3}" srcOrd="5" destOrd="0" presId="urn:microsoft.com/office/officeart/2008/layout/VerticalAccentList"/>
    <dgm:cxn modelId="{4CC807B1-0FBE-49B9-99AA-9338EA36B80A}" type="presParOf" srcId="{37D08C56-EF55-430A-943E-B8BF51622469}" destId="{C6BE29B6-24D8-4D36-8803-A1C7F0C37B01}" srcOrd="6" destOrd="0" presId="urn:microsoft.com/office/officeart/2008/layout/VerticalAccentList"/>
    <dgm:cxn modelId="{ABFE54D5-A945-4459-8ED8-69CA87FD89DE}" type="presParOf" srcId="{37D08C56-EF55-430A-943E-B8BF51622469}" destId="{94105A5F-73AC-4907-99C7-BACF9209B8F2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B44831-ECB0-4D84-BB0A-72F99B8A8452}" type="doc">
      <dgm:prSet loTypeId="urn:microsoft.com/office/officeart/2008/layout/VerticalAccent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311C2D-C423-422F-A830-93C9EF448D59}">
      <dgm:prSet phldrT="[Text]" custT="1"/>
      <dgm:spPr/>
      <dgm:t>
        <a:bodyPr/>
        <a:lstStyle/>
        <a:p>
          <a:r>
            <a:rPr lang="en-US" sz="1800" b="0" i="0" dirty="0"/>
            <a:t>Globalization has led to increased diversity in the workplace and the need for HR policies that support equality and cultural awareness</a:t>
          </a:r>
        </a:p>
        <a:p>
          <a:endParaRPr lang="en-US" sz="1800" dirty="0"/>
        </a:p>
      </dgm:t>
    </dgm:pt>
    <dgm:pt modelId="{55FAAD6A-78DF-4463-8575-0FF49EFE9770}" type="parTrans" cxnId="{63A61F2D-B5DF-428B-A84F-F7AEECB2B50E}">
      <dgm:prSet/>
      <dgm:spPr/>
      <dgm:t>
        <a:bodyPr/>
        <a:lstStyle/>
        <a:p>
          <a:endParaRPr lang="en-US"/>
        </a:p>
      </dgm:t>
    </dgm:pt>
    <dgm:pt modelId="{CC54C063-641E-4E2E-8201-A8AA554A3B1D}" type="sibTrans" cxnId="{63A61F2D-B5DF-428B-A84F-F7AEECB2B50E}">
      <dgm:prSet/>
      <dgm:spPr/>
      <dgm:t>
        <a:bodyPr/>
        <a:lstStyle/>
        <a:p>
          <a:endParaRPr lang="en-US"/>
        </a:p>
      </dgm:t>
    </dgm:pt>
    <dgm:pt modelId="{3436BF6F-8063-456B-A275-3F8F3C2E4DE0}">
      <dgm:prSet phldrT="[Text]"/>
      <dgm:spPr/>
      <dgm:t>
        <a:bodyPr/>
        <a:lstStyle/>
        <a:p>
          <a:r>
            <a:rPr lang="en-US" b="1" i="0" dirty="0"/>
            <a:t>Examples </a:t>
          </a:r>
          <a:r>
            <a:rPr lang="en-US" b="0" i="0" dirty="0"/>
            <a:t>of HR policies include diversity training, equal opportunity hiring practices, and language support for non-native speakers.</a:t>
          </a:r>
        </a:p>
        <a:p>
          <a:endParaRPr lang="en-US" dirty="0"/>
        </a:p>
      </dgm:t>
    </dgm:pt>
    <dgm:pt modelId="{A2B9B0BF-978F-4370-B991-AAF0FDDACD64}" type="parTrans" cxnId="{9690B07F-1726-4CF6-9E3F-55B48ADBE9F6}">
      <dgm:prSet/>
      <dgm:spPr/>
      <dgm:t>
        <a:bodyPr/>
        <a:lstStyle/>
        <a:p>
          <a:endParaRPr lang="en-US"/>
        </a:p>
      </dgm:t>
    </dgm:pt>
    <dgm:pt modelId="{DEE230A8-1D06-4A32-BC55-F36BD8B91C97}" type="sibTrans" cxnId="{9690B07F-1726-4CF6-9E3F-55B48ADBE9F6}">
      <dgm:prSet/>
      <dgm:spPr/>
      <dgm:t>
        <a:bodyPr/>
        <a:lstStyle/>
        <a:p>
          <a:endParaRPr lang="en-US"/>
        </a:p>
      </dgm:t>
    </dgm:pt>
    <dgm:pt modelId="{BEDC7AF3-C061-4CD3-8A96-C3B601A01445}">
      <dgm:prSet phldrT="[Text]"/>
      <dgm:spPr/>
      <dgm:t>
        <a:bodyPr/>
        <a:lstStyle/>
        <a:p>
          <a:r>
            <a:rPr lang="en-US" b="1" i="0" dirty="0"/>
            <a:t>Example: </a:t>
          </a:r>
          <a:r>
            <a:rPr lang="en-US" b="0" i="0" dirty="0"/>
            <a:t>A multinational organization may have HR policies in place that support diversity and cultural awareness in different regions where they operate.</a:t>
          </a:r>
          <a:endParaRPr lang="en-US" b="0" dirty="0"/>
        </a:p>
      </dgm:t>
    </dgm:pt>
    <dgm:pt modelId="{B2FBDB2C-EAB8-40EE-848A-D2FF84B4AA78}" type="parTrans" cxnId="{EC16FB44-1B78-4369-921C-0118FE8B9A17}">
      <dgm:prSet/>
      <dgm:spPr/>
      <dgm:t>
        <a:bodyPr/>
        <a:lstStyle/>
        <a:p>
          <a:endParaRPr lang="en-US"/>
        </a:p>
      </dgm:t>
    </dgm:pt>
    <dgm:pt modelId="{5BE65C63-BC64-4DE5-88BC-20C8B8F1A0AB}" type="sibTrans" cxnId="{EC16FB44-1B78-4369-921C-0118FE8B9A17}">
      <dgm:prSet/>
      <dgm:spPr/>
      <dgm:t>
        <a:bodyPr/>
        <a:lstStyle/>
        <a:p>
          <a:endParaRPr lang="en-US"/>
        </a:p>
      </dgm:t>
    </dgm:pt>
    <dgm:pt modelId="{7D45F24C-CFC6-4A78-B8B2-0573B3E6B9A1}">
      <dgm:prSet/>
      <dgm:spPr/>
      <dgm:t>
        <a:bodyPr/>
        <a:lstStyle/>
        <a:p>
          <a:endParaRPr lang="en-US" b="0" i="0" dirty="0"/>
        </a:p>
      </dgm:t>
    </dgm:pt>
    <dgm:pt modelId="{9FD1BB2E-D581-4802-BEB6-65B51BA38234}" type="parTrans" cxnId="{3D462175-F037-4ECC-A7FE-B5933B7B9BFD}">
      <dgm:prSet/>
      <dgm:spPr/>
      <dgm:t>
        <a:bodyPr/>
        <a:lstStyle/>
        <a:p>
          <a:endParaRPr lang="en-US"/>
        </a:p>
      </dgm:t>
    </dgm:pt>
    <dgm:pt modelId="{D1BAF29B-6300-4D34-8101-D22ECFCD1F48}" type="sibTrans" cxnId="{3D462175-F037-4ECC-A7FE-B5933B7B9BFD}">
      <dgm:prSet/>
      <dgm:spPr/>
      <dgm:t>
        <a:bodyPr/>
        <a:lstStyle/>
        <a:p>
          <a:endParaRPr lang="en-US"/>
        </a:p>
      </dgm:t>
    </dgm:pt>
    <dgm:pt modelId="{69F75D88-73E3-4599-B47C-756C96D713AB}" type="pres">
      <dgm:prSet presAssocID="{0AB44831-ECB0-4D84-BB0A-72F99B8A8452}" presName="Name0" presStyleCnt="0">
        <dgm:presLayoutVars>
          <dgm:chMax/>
          <dgm:chPref/>
          <dgm:dir/>
        </dgm:presLayoutVars>
      </dgm:prSet>
      <dgm:spPr/>
    </dgm:pt>
    <dgm:pt modelId="{87E11FC4-3AD7-4FFF-B0DA-C9256F9E10CE}" type="pres">
      <dgm:prSet presAssocID="{F4311C2D-C423-422F-A830-93C9EF448D59}" presName="parenttextcomposite" presStyleCnt="0"/>
      <dgm:spPr/>
    </dgm:pt>
    <dgm:pt modelId="{AF8413CD-D653-4C80-89A4-4DC00D3D7E37}" type="pres">
      <dgm:prSet presAssocID="{F4311C2D-C423-422F-A830-93C9EF448D59}" presName="parenttext" presStyleLbl="revTx" presStyleIdx="0" presStyleCnt="2" custScaleY="212179">
        <dgm:presLayoutVars>
          <dgm:chMax/>
          <dgm:chPref val="2"/>
          <dgm:bulletEnabled val="1"/>
        </dgm:presLayoutVars>
      </dgm:prSet>
      <dgm:spPr/>
    </dgm:pt>
    <dgm:pt modelId="{5B70B43E-FDD0-4719-B94C-7B1248B583A3}" type="pres">
      <dgm:prSet presAssocID="{F4311C2D-C423-422F-A830-93C9EF448D59}" presName="parallelogramComposite" presStyleCnt="0"/>
      <dgm:spPr/>
    </dgm:pt>
    <dgm:pt modelId="{8C23D0E6-D7FB-4621-9792-2E31367761AF}" type="pres">
      <dgm:prSet presAssocID="{F4311C2D-C423-422F-A830-93C9EF448D59}" presName="parallelogram1" presStyleLbl="alignNode1" presStyleIdx="0" presStyleCnt="14"/>
      <dgm:spPr/>
    </dgm:pt>
    <dgm:pt modelId="{9B1A6225-1FDA-43E6-BC03-1AFFEA963E4A}" type="pres">
      <dgm:prSet presAssocID="{F4311C2D-C423-422F-A830-93C9EF448D59}" presName="parallelogram2" presStyleLbl="alignNode1" presStyleIdx="1" presStyleCnt="14"/>
      <dgm:spPr/>
    </dgm:pt>
    <dgm:pt modelId="{935C3422-90AD-4838-8AAA-3DE31FC37853}" type="pres">
      <dgm:prSet presAssocID="{F4311C2D-C423-422F-A830-93C9EF448D59}" presName="parallelogram3" presStyleLbl="alignNode1" presStyleIdx="2" presStyleCnt="14"/>
      <dgm:spPr/>
    </dgm:pt>
    <dgm:pt modelId="{69E3A42F-E4BD-4435-B26F-06F101E61E08}" type="pres">
      <dgm:prSet presAssocID="{F4311C2D-C423-422F-A830-93C9EF448D59}" presName="parallelogram4" presStyleLbl="alignNode1" presStyleIdx="3" presStyleCnt="14"/>
      <dgm:spPr/>
    </dgm:pt>
    <dgm:pt modelId="{33370589-CD7E-4D20-B7C9-EE8374426088}" type="pres">
      <dgm:prSet presAssocID="{F4311C2D-C423-422F-A830-93C9EF448D59}" presName="parallelogram5" presStyleLbl="alignNode1" presStyleIdx="4" presStyleCnt="14"/>
      <dgm:spPr/>
    </dgm:pt>
    <dgm:pt modelId="{D49E11B5-6562-4A77-970E-C61783C281B7}" type="pres">
      <dgm:prSet presAssocID="{F4311C2D-C423-422F-A830-93C9EF448D59}" presName="parallelogram6" presStyleLbl="alignNode1" presStyleIdx="5" presStyleCnt="14"/>
      <dgm:spPr/>
    </dgm:pt>
    <dgm:pt modelId="{9FDB7962-2686-4A36-9BDE-39D30DD4D820}" type="pres">
      <dgm:prSet presAssocID="{F4311C2D-C423-422F-A830-93C9EF448D59}" presName="parallelogram7" presStyleLbl="alignNode1" presStyleIdx="6" presStyleCnt="14"/>
      <dgm:spPr/>
    </dgm:pt>
    <dgm:pt modelId="{ABE69480-0348-47C8-9374-F4F7FBFCE461}" type="pres">
      <dgm:prSet presAssocID="{CC54C063-641E-4E2E-8201-A8AA554A3B1D}" presName="sibTrans" presStyleCnt="0"/>
      <dgm:spPr/>
    </dgm:pt>
    <dgm:pt modelId="{052393A4-0F74-4CDD-AC0C-0A8159D2B495}" type="pres">
      <dgm:prSet presAssocID="{3436BF6F-8063-456B-A275-3F8F3C2E4DE0}" presName="parenttextcomposite" presStyleCnt="0"/>
      <dgm:spPr/>
    </dgm:pt>
    <dgm:pt modelId="{262D82D0-149E-494B-A797-961392697B63}" type="pres">
      <dgm:prSet presAssocID="{3436BF6F-8063-456B-A275-3F8F3C2E4DE0}" presName="parenttext" presStyleLbl="revTx" presStyleIdx="1" presStyleCnt="2">
        <dgm:presLayoutVars>
          <dgm:chMax/>
          <dgm:chPref val="2"/>
          <dgm:bulletEnabled val="1"/>
        </dgm:presLayoutVars>
      </dgm:prSet>
      <dgm:spPr/>
    </dgm:pt>
    <dgm:pt modelId="{37D08C56-EF55-430A-943E-B8BF51622469}" type="pres">
      <dgm:prSet presAssocID="{3436BF6F-8063-456B-A275-3F8F3C2E4DE0}" presName="composite" presStyleCnt="0"/>
      <dgm:spPr/>
    </dgm:pt>
    <dgm:pt modelId="{B488E046-6906-4631-99DC-6BF26BCD6A7F}" type="pres">
      <dgm:prSet presAssocID="{3436BF6F-8063-456B-A275-3F8F3C2E4DE0}" presName="chevron1" presStyleLbl="alignNode1" presStyleIdx="7" presStyleCnt="14"/>
      <dgm:spPr/>
    </dgm:pt>
    <dgm:pt modelId="{57F815C6-0E49-47F2-B22F-59B034442298}" type="pres">
      <dgm:prSet presAssocID="{3436BF6F-8063-456B-A275-3F8F3C2E4DE0}" presName="chevron2" presStyleLbl="alignNode1" presStyleIdx="8" presStyleCnt="14"/>
      <dgm:spPr/>
    </dgm:pt>
    <dgm:pt modelId="{DB66D85B-3926-43C0-981D-D41D865E27EC}" type="pres">
      <dgm:prSet presAssocID="{3436BF6F-8063-456B-A275-3F8F3C2E4DE0}" presName="chevron3" presStyleLbl="alignNode1" presStyleIdx="9" presStyleCnt="14"/>
      <dgm:spPr/>
    </dgm:pt>
    <dgm:pt modelId="{9020DDB1-40AD-4B2B-88C4-6C368FFF90AD}" type="pres">
      <dgm:prSet presAssocID="{3436BF6F-8063-456B-A275-3F8F3C2E4DE0}" presName="chevron4" presStyleLbl="alignNode1" presStyleIdx="10" presStyleCnt="14"/>
      <dgm:spPr/>
    </dgm:pt>
    <dgm:pt modelId="{5E49896F-C292-4D3E-9E4E-814B2887FFBC}" type="pres">
      <dgm:prSet presAssocID="{3436BF6F-8063-456B-A275-3F8F3C2E4DE0}" presName="chevron5" presStyleLbl="alignNode1" presStyleIdx="11" presStyleCnt="14"/>
      <dgm:spPr/>
    </dgm:pt>
    <dgm:pt modelId="{FB994347-E5C9-46CF-99E3-EF35AF75DDF3}" type="pres">
      <dgm:prSet presAssocID="{3436BF6F-8063-456B-A275-3F8F3C2E4DE0}" presName="chevron6" presStyleLbl="alignNode1" presStyleIdx="12" presStyleCnt="14"/>
      <dgm:spPr/>
    </dgm:pt>
    <dgm:pt modelId="{C6BE29B6-24D8-4D36-8803-A1C7F0C37B01}" type="pres">
      <dgm:prSet presAssocID="{3436BF6F-8063-456B-A275-3F8F3C2E4DE0}" presName="chevron7" presStyleLbl="alignNode1" presStyleIdx="13" presStyleCnt="14"/>
      <dgm:spPr/>
    </dgm:pt>
    <dgm:pt modelId="{94105A5F-73AC-4907-99C7-BACF9209B8F2}" type="pres">
      <dgm:prSet presAssocID="{3436BF6F-8063-456B-A275-3F8F3C2E4DE0}" presName="childtext" presStyleLbl="solidFgAcc1" presStyleIdx="0" presStyleCnt="1">
        <dgm:presLayoutVars>
          <dgm:chMax/>
          <dgm:chPref val="0"/>
          <dgm:bulletEnabled val="1"/>
        </dgm:presLayoutVars>
      </dgm:prSet>
      <dgm:spPr/>
    </dgm:pt>
  </dgm:ptLst>
  <dgm:cxnLst>
    <dgm:cxn modelId="{0DB1E801-3B8C-49E5-A0E3-18EB87260CD0}" type="presOf" srcId="{F4311C2D-C423-422F-A830-93C9EF448D59}" destId="{AF8413CD-D653-4C80-89A4-4DC00D3D7E37}" srcOrd="0" destOrd="0" presId="urn:microsoft.com/office/officeart/2008/layout/VerticalAccentList"/>
    <dgm:cxn modelId="{D5FD462A-8BEA-447E-9C5B-B6FD61814D31}" type="presOf" srcId="{BEDC7AF3-C061-4CD3-8A96-C3B601A01445}" destId="{94105A5F-73AC-4907-99C7-BACF9209B8F2}" srcOrd="0" destOrd="0" presId="urn:microsoft.com/office/officeart/2008/layout/VerticalAccentList"/>
    <dgm:cxn modelId="{63A61F2D-B5DF-428B-A84F-F7AEECB2B50E}" srcId="{0AB44831-ECB0-4D84-BB0A-72F99B8A8452}" destId="{F4311C2D-C423-422F-A830-93C9EF448D59}" srcOrd="0" destOrd="0" parTransId="{55FAAD6A-78DF-4463-8575-0FF49EFE9770}" sibTransId="{CC54C063-641E-4E2E-8201-A8AA554A3B1D}"/>
    <dgm:cxn modelId="{61BE8363-E6FD-42A9-B589-B408DCE0F8DA}" type="presOf" srcId="{3436BF6F-8063-456B-A275-3F8F3C2E4DE0}" destId="{262D82D0-149E-494B-A797-961392697B63}" srcOrd="0" destOrd="0" presId="urn:microsoft.com/office/officeart/2008/layout/VerticalAccentList"/>
    <dgm:cxn modelId="{EC16FB44-1B78-4369-921C-0118FE8B9A17}" srcId="{3436BF6F-8063-456B-A275-3F8F3C2E4DE0}" destId="{BEDC7AF3-C061-4CD3-8A96-C3B601A01445}" srcOrd="0" destOrd="0" parTransId="{B2FBDB2C-EAB8-40EE-848A-D2FF84B4AA78}" sibTransId="{5BE65C63-BC64-4DE5-88BC-20C8B8F1A0AB}"/>
    <dgm:cxn modelId="{3D462175-F037-4ECC-A7FE-B5933B7B9BFD}" srcId="{3436BF6F-8063-456B-A275-3F8F3C2E4DE0}" destId="{7D45F24C-CFC6-4A78-B8B2-0573B3E6B9A1}" srcOrd="1" destOrd="0" parTransId="{9FD1BB2E-D581-4802-BEB6-65B51BA38234}" sibTransId="{D1BAF29B-6300-4D34-8101-D22ECFCD1F48}"/>
    <dgm:cxn modelId="{7741E976-63D6-4BAE-8465-91D0E82117BD}" type="presOf" srcId="{7D45F24C-CFC6-4A78-B8B2-0573B3E6B9A1}" destId="{94105A5F-73AC-4907-99C7-BACF9209B8F2}" srcOrd="0" destOrd="1" presId="urn:microsoft.com/office/officeart/2008/layout/VerticalAccentList"/>
    <dgm:cxn modelId="{9690B07F-1726-4CF6-9E3F-55B48ADBE9F6}" srcId="{0AB44831-ECB0-4D84-BB0A-72F99B8A8452}" destId="{3436BF6F-8063-456B-A275-3F8F3C2E4DE0}" srcOrd="1" destOrd="0" parTransId="{A2B9B0BF-978F-4370-B991-AAF0FDDACD64}" sibTransId="{DEE230A8-1D06-4A32-BC55-F36BD8B91C97}"/>
    <dgm:cxn modelId="{41AB80FA-AF3F-4B92-B273-73F89DA2999A}" type="presOf" srcId="{0AB44831-ECB0-4D84-BB0A-72F99B8A8452}" destId="{69F75D88-73E3-4599-B47C-756C96D713AB}" srcOrd="0" destOrd="0" presId="urn:microsoft.com/office/officeart/2008/layout/VerticalAccentList"/>
    <dgm:cxn modelId="{81CC33B4-C240-473A-A056-EF422CF152F2}" type="presParOf" srcId="{69F75D88-73E3-4599-B47C-756C96D713AB}" destId="{87E11FC4-3AD7-4FFF-B0DA-C9256F9E10CE}" srcOrd="0" destOrd="0" presId="urn:microsoft.com/office/officeart/2008/layout/VerticalAccentList"/>
    <dgm:cxn modelId="{C4210E85-94D5-4D95-AF61-6C8E456FA4D7}" type="presParOf" srcId="{87E11FC4-3AD7-4FFF-B0DA-C9256F9E10CE}" destId="{AF8413CD-D653-4C80-89A4-4DC00D3D7E37}" srcOrd="0" destOrd="0" presId="urn:microsoft.com/office/officeart/2008/layout/VerticalAccentList"/>
    <dgm:cxn modelId="{1ACD8FA1-25E2-47DF-8018-4899ABCD8AD7}" type="presParOf" srcId="{69F75D88-73E3-4599-B47C-756C96D713AB}" destId="{5B70B43E-FDD0-4719-B94C-7B1248B583A3}" srcOrd="1" destOrd="0" presId="urn:microsoft.com/office/officeart/2008/layout/VerticalAccentList"/>
    <dgm:cxn modelId="{6F952944-7CA3-457C-92AB-00A8EF4C6DCE}" type="presParOf" srcId="{5B70B43E-FDD0-4719-B94C-7B1248B583A3}" destId="{8C23D0E6-D7FB-4621-9792-2E31367761AF}" srcOrd="0" destOrd="0" presId="urn:microsoft.com/office/officeart/2008/layout/VerticalAccentList"/>
    <dgm:cxn modelId="{E0626BA3-41C8-499B-83DD-2AA6E735251D}" type="presParOf" srcId="{5B70B43E-FDD0-4719-B94C-7B1248B583A3}" destId="{9B1A6225-1FDA-43E6-BC03-1AFFEA963E4A}" srcOrd="1" destOrd="0" presId="urn:microsoft.com/office/officeart/2008/layout/VerticalAccentList"/>
    <dgm:cxn modelId="{AEAE161B-4483-485F-AC12-A3B71D98C349}" type="presParOf" srcId="{5B70B43E-FDD0-4719-B94C-7B1248B583A3}" destId="{935C3422-90AD-4838-8AAA-3DE31FC37853}" srcOrd="2" destOrd="0" presId="urn:microsoft.com/office/officeart/2008/layout/VerticalAccentList"/>
    <dgm:cxn modelId="{4F8F6844-A6DF-46C1-BAEE-30B0A3C451CE}" type="presParOf" srcId="{5B70B43E-FDD0-4719-B94C-7B1248B583A3}" destId="{69E3A42F-E4BD-4435-B26F-06F101E61E08}" srcOrd="3" destOrd="0" presId="urn:microsoft.com/office/officeart/2008/layout/VerticalAccentList"/>
    <dgm:cxn modelId="{B47ECA2F-F781-47C6-BBD7-C8D4EDCE65CA}" type="presParOf" srcId="{5B70B43E-FDD0-4719-B94C-7B1248B583A3}" destId="{33370589-CD7E-4D20-B7C9-EE8374426088}" srcOrd="4" destOrd="0" presId="urn:microsoft.com/office/officeart/2008/layout/VerticalAccentList"/>
    <dgm:cxn modelId="{2427AAEC-5886-4DB4-B887-0E4B7C73F088}" type="presParOf" srcId="{5B70B43E-FDD0-4719-B94C-7B1248B583A3}" destId="{D49E11B5-6562-4A77-970E-C61783C281B7}" srcOrd="5" destOrd="0" presId="urn:microsoft.com/office/officeart/2008/layout/VerticalAccentList"/>
    <dgm:cxn modelId="{3C749DFF-BA88-4F60-A5FE-7F2F5CFEDA68}" type="presParOf" srcId="{5B70B43E-FDD0-4719-B94C-7B1248B583A3}" destId="{9FDB7962-2686-4A36-9BDE-39D30DD4D820}" srcOrd="6" destOrd="0" presId="urn:microsoft.com/office/officeart/2008/layout/VerticalAccentList"/>
    <dgm:cxn modelId="{48933B02-38CE-4C9A-880D-CF0394119BD3}" type="presParOf" srcId="{69F75D88-73E3-4599-B47C-756C96D713AB}" destId="{ABE69480-0348-47C8-9374-F4F7FBFCE461}" srcOrd="2" destOrd="0" presId="urn:microsoft.com/office/officeart/2008/layout/VerticalAccentList"/>
    <dgm:cxn modelId="{C6844109-FA31-456B-AF6D-111485CEA6CF}" type="presParOf" srcId="{69F75D88-73E3-4599-B47C-756C96D713AB}" destId="{052393A4-0F74-4CDD-AC0C-0A8159D2B495}" srcOrd="3" destOrd="0" presId="urn:microsoft.com/office/officeart/2008/layout/VerticalAccentList"/>
    <dgm:cxn modelId="{B1E15C1F-C3D8-413A-919E-615818593CA7}" type="presParOf" srcId="{052393A4-0F74-4CDD-AC0C-0A8159D2B495}" destId="{262D82D0-149E-494B-A797-961392697B63}" srcOrd="0" destOrd="0" presId="urn:microsoft.com/office/officeart/2008/layout/VerticalAccentList"/>
    <dgm:cxn modelId="{3DE007B4-59D3-4EF9-B9FF-92B32DD72AF3}" type="presParOf" srcId="{69F75D88-73E3-4599-B47C-756C96D713AB}" destId="{37D08C56-EF55-430A-943E-B8BF51622469}" srcOrd="4" destOrd="0" presId="urn:microsoft.com/office/officeart/2008/layout/VerticalAccentList"/>
    <dgm:cxn modelId="{DD16102E-8028-462A-B89B-63F2F821760F}" type="presParOf" srcId="{37D08C56-EF55-430A-943E-B8BF51622469}" destId="{B488E046-6906-4631-99DC-6BF26BCD6A7F}" srcOrd="0" destOrd="0" presId="urn:microsoft.com/office/officeart/2008/layout/VerticalAccentList"/>
    <dgm:cxn modelId="{BC27614A-86A8-4003-BACD-F884A27B453D}" type="presParOf" srcId="{37D08C56-EF55-430A-943E-B8BF51622469}" destId="{57F815C6-0E49-47F2-B22F-59B034442298}" srcOrd="1" destOrd="0" presId="urn:microsoft.com/office/officeart/2008/layout/VerticalAccentList"/>
    <dgm:cxn modelId="{CAB78418-7B9D-4CA2-8F11-A967E294514A}" type="presParOf" srcId="{37D08C56-EF55-430A-943E-B8BF51622469}" destId="{DB66D85B-3926-43C0-981D-D41D865E27EC}" srcOrd="2" destOrd="0" presId="urn:microsoft.com/office/officeart/2008/layout/VerticalAccentList"/>
    <dgm:cxn modelId="{DDBDA2CB-54B0-456E-80B8-511785FC4F12}" type="presParOf" srcId="{37D08C56-EF55-430A-943E-B8BF51622469}" destId="{9020DDB1-40AD-4B2B-88C4-6C368FFF90AD}" srcOrd="3" destOrd="0" presId="urn:microsoft.com/office/officeart/2008/layout/VerticalAccentList"/>
    <dgm:cxn modelId="{4D72D8C5-2FDB-45AE-84D5-C97871560212}" type="presParOf" srcId="{37D08C56-EF55-430A-943E-B8BF51622469}" destId="{5E49896F-C292-4D3E-9E4E-814B2887FFBC}" srcOrd="4" destOrd="0" presId="urn:microsoft.com/office/officeart/2008/layout/VerticalAccentList"/>
    <dgm:cxn modelId="{D3CD093F-86E8-4400-9E8A-4FB158DCA56F}" type="presParOf" srcId="{37D08C56-EF55-430A-943E-B8BF51622469}" destId="{FB994347-E5C9-46CF-99E3-EF35AF75DDF3}" srcOrd="5" destOrd="0" presId="urn:microsoft.com/office/officeart/2008/layout/VerticalAccentList"/>
    <dgm:cxn modelId="{4CC807B1-0FBE-49B9-99AA-9338EA36B80A}" type="presParOf" srcId="{37D08C56-EF55-430A-943E-B8BF51622469}" destId="{C6BE29B6-24D8-4D36-8803-A1C7F0C37B01}" srcOrd="6" destOrd="0" presId="urn:microsoft.com/office/officeart/2008/layout/VerticalAccentList"/>
    <dgm:cxn modelId="{ABFE54D5-A945-4459-8ED8-69CA87FD89DE}" type="presParOf" srcId="{37D08C56-EF55-430A-943E-B8BF51622469}" destId="{94105A5F-73AC-4907-99C7-BACF9209B8F2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B44831-ECB0-4D84-BB0A-72F99B8A8452}" type="doc">
      <dgm:prSet loTypeId="urn:microsoft.com/office/officeart/2008/layout/VerticalAccent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311C2D-C423-422F-A830-93C9EF448D59}">
      <dgm:prSet phldrT="[Text]" custT="1"/>
      <dgm:spPr/>
      <dgm:t>
        <a:bodyPr/>
        <a:lstStyle/>
        <a:p>
          <a:r>
            <a:rPr lang="en-US" sz="1800" b="0" i="0" dirty="0"/>
            <a:t>Laws and regulations related to employment can impact HRM decisions</a:t>
          </a:r>
          <a:endParaRPr lang="en-US" sz="1800" dirty="0"/>
        </a:p>
      </dgm:t>
    </dgm:pt>
    <dgm:pt modelId="{55FAAD6A-78DF-4463-8575-0FF49EFE9770}" type="parTrans" cxnId="{63A61F2D-B5DF-428B-A84F-F7AEECB2B50E}">
      <dgm:prSet/>
      <dgm:spPr/>
      <dgm:t>
        <a:bodyPr/>
        <a:lstStyle/>
        <a:p>
          <a:endParaRPr lang="en-US"/>
        </a:p>
      </dgm:t>
    </dgm:pt>
    <dgm:pt modelId="{CC54C063-641E-4E2E-8201-A8AA554A3B1D}" type="sibTrans" cxnId="{63A61F2D-B5DF-428B-A84F-F7AEECB2B50E}">
      <dgm:prSet/>
      <dgm:spPr/>
      <dgm:t>
        <a:bodyPr/>
        <a:lstStyle/>
        <a:p>
          <a:endParaRPr lang="en-US"/>
        </a:p>
      </dgm:t>
    </dgm:pt>
    <dgm:pt modelId="{3436BF6F-8063-456B-A275-3F8F3C2E4DE0}">
      <dgm:prSet phldrT="[Text]"/>
      <dgm:spPr/>
      <dgm:t>
        <a:bodyPr/>
        <a:lstStyle/>
        <a:p>
          <a:r>
            <a:rPr lang="en-US" b="1" i="0" dirty="0"/>
            <a:t>Examples </a:t>
          </a:r>
          <a:r>
            <a:rPr lang="en-US" b="0" i="0" dirty="0"/>
            <a:t> of regulations include minimum wage laws, equal employment opportunity laws, and workplace health and safety regulations.</a:t>
          </a:r>
        </a:p>
        <a:p>
          <a:endParaRPr lang="en-US" dirty="0"/>
        </a:p>
      </dgm:t>
    </dgm:pt>
    <dgm:pt modelId="{A2B9B0BF-978F-4370-B991-AAF0FDDACD64}" type="parTrans" cxnId="{9690B07F-1726-4CF6-9E3F-55B48ADBE9F6}">
      <dgm:prSet/>
      <dgm:spPr/>
      <dgm:t>
        <a:bodyPr/>
        <a:lstStyle/>
        <a:p>
          <a:endParaRPr lang="en-US"/>
        </a:p>
      </dgm:t>
    </dgm:pt>
    <dgm:pt modelId="{DEE230A8-1D06-4A32-BC55-F36BD8B91C97}" type="sibTrans" cxnId="{9690B07F-1726-4CF6-9E3F-55B48ADBE9F6}">
      <dgm:prSet/>
      <dgm:spPr/>
      <dgm:t>
        <a:bodyPr/>
        <a:lstStyle/>
        <a:p>
          <a:endParaRPr lang="en-US"/>
        </a:p>
      </dgm:t>
    </dgm:pt>
    <dgm:pt modelId="{BEDC7AF3-C061-4CD3-8A96-C3B601A01445}">
      <dgm:prSet phldrT="[Text]"/>
      <dgm:spPr/>
      <dgm:t>
        <a:bodyPr/>
        <a:lstStyle/>
        <a:p>
          <a:r>
            <a:rPr lang="en-US" b="1" i="0" dirty="0"/>
            <a:t>Example: </a:t>
          </a:r>
          <a:r>
            <a:rPr lang="en-US" b="0" i="0" dirty="0"/>
            <a:t>HRM decisions related to hiring, compensation, and workplace safety must comply with relevant laws and regulations in a particular jurisdiction.</a:t>
          </a:r>
          <a:endParaRPr lang="en-US" b="0" dirty="0"/>
        </a:p>
      </dgm:t>
    </dgm:pt>
    <dgm:pt modelId="{B2FBDB2C-EAB8-40EE-848A-D2FF84B4AA78}" type="parTrans" cxnId="{EC16FB44-1B78-4369-921C-0118FE8B9A17}">
      <dgm:prSet/>
      <dgm:spPr/>
      <dgm:t>
        <a:bodyPr/>
        <a:lstStyle/>
        <a:p>
          <a:endParaRPr lang="en-US"/>
        </a:p>
      </dgm:t>
    </dgm:pt>
    <dgm:pt modelId="{5BE65C63-BC64-4DE5-88BC-20C8B8F1A0AB}" type="sibTrans" cxnId="{EC16FB44-1B78-4369-921C-0118FE8B9A17}">
      <dgm:prSet/>
      <dgm:spPr/>
      <dgm:t>
        <a:bodyPr/>
        <a:lstStyle/>
        <a:p>
          <a:endParaRPr lang="en-US"/>
        </a:p>
      </dgm:t>
    </dgm:pt>
    <dgm:pt modelId="{7D45F24C-CFC6-4A78-B8B2-0573B3E6B9A1}">
      <dgm:prSet/>
      <dgm:spPr/>
      <dgm:t>
        <a:bodyPr/>
        <a:lstStyle/>
        <a:p>
          <a:endParaRPr lang="en-US" b="0" i="0" dirty="0"/>
        </a:p>
      </dgm:t>
    </dgm:pt>
    <dgm:pt modelId="{9FD1BB2E-D581-4802-BEB6-65B51BA38234}" type="parTrans" cxnId="{3D462175-F037-4ECC-A7FE-B5933B7B9BFD}">
      <dgm:prSet/>
      <dgm:spPr/>
      <dgm:t>
        <a:bodyPr/>
        <a:lstStyle/>
        <a:p>
          <a:endParaRPr lang="en-US"/>
        </a:p>
      </dgm:t>
    </dgm:pt>
    <dgm:pt modelId="{D1BAF29B-6300-4D34-8101-D22ECFCD1F48}" type="sibTrans" cxnId="{3D462175-F037-4ECC-A7FE-B5933B7B9BFD}">
      <dgm:prSet/>
      <dgm:spPr/>
      <dgm:t>
        <a:bodyPr/>
        <a:lstStyle/>
        <a:p>
          <a:endParaRPr lang="en-US"/>
        </a:p>
      </dgm:t>
    </dgm:pt>
    <dgm:pt modelId="{69F75D88-73E3-4599-B47C-756C96D713AB}" type="pres">
      <dgm:prSet presAssocID="{0AB44831-ECB0-4D84-BB0A-72F99B8A8452}" presName="Name0" presStyleCnt="0">
        <dgm:presLayoutVars>
          <dgm:chMax/>
          <dgm:chPref/>
          <dgm:dir/>
        </dgm:presLayoutVars>
      </dgm:prSet>
      <dgm:spPr/>
    </dgm:pt>
    <dgm:pt modelId="{87E11FC4-3AD7-4FFF-B0DA-C9256F9E10CE}" type="pres">
      <dgm:prSet presAssocID="{F4311C2D-C423-422F-A830-93C9EF448D59}" presName="parenttextcomposite" presStyleCnt="0"/>
      <dgm:spPr/>
    </dgm:pt>
    <dgm:pt modelId="{AF8413CD-D653-4C80-89A4-4DC00D3D7E37}" type="pres">
      <dgm:prSet presAssocID="{F4311C2D-C423-422F-A830-93C9EF448D59}" presName="parenttext" presStyleLbl="revTx" presStyleIdx="0" presStyleCnt="2" custScaleY="212179" custLinFactNeighborX="-715" custLinFactNeighborY="2849">
        <dgm:presLayoutVars>
          <dgm:chMax/>
          <dgm:chPref val="2"/>
          <dgm:bulletEnabled val="1"/>
        </dgm:presLayoutVars>
      </dgm:prSet>
      <dgm:spPr/>
    </dgm:pt>
    <dgm:pt modelId="{5B70B43E-FDD0-4719-B94C-7B1248B583A3}" type="pres">
      <dgm:prSet presAssocID="{F4311C2D-C423-422F-A830-93C9EF448D59}" presName="parallelogramComposite" presStyleCnt="0"/>
      <dgm:spPr/>
    </dgm:pt>
    <dgm:pt modelId="{8C23D0E6-D7FB-4621-9792-2E31367761AF}" type="pres">
      <dgm:prSet presAssocID="{F4311C2D-C423-422F-A830-93C9EF448D59}" presName="parallelogram1" presStyleLbl="alignNode1" presStyleIdx="0" presStyleCnt="14"/>
      <dgm:spPr/>
    </dgm:pt>
    <dgm:pt modelId="{9B1A6225-1FDA-43E6-BC03-1AFFEA963E4A}" type="pres">
      <dgm:prSet presAssocID="{F4311C2D-C423-422F-A830-93C9EF448D59}" presName="parallelogram2" presStyleLbl="alignNode1" presStyleIdx="1" presStyleCnt="14"/>
      <dgm:spPr/>
    </dgm:pt>
    <dgm:pt modelId="{935C3422-90AD-4838-8AAA-3DE31FC37853}" type="pres">
      <dgm:prSet presAssocID="{F4311C2D-C423-422F-A830-93C9EF448D59}" presName="parallelogram3" presStyleLbl="alignNode1" presStyleIdx="2" presStyleCnt="14"/>
      <dgm:spPr/>
    </dgm:pt>
    <dgm:pt modelId="{69E3A42F-E4BD-4435-B26F-06F101E61E08}" type="pres">
      <dgm:prSet presAssocID="{F4311C2D-C423-422F-A830-93C9EF448D59}" presName="parallelogram4" presStyleLbl="alignNode1" presStyleIdx="3" presStyleCnt="14"/>
      <dgm:spPr/>
    </dgm:pt>
    <dgm:pt modelId="{33370589-CD7E-4D20-B7C9-EE8374426088}" type="pres">
      <dgm:prSet presAssocID="{F4311C2D-C423-422F-A830-93C9EF448D59}" presName="parallelogram5" presStyleLbl="alignNode1" presStyleIdx="4" presStyleCnt="14"/>
      <dgm:spPr/>
    </dgm:pt>
    <dgm:pt modelId="{D49E11B5-6562-4A77-970E-C61783C281B7}" type="pres">
      <dgm:prSet presAssocID="{F4311C2D-C423-422F-A830-93C9EF448D59}" presName="parallelogram6" presStyleLbl="alignNode1" presStyleIdx="5" presStyleCnt="14"/>
      <dgm:spPr/>
    </dgm:pt>
    <dgm:pt modelId="{9FDB7962-2686-4A36-9BDE-39D30DD4D820}" type="pres">
      <dgm:prSet presAssocID="{F4311C2D-C423-422F-A830-93C9EF448D59}" presName="parallelogram7" presStyleLbl="alignNode1" presStyleIdx="6" presStyleCnt="14"/>
      <dgm:spPr/>
    </dgm:pt>
    <dgm:pt modelId="{ABE69480-0348-47C8-9374-F4F7FBFCE461}" type="pres">
      <dgm:prSet presAssocID="{CC54C063-641E-4E2E-8201-A8AA554A3B1D}" presName="sibTrans" presStyleCnt="0"/>
      <dgm:spPr/>
    </dgm:pt>
    <dgm:pt modelId="{052393A4-0F74-4CDD-AC0C-0A8159D2B495}" type="pres">
      <dgm:prSet presAssocID="{3436BF6F-8063-456B-A275-3F8F3C2E4DE0}" presName="parenttextcomposite" presStyleCnt="0"/>
      <dgm:spPr/>
    </dgm:pt>
    <dgm:pt modelId="{262D82D0-149E-494B-A797-961392697B63}" type="pres">
      <dgm:prSet presAssocID="{3436BF6F-8063-456B-A275-3F8F3C2E4DE0}" presName="parenttext" presStyleLbl="revTx" presStyleIdx="1" presStyleCnt="2">
        <dgm:presLayoutVars>
          <dgm:chMax/>
          <dgm:chPref val="2"/>
          <dgm:bulletEnabled val="1"/>
        </dgm:presLayoutVars>
      </dgm:prSet>
      <dgm:spPr/>
    </dgm:pt>
    <dgm:pt modelId="{37D08C56-EF55-430A-943E-B8BF51622469}" type="pres">
      <dgm:prSet presAssocID="{3436BF6F-8063-456B-A275-3F8F3C2E4DE0}" presName="composite" presStyleCnt="0"/>
      <dgm:spPr/>
    </dgm:pt>
    <dgm:pt modelId="{B488E046-6906-4631-99DC-6BF26BCD6A7F}" type="pres">
      <dgm:prSet presAssocID="{3436BF6F-8063-456B-A275-3F8F3C2E4DE0}" presName="chevron1" presStyleLbl="alignNode1" presStyleIdx="7" presStyleCnt="14"/>
      <dgm:spPr/>
    </dgm:pt>
    <dgm:pt modelId="{57F815C6-0E49-47F2-B22F-59B034442298}" type="pres">
      <dgm:prSet presAssocID="{3436BF6F-8063-456B-A275-3F8F3C2E4DE0}" presName="chevron2" presStyleLbl="alignNode1" presStyleIdx="8" presStyleCnt="14"/>
      <dgm:spPr/>
    </dgm:pt>
    <dgm:pt modelId="{DB66D85B-3926-43C0-981D-D41D865E27EC}" type="pres">
      <dgm:prSet presAssocID="{3436BF6F-8063-456B-A275-3F8F3C2E4DE0}" presName="chevron3" presStyleLbl="alignNode1" presStyleIdx="9" presStyleCnt="14"/>
      <dgm:spPr/>
    </dgm:pt>
    <dgm:pt modelId="{9020DDB1-40AD-4B2B-88C4-6C368FFF90AD}" type="pres">
      <dgm:prSet presAssocID="{3436BF6F-8063-456B-A275-3F8F3C2E4DE0}" presName="chevron4" presStyleLbl="alignNode1" presStyleIdx="10" presStyleCnt="14"/>
      <dgm:spPr/>
    </dgm:pt>
    <dgm:pt modelId="{5E49896F-C292-4D3E-9E4E-814B2887FFBC}" type="pres">
      <dgm:prSet presAssocID="{3436BF6F-8063-456B-A275-3F8F3C2E4DE0}" presName="chevron5" presStyleLbl="alignNode1" presStyleIdx="11" presStyleCnt="14"/>
      <dgm:spPr/>
    </dgm:pt>
    <dgm:pt modelId="{FB994347-E5C9-46CF-99E3-EF35AF75DDF3}" type="pres">
      <dgm:prSet presAssocID="{3436BF6F-8063-456B-A275-3F8F3C2E4DE0}" presName="chevron6" presStyleLbl="alignNode1" presStyleIdx="12" presStyleCnt="14"/>
      <dgm:spPr/>
    </dgm:pt>
    <dgm:pt modelId="{C6BE29B6-24D8-4D36-8803-A1C7F0C37B01}" type="pres">
      <dgm:prSet presAssocID="{3436BF6F-8063-456B-A275-3F8F3C2E4DE0}" presName="chevron7" presStyleLbl="alignNode1" presStyleIdx="13" presStyleCnt="14"/>
      <dgm:spPr/>
    </dgm:pt>
    <dgm:pt modelId="{94105A5F-73AC-4907-99C7-BACF9209B8F2}" type="pres">
      <dgm:prSet presAssocID="{3436BF6F-8063-456B-A275-3F8F3C2E4DE0}" presName="childtext" presStyleLbl="solidFgAcc1" presStyleIdx="0" presStyleCnt="1">
        <dgm:presLayoutVars>
          <dgm:chMax/>
          <dgm:chPref val="0"/>
          <dgm:bulletEnabled val="1"/>
        </dgm:presLayoutVars>
      </dgm:prSet>
      <dgm:spPr/>
    </dgm:pt>
  </dgm:ptLst>
  <dgm:cxnLst>
    <dgm:cxn modelId="{0DB1E801-3B8C-49E5-A0E3-18EB87260CD0}" type="presOf" srcId="{F4311C2D-C423-422F-A830-93C9EF448D59}" destId="{AF8413CD-D653-4C80-89A4-4DC00D3D7E37}" srcOrd="0" destOrd="0" presId="urn:microsoft.com/office/officeart/2008/layout/VerticalAccentList"/>
    <dgm:cxn modelId="{D5FD462A-8BEA-447E-9C5B-B6FD61814D31}" type="presOf" srcId="{BEDC7AF3-C061-4CD3-8A96-C3B601A01445}" destId="{94105A5F-73AC-4907-99C7-BACF9209B8F2}" srcOrd="0" destOrd="0" presId="urn:microsoft.com/office/officeart/2008/layout/VerticalAccentList"/>
    <dgm:cxn modelId="{63A61F2D-B5DF-428B-A84F-F7AEECB2B50E}" srcId="{0AB44831-ECB0-4D84-BB0A-72F99B8A8452}" destId="{F4311C2D-C423-422F-A830-93C9EF448D59}" srcOrd="0" destOrd="0" parTransId="{55FAAD6A-78DF-4463-8575-0FF49EFE9770}" sibTransId="{CC54C063-641E-4E2E-8201-A8AA554A3B1D}"/>
    <dgm:cxn modelId="{61BE8363-E6FD-42A9-B589-B408DCE0F8DA}" type="presOf" srcId="{3436BF6F-8063-456B-A275-3F8F3C2E4DE0}" destId="{262D82D0-149E-494B-A797-961392697B63}" srcOrd="0" destOrd="0" presId="urn:microsoft.com/office/officeart/2008/layout/VerticalAccentList"/>
    <dgm:cxn modelId="{EC16FB44-1B78-4369-921C-0118FE8B9A17}" srcId="{3436BF6F-8063-456B-A275-3F8F3C2E4DE0}" destId="{BEDC7AF3-C061-4CD3-8A96-C3B601A01445}" srcOrd="0" destOrd="0" parTransId="{B2FBDB2C-EAB8-40EE-848A-D2FF84B4AA78}" sibTransId="{5BE65C63-BC64-4DE5-88BC-20C8B8F1A0AB}"/>
    <dgm:cxn modelId="{3D462175-F037-4ECC-A7FE-B5933B7B9BFD}" srcId="{3436BF6F-8063-456B-A275-3F8F3C2E4DE0}" destId="{7D45F24C-CFC6-4A78-B8B2-0573B3E6B9A1}" srcOrd="1" destOrd="0" parTransId="{9FD1BB2E-D581-4802-BEB6-65B51BA38234}" sibTransId="{D1BAF29B-6300-4D34-8101-D22ECFCD1F48}"/>
    <dgm:cxn modelId="{7741E976-63D6-4BAE-8465-91D0E82117BD}" type="presOf" srcId="{7D45F24C-CFC6-4A78-B8B2-0573B3E6B9A1}" destId="{94105A5F-73AC-4907-99C7-BACF9209B8F2}" srcOrd="0" destOrd="1" presId="urn:microsoft.com/office/officeart/2008/layout/VerticalAccentList"/>
    <dgm:cxn modelId="{9690B07F-1726-4CF6-9E3F-55B48ADBE9F6}" srcId="{0AB44831-ECB0-4D84-BB0A-72F99B8A8452}" destId="{3436BF6F-8063-456B-A275-3F8F3C2E4DE0}" srcOrd="1" destOrd="0" parTransId="{A2B9B0BF-978F-4370-B991-AAF0FDDACD64}" sibTransId="{DEE230A8-1D06-4A32-BC55-F36BD8B91C97}"/>
    <dgm:cxn modelId="{41AB80FA-AF3F-4B92-B273-73F89DA2999A}" type="presOf" srcId="{0AB44831-ECB0-4D84-BB0A-72F99B8A8452}" destId="{69F75D88-73E3-4599-B47C-756C96D713AB}" srcOrd="0" destOrd="0" presId="urn:microsoft.com/office/officeart/2008/layout/VerticalAccentList"/>
    <dgm:cxn modelId="{81CC33B4-C240-473A-A056-EF422CF152F2}" type="presParOf" srcId="{69F75D88-73E3-4599-B47C-756C96D713AB}" destId="{87E11FC4-3AD7-4FFF-B0DA-C9256F9E10CE}" srcOrd="0" destOrd="0" presId="urn:microsoft.com/office/officeart/2008/layout/VerticalAccentList"/>
    <dgm:cxn modelId="{C4210E85-94D5-4D95-AF61-6C8E456FA4D7}" type="presParOf" srcId="{87E11FC4-3AD7-4FFF-B0DA-C9256F9E10CE}" destId="{AF8413CD-D653-4C80-89A4-4DC00D3D7E37}" srcOrd="0" destOrd="0" presId="urn:microsoft.com/office/officeart/2008/layout/VerticalAccentList"/>
    <dgm:cxn modelId="{1ACD8FA1-25E2-47DF-8018-4899ABCD8AD7}" type="presParOf" srcId="{69F75D88-73E3-4599-B47C-756C96D713AB}" destId="{5B70B43E-FDD0-4719-B94C-7B1248B583A3}" srcOrd="1" destOrd="0" presId="urn:microsoft.com/office/officeart/2008/layout/VerticalAccentList"/>
    <dgm:cxn modelId="{6F952944-7CA3-457C-92AB-00A8EF4C6DCE}" type="presParOf" srcId="{5B70B43E-FDD0-4719-B94C-7B1248B583A3}" destId="{8C23D0E6-D7FB-4621-9792-2E31367761AF}" srcOrd="0" destOrd="0" presId="urn:microsoft.com/office/officeart/2008/layout/VerticalAccentList"/>
    <dgm:cxn modelId="{E0626BA3-41C8-499B-83DD-2AA6E735251D}" type="presParOf" srcId="{5B70B43E-FDD0-4719-B94C-7B1248B583A3}" destId="{9B1A6225-1FDA-43E6-BC03-1AFFEA963E4A}" srcOrd="1" destOrd="0" presId="urn:microsoft.com/office/officeart/2008/layout/VerticalAccentList"/>
    <dgm:cxn modelId="{AEAE161B-4483-485F-AC12-A3B71D98C349}" type="presParOf" srcId="{5B70B43E-FDD0-4719-B94C-7B1248B583A3}" destId="{935C3422-90AD-4838-8AAA-3DE31FC37853}" srcOrd="2" destOrd="0" presId="urn:microsoft.com/office/officeart/2008/layout/VerticalAccentList"/>
    <dgm:cxn modelId="{4F8F6844-A6DF-46C1-BAEE-30B0A3C451CE}" type="presParOf" srcId="{5B70B43E-FDD0-4719-B94C-7B1248B583A3}" destId="{69E3A42F-E4BD-4435-B26F-06F101E61E08}" srcOrd="3" destOrd="0" presId="urn:microsoft.com/office/officeart/2008/layout/VerticalAccentList"/>
    <dgm:cxn modelId="{B47ECA2F-F781-47C6-BBD7-C8D4EDCE65CA}" type="presParOf" srcId="{5B70B43E-FDD0-4719-B94C-7B1248B583A3}" destId="{33370589-CD7E-4D20-B7C9-EE8374426088}" srcOrd="4" destOrd="0" presId="urn:microsoft.com/office/officeart/2008/layout/VerticalAccentList"/>
    <dgm:cxn modelId="{2427AAEC-5886-4DB4-B887-0E4B7C73F088}" type="presParOf" srcId="{5B70B43E-FDD0-4719-B94C-7B1248B583A3}" destId="{D49E11B5-6562-4A77-970E-C61783C281B7}" srcOrd="5" destOrd="0" presId="urn:microsoft.com/office/officeart/2008/layout/VerticalAccentList"/>
    <dgm:cxn modelId="{3C749DFF-BA88-4F60-A5FE-7F2F5CFEDA68}" type="presParOf" srcId="{5B70B43E-FDD0-4719-B94C-7B1248B583A3}" destId="{9FDB7962-2686-4A36-9BDE-39D30DD4D820}" srcOrd="6" destOrd="0" presId="urn:microsoft.com/office/officeart/2008/layout/VerticalAccentList"/>
    <dgm:cxn modelId="{48933B02-38CE-4C9A-880D-CF0394119BD3}" type="presParOf" srcId="{69F75D88-73E3-4599-B47C-756C96D713AB}" destId="{ABE69480-0348-47C8-9374-F4F7FBFCE461}" srcOrd="2" destOrd="0" presId="urn:microsoft.com/office/officeart/2008/layout/VerticalAccentList"/>
    <dgm:cxn modelId="{C6844109-FA31-456B-AF6D-111485CEA6CF}" type="presParOf" srcId="{69F75D88-73E3-4599-B47C-756C96D713AB}" destId="{052393A4-0F74-4CDD-AC0C-0A8159D2B495}" srcOrd="3" destOrd="0" presId="urn:microsoft.com/office/officeart/2008/layout/VerticalAccentList"/>
    <dgm:cxn modelId="{B1E15C1F-C3D8-413A-919E-615818593CA7}" type="presParOf" srcId="{052393A4-0F74-4CDD-AC0C-0A8159D2B495}" destId="{262D82D0-149E-494B-A797-961392697B63}" srcOrd="0" destOrd="0" presId="urn:microsoft.com/office/officeart/2008/layout/VerticalAccentList"/>
    <dgm:cxn modelId="{3DE007B4-59D3-4EF9-B9FF-92B32DD72AF3}" type="presParOf" srcId="{69F75D88-73E3-4599-B47C-756C96D713AB}" destId="{37D08C56-EF55-430A-943E-B8BF51622469}" srcOrd="4" destOrd="0" presId="urn:microsoft.com/office/officeart/2008/layout/VerticalAccentList"/>
    <dgm:cxn modelId="{DD16102E-8028-462A-B89B-63F2F821760F}" type="presParOf" srcId="{37D08C56-EF55-430A-943E-B8BF51622469}" destId="{B488E046-6906-4631-99DC-6BF26BCD6A7F}" srcOrd="0" destOrd="0" presId="urn:microsoft.com/office/officeart/2008/layout/VerticalAccentList"/>
    <dgm:cxn modelId="{BC27614A-86A8-4003-BACD-F884A27B453D}" type="presParOf" srcId="{37D08C56-EF55-430A-943E-B8BF51622469}" destId="{57F815C6-0E49-47F2-B22F-59B034442298}" srcOrd="1" destOrd="0" presId="urn:microsoft.com/office/officeart/2008/layout/VerticalAccentList"/>
    <dgm:cxn modelId="{CAB78418-7B9D-4CA2-8F11-A967E294514A}" type="presParOf" srcId="{37D08C56-EF55-430A-943E-B8BF51622469}" destId="{DB66D85B-3926-43C0-981D-D41D865E27EC}" srcOrd="2" destOrd="0" presId="urn:microsoft.com/office/officeart/2008/layout/VerticalAccentList"/>
    <dgm:cxn modelId="{DDBDA2CB-54B0-456E-80B8-511785FC4F12}" type="presParOf" srcId="{37D08C56-EF55-430A-943E-B8BF51622469}" destId="{9020DDB1-40AD-4B2B-88C4-6C368FFF90AD}" srcOrd="3" destOrd="0" presId="urn:microsoft.com/office/officeart/2008/layout/VerticalAccentList"/>
    <dgm:cxn modelId="{4D72D8C5-2FDB-45AE-84D5-C97871560212}" type="presParOf" srcId="{37D08C56-EF55-430A-943E-B8BF51622469}" destId="{5E49896F-C292-4D3E-9E4E-814B2887FFBC}" srcOrd="4" destOrd="0" presId="urn:microsoft.com/office/officeart/2008/layout/VerticalAccentList"/>
    <dgm:cxn modelId="{D3CD093F-86E8-4400-9E8A-4FB158DCA56F}" type="presParOf" srcId="{37D08C56-EF55-430A-943E-B8BF51622469}" destId="{FB994347-E5C9-46CF-99E3-EF35AF75DDF3}" srcOrd="5" destOrd="0" presId="urn:microsoft.com/office/officeart/2008/layout/VerticalAccentList"/>
    <dgm:cxn modelId="{4CC807B1-0FBE-49B9-99AA-9338EA36B80A}" type="presParOf" srcId="{37D08C56-EF55-430A-943E-B8BF51622469}" destId="{C6BE29B6-24D8-4D36-8803-A1C7F0C37B01}" srcOrd="6" destOrd="0" presId="urn:microsoft.com/office/officeart/2008/layout/VerticalAccentList"/>
    <dgm:cxn modelId="{ABFE54D5-A945-4459-8ED8-69CA87FD89DE}" type="presParOf" srcId="{37D08C56-EF55-430A-943E-B8BF51622469}" destId="{94105A5F-73AC-4907-99C7-BACF9209B8F2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413CD-D653-4C80-89A4-4DC00D3D7E37}">
      <dsp:nvSpPr>
        <dsp:cNvPr id="0" name=""/>
        <dsp:cNvSpPr/>
      </dsp:nvSpPr>
      <dsp:spPr>
        <a:xfrm>
          <a:off x="127510" y="1261215"/>
          <a:ext cx="7625205" cy="693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The availability of skilled workers can impact HRM decision making</a:t>
          </a:r>
          <a:endParaRPr lang="en-US" sz="1800" kern="1200" dirty="0"/>
        </a:p>
      </dsp:txBody>
      <dsp:txXfrm>
        <a:off x="127510" y="1261215"/>
        <a:ext cx="7625205" cy="693200"/>
      </dsp:txXfrm>
    </dsp:sp>
    <dsp:sp modelId="{8C23D0E6-D7FB-4621-9792-2E31367761AF}">
      <dsp:nvSpPr>
        <dsp:cNvPr id="0" name=""/>
        <dsp:cNvSpPr/>
      </dsp:nvSpPr>
      <dsp:spPr>
        <a:xfrm>
          <a:off x="127510" y="1954415"/>
          <a:ext cx="1016694" cy="169449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1A6225-1FDA-43E6-BC03-1AFFEA963E4A}">
      <dsp:nvSpPr>
        <dsp:cNvPr id="0" name=""/>
        <dsp:cNvSpPr/>
      </dsp:nvSpPr>
      <dsp:spPr>
        <a:xfrm>
          <a:off x="1203511" y="1954415"/>
          <a:ext cx="1016694" cy="169449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5C3422-90AD-4838-8AAA-3DE31FC37853}">
      <dsp:nvSpPr>
        <dsp:cNvPr id="0" name=""/>
        <dsp:cNvSpPr/>
      </dsp:nvSpPr>
      <dsp:spPr>
        <a:xfrm>
          <a:off x="2279512" y="1954415"/>
          <a:ext cx="1016694" cy="169449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E3A42F-E4BD-4435-B26F-06F101E61E08}">
      <dsp:nvSpPr>
        <dsp:cNvPr id="0" name=""/>
        <dsp:cNvSpPr/>
      </dsp:nvSpPr>
      <dsp:spPr>
        <a:xfrm>
          <a:off x="3355513" y="1954415"/>
          <a:ext cx="1016694" cy="169449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370589-CD7E-4D20-B7C9-EE8374426088}">
      <dsp:nvSpPr>
        <dsp:cNvPr id="0" name=""/>
        <dsp:cNvSpPr/>
      </dsp:nvSpPr>
      <dsp:spPr>
        <a:xfrm>
          <a:off x="4431514" y="1954415"/>
          <a:ext cx="1016694" cy="169449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9E11B5-6562-4A77-970E-C61783C281B7}">
      <dsp:nvSpPr>
        <dsp:cNvPr id="0" name=""/>
        <dsp:cNvSpPr/>
      </dsp:nvSpPr>
      <dsp:spPr>
        <a:xfrm>
          <a:off x="5507516" y="1954415"/>
          <a:ext cx="1016694" cy="169449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DB7962-2686-4A36-9BDE-39D30DD4D820}">
      <dsp:nvSpPr>
        <dsp:cNvPr id="0" name=""/>
        <dsp:cNvSpPr/>
      </dsp:nvSpPr>
      <dsp:spPr>
        <a:xfrm>
          <a:off x="6583517" y="1954415"/>
          <a:ext cx="1016694" cy="169449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2D82D0-149E-494B-A797-961392697B63}">
      <dsp:nvSpPr>
        <dsp:cNvPr id="0" name=""/>
        <dsp:cNvSpPr/>
      </dsp:nvSpPr>
      <dsp:spPr>
        <a:xfrm>
          <a:off x="127510" y="2235913"/>
          <a:ext cx="7625205" cy="693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Labor force trends such as aging workforce or changes in the job market can also impact HRM decisions</a:t>
          </a:r>
          <a:endParaRPr lang="en-US" sz="1900" kern="1200" dirty="0"/>
        </a:p>
      </dsp:txBody>
      <dsp:txXfrm>
        <a:off x="127510" y="2235913"/>
        <a:ext cx="7625205" cy="693200"/>
      </dsp:txXfrm>
    </dsp:sp>
    <dsp:sp modelId="{B488E046-6906-4631-99DC-6BF26BCD6A7F}">
      <dsp:nvSpPr>
        <dsp:cNvPr id="0" name=""/>
        <dsp:cNvSpPr/>
      </dsp:nvSpPr>
      <dsp:spPr>
        <a:xfrm>
          <a:off x="127510" y="2929113"/>
          <a:ext cx="1784297" cy="141207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F815C6-0E49-47F2-B22F-59B034442298}">
      <dsp:nvSpPr>
        <dsp:cNvPr id="0" name=""/>
        <dsp:cNvSpPr/>
      </dsp:nvSpPr>
      <dsp:spPr>
        <a:xfrm>
          <a:off x="1199275" y="2929113"/>
          <a:ext cx="1784297" cy="141207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66D85B-3926-43C0-981D-D41D865E27EC}">
      <dsp:nvSpPr>
        <dsp:cNvPr id="0" name=""/>
        <dsp:cNvSpPr/>
      </dsp:nvSpPr>
      <dsp:spPr>
        <a:xfrm>
          <a:off x="2271887" y="2929113"/>
          <a:ext cx="1784297" cy="141207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20DDB1-40AD-4B2B-88C4-6C368FFF90AD}">
      <dsp:nvSpPr>
        <dsp:cNvPr id="0" name=""/>
        <dsp:cNvSpPr/>
      </dsp:nvSpPr>
      <dsp:spPr>
        <a:xfrm>
          <a:off x="3343652" y="2929113"/>
          <a:ext cx="1784297" cy="141207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49896F-C292-4D3E-9E4E-814B2887FFBC}">
      <dsp:nvSpPr>
        <dsp:cNvPr id="0" name=""/>
        <dsp:cNvSpPr/>
      </dsp:nvSpPr>
      <dsp:spPr>
        <a:xfrm>
          <a:off x="4416264" y="2929113"/>
          <a:ext cx="1784297" cy="141207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994347-E5C9-46CF-99E3-EF35AF75DDF3}">
      <dsp:nvSpPr>
        <dsp:cNvPr id="0" name=""/>
        <dsp:cNvSpPr/>
      </dsp:nvSpPr>
      <dsp:spPr>
        <a:xfrm>
          <a:off x="5488029" y="2929113"/>
          <a:ext cx="1784297" cy="141207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BE29B6-24D8-4D36-8803-A1C7F0C37B01}">
      <dsp:nvSpPr>
        <dsp:cNvPr id="0" name=""/>
        <dsp:cNvSpPr/>
      </dsp:nvSpPr>
      <dsp:spPr>
        <a:xfrm>
          <a:off x="6560641" y="2929113"/>
          <a:ext cx="1784297" cy="141207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105A5F-73AC-4907-99C7-BACF9209B8F2}">
      <dsp:nvSpPr>
        <dsp:cNvPr id="0" name=""/>
        <dsp:cNvSpPr/>
      </dsp:nvSpPr>
      <dsp:spPr>
        <a:xfrm>
          <a:off x="127510" y="3070320"/>
          <a:ext cx="7724332" cy="11296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dirty="0"/>
            <a:t>Example:</a:t>
          </a:r>
          <a:r>
            <a:rPr lang="en-US" sz="1900" b="0" i="0" kern="1200" dirty="0"/>
            <a:t> A shortage of skilled workers in a particular industry may lead to HRM decisions such as investing in training and development programs to upskill current employees.</a:t>
          </a:r>
          <a:endParaRPr lang="en-US" sz="1900" kern="1200" dirty="0"/>
        </a:p>
      </dsp:txBody>
      <dsp:txXfrm>
        <a:off x="127510" y="3070320"/>
        <a:ext cx="7724332" cy="11296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413CD-D653-4C80-89A4-4DC00D3D7E37}">
      <dsp:nvSpPr>
        <dsp:cNvPr id="0" name=""/>
        <dsp:cNvSpPr/>
      </dsp:nvSpPr>
      <dsp:spPr>
        <a:xfrm>
          <a:off x="131522" y="874286"/>
          <a:ext cx="7617758" cy="1469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Globalization has led to increased diversity in the workplace and the need for HR policies that support equality and cultural awareness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31522" y="874286"/>
        <a:ext cx="7617758" cy="1469389"/>
      </dsp:txXfrm>
    </dsp:sp>
    <dsp:sp modelId="{8C23D0E6-D7FB-4621-9792-2E31367761AF}">
      <dsp:nvSpPr>
        <dsp:cNvPr id="0" name=""/>
        <dsp:cNvSpPr/>
      </dsp:nvSpPr>
      <dsp:spPr>
        <a:xfrm>
          <a:off x="131522" y="2343675"/>
          <a:ext cx="1015701" cy="169283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1A6225-1FDA-43E6-BC03-1AFFEA963E4A}">
      <dsp:nvSpPr>
        <dsp:cNvPr id="0" name=""/>
        <dsp:cNvSpPr/>
      </dsp:nvSpPr>
      <dsp:spPr>
        <a:xfrm>
          <a:off x="1206473" y="2343675"/>
          <a:ext cx="1015701" cy="169283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5C3422-90AD-4838-8AAA-3DE31FC37853}">
      <dsp:nvSpPr>
        <dsp:cNvPr id="0" name=""/>
        <dsp:cNvSpPr/>
      </dsp:nvSpPr>
      <dsp:spPr>
        <a:xfrm>
          <a:off x="2281423" y="2343675"/>
          <a:ext cx="1015701" cy="169283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E3A42F-E4BD-4435-B26F-06F101E61E08}">
      <dsp:nvSpPr>
        <dsp:cNvPr id="0" name=""/>
        <dsp:cNvSpPr/>
      </dsp:nvSpPr>
      <dsp:spPr>
        <a:xfrm>
          <a:off x="3356373" y="2343675"/>
          <a:ext cx="1015701" cy="169283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370589-CD7E-4D20-B7C9-EE8374426088}">
      <dsp:nvSpPr>
        <dsp:cNvPr id="0" name=""/>
        <dsp:cNvSpPr/>
      </dsp:nvSpPr>
      <dsp:spPr>
        <a:xfrm>
          <a:off x="4431324" y="2343675"/>
          <a:ext cx="1015701" cy="169283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9E11B5-6562-4A77-970E-C61783C281B7}">
      <dsp:nvSpPr>
        <dsp:cNvPr id="0" name=""/>
        <dsp:cNvSpPr/>
      </dsp:nvSpPr>
      <dsp:spPr>
        <a:xfrm>
          <a:off x="5506274" y="2343675"/>
          <a:ext cx="1015701" cy="169283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DB7962-2686-4A36-9BDE-39D30DD4D820}">
      <dsp:nvSpPr>
        <dsp:cNvPr id="0" name=""/>
        <dsp:cNvSpPr/>
      </dsp:nvSpPr>
      <dsp:spPr>
        <a:xfrm>
          <a:off x="6581224" y="2343675"/>
          <a:ext cx="1015701" cy="169283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2D82D0-149E-494B-A797-961392697B63}">
      <dsp:nvSpPr>
        <dsp:cNvPr id="0" name=""/>
        <dsp:cNvSpPr/>
      </dsp:nvSpPr>
      <dsp:spPr>
        <a:xfrm>
          <a:off x="131522" y="2624898"/>
          <a:ext cx="7617758" cy="692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dirty="0"/>
            <a:t>Examples </a:t>
          </a:r>
          <a:r>
            <a:rPr lang="en-US" sz="1200" b="0" i="0" kern="1200" dirty="0"/>
            <a:t>of HR policies include diversity training, equal opportunity hiring practices, and language support for non-native speakers.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1522" y="2624898"/>
        <a:ext cx="7617758" cy="692523"/>
      </dsp:txXfrm>
    </dsp:sp>
    <dsp:sp modelId="{B488E046-6906-4631-99DC-6BF26BCD6A7F}">
      <dsp:nvSpPr>
        <dsp:cNvPr id="0" name=""/>
        <dsp:cNvSpPr/>
      </dsp:nvSpPr>
      <dsp:spPr>
        <a:xfrm>
          <a:off x="131522" y="3317421"/>
          <a:ext cx="1782555" cy="14106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F815C6-0E49-47F2-B22F-59B034442298}">
      <dsp:nvSpPr>
        <dsp:cNvPr id="0" name=""/>
        <dsp:cNvSpPr/>
      </dsp:nvSpPr>
      <dsp:spPr>
        <a:xfrm>
          <a:off x="1202241" y="3317421"/>
          <a:ext cx="1782555" cy="14106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66D85B-3926-43C0-981D-D41D865E27EC}">
      <dsp:nvSpPr>
        <dsp:cNvPr id="0" name=""/>
        <dsp:cNvSpPr/>
      </dsp:nvSpPr>
      <dsp:spPr>
        <a:xfrm>
          <a:off x="2273805" y="3317421"/>
          <a:ext cx="1782555" cy="14106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20DDB1-40AD-4B2B-88C4-6C368FFF90AD}">
      <dsp:nvSpPr>
        <dsp:cNvPr id="0" name=""/>
        <dsp:cNvSpPr/>
      </dsp:nvSpPr>
      <dsp:spPr>
        <a:xfrm>
          <a:off x="3344524" y="3317421"/>
          <a:ext cx="1782555" cy="14106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49896F-C292-4D3E-9E4E-814B2887FFBC}">
      <dsp:nvSpPr>
        <dsp:cNvPr id="0" name=""/>
        <dsp:cNvSpPr/>
      </dsp:nvSpPr>
      <dsp:spPr>
        <a:xfrm>
          <a:off x="4416088" y="3317421"/>
          <a:ext cx="1782555" cy="14106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994347-E5C9-46CF-99E3-EF35AF75DDF3}">
      <dsp:nvSpPr>
        <dsp:cNvPr id="0" name=""/>
        <dsp:cNvSpPr/>
      </dsp:nvSpPr>
      <dsp:spPr>
        <a:xfrm>
          <a:off x="5486807" y="3317421"/>
          <a:ext cx="1782555" cy="14106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BE29B6-24D8-4D36-8803-A1C7F0C37B01}">
      <dsp:nvSpPr>
        <dsp:cNvPr id="0" name=""/>
        <dsp:cNvSpPr/>
      </dsp:nvSpPr>
      <dsp:spPr>
        <a:xfrm>
          <a:off x="6558371" y="3317421"/>
          <a:ext cx="1782555" cy="14106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105A5F-73AC-4907-99C7-BACF9209B8F2}">
      <dsp:nvSpPr>
        <dsp:cNvPr id="0" name=""/>
        <dsp:cNvSpPr/>
      </dsp:nvSpPr>
      <dsp:spPr>
        <a:xfrm>
          <a:off x="131522" y="3458491"/>
          <a:ext cx="7716789" cy="1128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dirty="0"/>
            <a:t>Example: </a:t>
          </a:r>
          <a:r>
            <a:rPr lang="en-US" sz="1200" b="0" i="0" kern="1200" dirty="0"/>
            <a:t>A multinational organization may have HR policies in place that support diversity and cultural awareness in different regions where they operate.</a:t>
          </a:r>
          <a:endParaRPr lang="en-US" sz="1200" b="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/>
        </a:p>
      </dsp:txBody>
      <dsp:txXfrm>
        <a:off x="131522" y="3458491"/>
        <a:ext cx="7716789" cy="11285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413CD-D653-4C80-89A4-4DC00D3D7E37}">
      <dsp:nvSpPr>
        <dsp:cNvPr id="0" name=""/>
        <dsp:cNvSpPr/>
      </dsp:nvSpPr>
      <dsp:spPr>
        <a:xfrm>
          <a:off x="72990" y="892152"/>
          <a:ext cx="7625205" cy="1470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Laws and regulations related to employment can impact HRM decisions</a:t>
          </a:r>
          <a:endParaRPr lang="en-US" sz="1800" kern="1200" dirty="0"/>
        </a:p>
      </dsp:txBody>
      <dsp:txXfrm>
        <a:off x="72990" y="892152"/>
        <a:ext cx="7625205" cy="1470825"/>
      </dsp:txXfrm>
    </dsp:sp>
    <dsp:sp modelId="{8C23D0E6-D7FB-4621-9792-2E31367761AF}">
      <dsp:nvSpPr>
        <dsp:cNvPr id="0" name=""/>
        <dsp:cNvSpPr/>
      </dsp:nvSpPr>
      <dsp:spPr>
        <a:xfrm>
          <a:off x="127510" y="2343228"/>
          <a:ext cx="1016694" cy="169449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1A6225-1FDA-43E6-BC03-1AFFEA963E4A}">
      <dsp:nvSpPr>
        <dsp:cNvPr id="0" name=""/>
        <dsp:cNvSpPr/>
      </dsp:nvSpPr>
      <dsp:spPr>
        <a:xfrm>
          <a:off x="1203511" y="2343228"/>
          <a:ext cx="1016694" cy="169449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5C3422-90AD-4838-8AAA-3DE31FC37853}">
      <dsp:nvSpPr>
        <dsp:cNvPr id="0" name=""/>
        <dsp:cNvSpPr/>
      </dsp:nvSpPr>
      <dsp:spPr>
        <a:xfrm>
          <a:off x="2279512" y="2343228"/>
          <a:ext cx="1016694" cy="169449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E3A42F-E4BD-4435-B26F-06F101E61E08}">
      <dsp:nvSpPr>
        <dsp:cNvPr id="0" name=""/>
        <dsp:cNvSpPr/>
      </dsp:nvSpPr>
      <dsp:spPr>
        <a:xfrm>
          <a:off x="3355513" y="2343228"/>
          <a:ext cx="1016694" cy="169449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370589-CD7E-4D20-B7C9-EE8374426088}">
      <dsp:nvSpPr>
        <dsp:cNvPr id="0" name=""/>
        <dsp:cNvSpPr/>
      </dsp:nvSpPr>
      <dsp:spPr>
        <a:xfrm>
          <a:off x="4431514" y="2343228"/>
          <a:ext cx="1016694" cy="169449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9E11B5-6562-4A77-970E-C61783C281B7}">
      <dsp:nvSpPr>
        <dsp:cNvPr id="0" name=""/>
        <dsp:cNvSpPr/>
      </dsp:nvSpPr>
      <dsp:spPr>
        <a:xfrm>
          <a:off x="5507516" y="2343228"/>
          <a:ext cx="1016694" cy="169449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DB7962-2686-4A36-9BDE-39D30DD4D820}">
      <dsp:nvSpPr>
        <dsp:cNvPr id="0" name=""/>
        <dsp:cNvSpPr/>
      </dsp:nvSpPr>
      <dsp:spPr>
        <a:xfrm>
          <a:off x="6583517" y="2343228"/>
          <a:ext cx="1016694" cy="169449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2D82D0-149E-494B-A797-961392697B63}">
      <dsp:nvSpPr>
        <dsp:cNvPr id="0" name=""/>
        <dsp:cNvSpPr/>
      </dsp:nvSpPr>
      <dsp:spPr>
        <a:xfrm>
          <a:off x="127510" y="2624725"/>
          <a:ext cx="7625205" cy="693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dirty="0"/>
            <a:t>Examples </a:t>
          </a:r>
          <a:r>
            <a:rPr lang="en-US" sz="1200" b="0" i="0" kern="1200" dirty="0"/>
            <a:t> of regulations include minimum wage laws, equal employment opportunity laws, and workplace health and safety regulations.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27510" y="2624725"/>
        <a:ext cx="7625205" cy="693200"/>
      </dsp:txXfrm>
    </dsp:sp>
    <dsp:sp modelId="{B488E046-6906-4631-99DC-6BF26BCD6A7F}">
      <dsp:nvSpPr>
        <dsp:cNvPr id="0" name=""/>
        <dsp:cNvSpPr/>
      </dsp:nvSpPr>
      <dsp:spPr>
        <a:xfrm>
          <a:off x="127510" y="3317926"/>
          <a:ext cx="1784297" cy="141207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F815C6-0E49-47F2-B22F-59B034442298}">
      <dsp:nvSpPr>
        <dsp:cNvPr id="0" name=""/>
        <dsp:cNvSpPr/>
      </dsp:nvSpPr>
      <dsp:spPr>
        <a:xfrm>
          <a:off x="1199275" y="3317926"/>
          <a:ext cx="1784297" cy="141207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66D85B-3926-43C0-981D-D41D865E27EC}">
      <dsp:nvSpPr>
        <dsp:cNvPr id="0" name=""/>
        <dsp:cNvSpPr/>
      </dsp:nvSpPr>
      <dsp:spPr>
        <a:xfrm>
          <a:off x="2271887" y="3317926"/>
          <a:ext cx="1784297" cy="141207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20DDB1-40AD-4B2B-88C4-6C368FFF90AD}">
      <dsp:nvSpPr>
        <dsp:cNvPr id="0" name=""/>
        <dsp:cNvSpPr/>
      </dsp:nvSpPr>
      <dsp:spPr>
        <a:xfrm>
          <a:off x="3343652" y="3317926"/>
          <a:ext cx="1784297" cy="141207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49896F-C292-4D3E-9E4E-814B2887FFBC}">
      <dsp:nvSpPr>
        <dsp:cNvPr id="0" name=""/>
        <dsp:cNvSpPr/>
      </dsp:nvSpPr>
      <dsp:spPr>
        <a:xfrm>
          <a:off x="4416264" y="3317926"/>
          <a:ext cx="1784297" cy="141207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994347-E5C9-46CF-99E3-EF35AF75DDF3}">
      <dsp:nvSpPr>
        <dsp:cNvPr id="0" name=""/>
        <dsp:cNvSpPr/>
      </dsp:nvSpPr>
      <dsp:spPr>
        <a:xfrm>
          <a:off x="5488029" y="3317926"/>
          <a:ext cx="1784297" cy="141207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BE29B6-24D8-4D36-8803-A1C7F0C37B01}">
      <dsp:nvSpPr>
        <dsp:cNvPr id="0" name=""/>
        <dsp:cNvSpPr/>
      </dsp:nvSpPr>
      <dsp:spPr>
        <a:xfrm>
          <a:off x="6560641" y="3317926"/>
          <a:ext cx="1784297" cy="141207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105A5F-73AC-4907-99C7-BACF9209B8F2}">
      <dsp:nvSpPr>
        <dsp:cNvPr id="0" name=""/>
        <dsp:cNvSpPr/>
      </dsp:nvSpPr>
      <dsp:spPr>
        <a:xfrm>
          <a:off x="127510" y="3459133"/>
          <a:ext cx="7724332" cy="11296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dirty="0"/>
            <a:t>Example: </a:t>
          </a:r>
          <a:r>
            <a:rPr lang="en-US" sz="1200" b="0" i="0" kern="1200" dirty="0"/>
            <a:t>HRM decisions related to hiring, compensation, and workplace safety must comply with relevant laws and regulations in a particular jurisdiction.</a:t>
          </a:r>
          <a:endParaRPr lang="en-US" sz="1200" b="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/>
        </a:p>
      </dsp:txBody>
      <dsp:txXfrm>
        <a:off x="127510" y="3459133"/>
        <a:ext cx="7724332" cy="1129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2023-03-14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BE3788CF-3C4D-427B-9087-C53FBC41A3CE}"/>
              </a:ext>
            </a:extLst>
          </p:cNvPr>
          <p:cNvSpPr/>
          <p:nvPr userDrawn="1"/>
        </p:nvSpPr>
        <p:spPr>
          <a:xfrm>
            <a:off x="0" y="-1"/>
            <a:ext cx="7937500" cy="2555999"/>
          </a:xfrm>
          <a:prstGeom prst="rect">
            <a:avLst/>
          </a:prstGeom>
          <a:solidFill>
            <a:srgbClr val="A8211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887D475-B906-47AA-8A31-6A2A2951F8D7}"/>
              </a:ext>
            </a:extLst>
          </p:cNvPr>
          <p:cNvSpPr/>
          <p:nvPr userDrawn="1"/>
        </p:nvSpPr>
        <p:spPr>
          <a:xfrm>
            <a:off x="7937500" y="-1"/>
            <a:ext cx="4254500" cy="2555999"/>
          </a:xfrm>
          <a:prstGeom prst="rect">
            <a:avLst/>
          </a:prstGeom>
          <a:solidFill>
            <a:srgbClr val="F4B64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6E6D565-A4CF-4C26-A071-E34EAE3A7BB4}"/>
              </a:ext>
            </a:extLst>
          </p:cNvPr>
          <p:cNvSpPr/>
          <p:nvPr userDrawn="1"/>
        </p:nvSpPr>
        <p:spPr>
          <a:xfrm>
            <a:off x="1" y="2542102"/>
            <a:ext cx="12192000" cy="36000"/>
          </a:xfrm>
          <a:prstGeom prst="rect">
            <a:avLst/>
          </a:prstGeom>
          <a:solidFill>
            <a:srgbClr val="262626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EEE5242F-4DCE-4EC5-BB15-3FD3921574B8}"/>
              </a:ext>
            </a:extLst>
          </p:cNvPr>
          <p:cNvSpPr/>
          <p:nvPr userDrawn="1"/>
        </p:nvSpPr>
        <p:spPr>
          <a:xfrm>
            <a:off x="5729798" y="2542099"/>
            <a:ext cx="6462201" cy="4315901"/>
          </a:xfrm>
          <a:prstGeom prst="rect">
            <a:avLst/>
          </a:prstGeom>
          <a:solidFill>
            <a:srgbClr val="262626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20" name="그림 개체 틀 4">
            <a:extLst>
              <a:ext uri="{FF2B5EF4-FFF2-40B4-BE49-F238E27FC236}">
                <a16:creationId xmlns:a16="http://schemas.microsoft.com/office/drawing/2014/main" id="{0C9A3E2A-3E96-4268-8E3C-53054E237E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65800" y="2578102"/>
            <a:ext cx="6426200" cy="4279898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8C45CA54-CA12-4E14-BF37-B49559A6ACED}"/>
              </a:ext>
            </a:extLst>
          </p:cNvPr>
          <p:cNvSpPr/>
          <p:nvPr userDrawn="1"/>
        </p:nvSpPr>
        <p:spPr>
          <a:xfrm rot="5400000">
            <a:off x="6659501" y="1260000"/>
            <a:ext cx="2556000" cy="36000"/>
          </a:xfrm>
          <a:prstGeom prst="rect">
            <a:avLst/>
          </a:prstGeom>
          <a:solidFill>
            <a:srgbClr val="262626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D557B809-BD83-4831-A20E-77228B69D158}"/>
              </a:ext>
            </a:extLst>
          </p:cNvPr>
          <p:cNvGrpSpPr/>
          <p:nvPr userDrawn="1"/>
        </p:nvGrpSpPr>
        <p:grpSpPr>
          <a:xfrm>
            <a:off x="1" y="3042575"/>
            <a:ext cx="996696" cy="498348"/>
            <a:chOff x="0" y="3042575"/>
            <a:chExt cx="3314951" cy="1657474"/>
          </a:xfrm>
        </p:grpSpPr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3672AD79-5D9D-4C46-972C-5FBB24CC8ED9}"/>
                </a:ext>
              </a:extLst>
            </p:cNvPr>
            <p:cNvSpPr/>
            <p:nvPr userDrawn="1"/>
          </p:nvSpPr>
          <p:spPr>
            <a:xfrm flipH="1">
              <a:off x="0" y="3042575"/>
              <a:ext cx="828738" cy="1657474"/>
            </a:xfrm>
            <a:custGeom>
              <a:avLst/>
              <a:gdLst>
                <a:gd name="connsiteX0" fmla="*/ 828737 w 828738"/>
                <a:gd name="connsiteY0" fmla="*/ 0 h 1657474"/>
                <a:gd name="connsiteX1" fmla="*/ 828738 w 828738"/>
                <a:gd name="connsiteY1" fmla="*/ 0 h 1657474"/>
                <a:gd name="connsiteX2" fmla="*/ 828738 w 828738"/>
                <a:gd name="connsiteY2" fmla="*/ 1657474 h 1657474"/>
                <a:gd name="connsiteX3" fmla="*/ 828737 w 828738"/>
                <a:gd name="connsiteY3" fmla="*/ 1657474 h 1657474"/>
                <a:gd name="connsiteX4" fmla="*/ 0 w 828738"/>
                <a:gd name="connsiteY4" fmla="*/ 828737 h 1657474"/>
                <a:gd name="connsiteX5" fmla="*/ 828737 w 828738"/>
                <a:gd name="connsiteY5" fmla="*/ 0 h 1657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8738" h="1657474">
                  <a:moveTo>
                    <a:pt x="828737" y="0"/>
                  </a:moveTo>
                  <a:lnTo>
                    <a:pt x="828738" y="0"/>
                  </a:lnTo>
                  <a:lnTo>
                    <a:pt x="828738" y="1657474"/>
                  </a:lnTo>
                  <a:lnTo>
                    <a:pt x="828737" y="1657474"/>
                  </a:lnTo>
                  <a:cubicBezTo>
                    <a:pt x="371038" y="1657474"/>
                    <a:pt x="0" y="1286436"/>
                    <a:pt x="0" y="828737"/>
                  </a:cubicBezTo>
                  <a:cubicBezTo>
                    <a:pt x="0" y="371038"/>
                    <a:pt x="371038" y="0"/>
                    <a:pt x="828737" y="0"/>
                  </a:cubicBezTo>
                  <a:close/>
                </a:path>
              </a:pathLst>
            </a:custGeom>
            <a:solidFill>
              <a:srgbClr val="262626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ko-KR" altLang="en-US" sz="2400" dirty="0">
                <a:solidFill>
                  <a:srgbClr val="FCF8F7"/>
                </a:solidFill>
                <a:latin typeface="+mj-lt"/>
              </a:endParaRPr>
            </a:p>
          </p:txBody>
        </p:sp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47A30B2A-8233-47CA-8816-FAD0CCD6B6F3}"/>
                </a:ext>
              </a:extLst>
            </p:cNvPr>
            <p:cNvSpPr/>
            <p:nvPr userDrawn="1"/>
          </p:nvSpPr>
          <p:spPr>
            <a:xfrm>
              <a:off x="1657477" y="3042575"/>
              <a:ext cx="1657474" cy="1657474"/>
            </a:xfrm>
            <a:prstGeom prst="ellipse">
              <a:avLst/>
            </a:prstGeom>
            <a:solidFill>
              <a:srgbClr val="262626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FCF8F7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E0EC87E-0B6F-49C7-B765-DB815E2DDEAD}"/>
              </a:ext>
            </a:extLst>
          </p:cNvPr>
          <p:cNvSpPr/>
          <p:nvPr userDrawn="1"/>
        </p:nvSpPr>
        <p:spPr>
          <a:xfrm rot="16200000" flipH="1" flipV="1">
            <a:off x="11296498" y="5962499"/>
            <a:ext cx="1502384" cy="288618"/>
          </a:xfrm>
          <a:prstGeom prst="rect">
            <a:avLst/>
          </a:prstGeom>
          <a:solidFill>
            <a:srgbClr val="A8211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E6A51E7-50EC-43A7-922D-7E7365BB13BE}"/>
              </a:ext>
            </a:extLst>
          </p:cNvPr>
          <p:cNvCxnSpPr>
            <a:cxnSpLocks/>
          </p:cNvCxnSpPr>
          <p:nvPr userDrawn="1"/>
        </p:nvCxnSpPr>
        <p:spPr>
          <a:xfrm>
            <a:off x="0" y="5355616"/>
            <a:ext cx="12192000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B9914748-4776-44E9-8AD6-E98356E3FC1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903381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258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3A9E0CBF-6BCE-4D92-BEA2-41CF39F001E4}"/>
              </a:ext>
            </a:extLst>
          </p:cNvPr>
          <p:cNvSpPr/>
          <p:nvPr userDrawn="1"/>
        </p:nvSpPr>
        <p:spPr>
          <a:xfrm rot="16200000" flipH="1" flipV="1">
            <a:off x="11753053" y="150329"/>
            <a:ext cx="589274" cy="288618"/>
          </a:xfrm>
          <a:prstGeom prst="rect">
            <a:avLst/>
          </a:prstGeom>
          <a:solidFill>
            <a:srgbClr val="F4B64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E80E1A8-F1E6-4AF0-885D-5BBAEAC625E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903381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F71DE6EB-404E-4127-96A9-8D24B27DDA0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589274"/>
            <a:ext cx="12192000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02B6FF56-1EE5-450C-B4E9-5760341C654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3578" y="0"/>
            <a:ext cx="2471739" cy="380887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3990289D-5018-46C9-AE8D-A8556B29005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46685" y="2249715"/>
            <a:ext cx="2471739" cy="380887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70B4ACC6-D7A2-4FF7-8017-EA9299AF7C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14799" y="2249715"/>
            <a:ext cx="2471739" cy="380887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03473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B5DED6A9-3853-49AD-8BFD-6DA82A1CCC6F}"/>
              </a:ext>
            </a:extLst>
          </p:cNvPr>
          <p:cNvSpPr/>
          <p:nvPr userDrawn="1"/>
        </p:nvSpPr>
        <p:spPr>
          <a:xfrm rot="5400000" flipV="1">
            <a:off x="-150327" y="150329"/>
            <a:ext cx="589274" cy="288618"/>
          </a:xfrm>
          <a:prstGeom prst="rect">
            <a:avLst/>
          </a:prstGeom>
          <a:solidFill>
            <a:srgbClr val="344D8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9CDD4387-229B-4827-8F17-8150FBACFD9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88619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DBDF1A80-930F-49F5-BE88-BEC0C1E1B1E9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89274"/>
            <a:ext cx="12192000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1963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E0EC87E-0B6F-49C7-B765-DB815E2DDEAD}"/>
              </a:ext>
            </a:extLst>
          </p:cNvPr>
          <p:cNvSpPr/>
          <p:nvPr userDrawn="1"/>
        </p:nvSpPr>
        <p:spPr>
          <a:xfrm rot="16200000" flipH="1" flipV="1">
            <a:off x="11296498" y="5962499"/>
            <a:ext cx="1502384" cy="288618"/>
          </a:xfrm>
          <a:prstGeom prst="rect">
            <a:avLst/>
          </a:prstGeom>
          <a:solidFill>
            <a:srgbClr val="A8211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E6A51E7-50EC-43A7-922D-7E7365BB13BE}"/>
              </a:ext>
            </a:extLst>
          </p:cNvPr>
          <p:cNvCxnSpPr>
            <a:cxnSpLocks/>
          </p:cNvCxnSpPr>
          <p:nvPr userDrawn="1"/>
        </p:nvCxnSpPr>
        <p:spPr>
          <a:xfrm>
            <a:off x="0" y="5355616"/>
            <a:ext cx="12192000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B9914748-4776-44E9-8AD6-E98356E3FC1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903381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CA9CBC73-E17B-4F8C-9196-A41EA14C37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26379" y="1464178"/>
            <a:ext cx="2873828" cy="3853338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57DE1CD8-E55A-42FE-8817-46A71AF0DD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5749" y="1464178"/>
            <a:ext cx="2873828" cy="3853338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179152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0CB786A6-97FC-40DB-A2C7-0477B3772DFE}"/>
              </a:ext>
            </a:extLst>
          </p:cNvPr>
          <p:cNvSpPr/>
          <p:nvPr userDrawn="1"/>
        </p:nvSpPr>
        <p:spPr>
          <a:xfrm rot="5400000" flipV="1">
            <a:off x="7818015" y="150329"/>
            <a:ext cx="589274" cy="288618"/>
          </a:xfrm>
          <a:prstGeom prst="rect">
            <a:avLst/>
          </a:prstGeom>
          <a:solidFill>
            <a:srgbClr val="A8211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F85A552-A10D-41F4-B9F6-D2439B82C794}"/>
              </a:ext>
            </a:extLst>
          </p:cNvPr>
          <p:cNvSpPr/>
          <p:nvPr userDrawn="1"/>
        </p:nvSpPr>
        <p:spPr>
          <a:xfrm rot="5400000" flipH="1">
            <a:off x="11753053" y="6419054"/>
            <a:ext cx="589274" cy="288618"/>
          </a:xfrm>
          <a:prstGeom prst="rect">
            <a:avLst/>
          </a:prstGeom>
          <a:solidFill>
            <a:srgbClr val="344D8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4" name="그림 개체 틀 4">
            <a:extLst>
              <a:ext uri="{FF2B5EF4-FFF2-40B4-BE49-F238E27FC236}">
                <a16:creationId xmlns:a16="http://schemas.microsoft.com/office/drawing/2014/main" id="{AF0D2DF4-E73A-4DB1-9FCD-E7BC260654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2" y="-1"/>
            <a:ext cx="7968343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5330B08A-B752-4781-B30B-473775A63FFA}"/>
              </a:ext>
            </a:extLst>
          </p:cNvPr>
          <p:cNvCxnSpPr>
            <a:cxnSpLocks/>
          </p:cNvCxnSpPr>
          <p:nvPr userDrawn="1"/>
        </p:nvCxnSpPr>
        <p:spPr>
          <a:xfrm flipV="1">
            <a:off x="8256961" y="0"/>
            <a:ext cx="0" cy="589274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BC089F0-FABA-41DA-A518-3F176E801989}"/>
              </a:ext>
            </a:extLst>
          </p:cNvPr>
          <p:cNvCxnSpPr>
            <a:cxnSpLocks/>
          </p:cNvCxnSpPr>
          <p:nvPr userDrawn="1"/>
        </p:nvCxnSpPr>
        <p:spPr>
          <a:xfrm>
            <a:off x="7968342" y="589274"/>
            <a:ext cx="4223658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D4B80467-9215-4168-9522-93BE6C37A3E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968342" y="6268727"/>
            <a:ext cx="4223658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1A88F8F2-C489-4546-B4DA-B17003B4C88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903381" y="6268726"/>
            <a:ext cx="0" cy="589274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0963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AF85A552-A10D-41F4-B9F6-D2439B82C794}"/>
              </a:ext>
            </a:extLst>
          </p:cNvPr>
          <p:cNvSpPr/>
          <p:nvPr userDrawn="1"/>
        </p:nvSpPr>
        <p:spPr>
          <a:xfrm rot="5400000" flipH="1">
            <a:off x="11753053" y="6419054"/>
            <a:ext cx="589274" cy="288618"/>
          </a:xfrm>
          <a:prstGeom prst="rect">
            <a:avLst/>
          </a:prstGeom>
          <a:solidFill>
            <a:srgbClr val="344D8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CB786A6-97FC-40DB-A2C7-0477B3772DFE}"/>
              </a:ext>
            </a:extLst>
          </p:cNvPr>
          <p:cNvSpPr/>
          <p:nvPr userDrawn="1"/>
        </p:nvSpPr>
        <p:spPr>
          <a:xfrm rot="5400000" flipV="1">
            <a:off x="-150327" y="150329"/>
            <a:ext cx="589274" cy="288618"/>
          </a:xfrm>
          <a:prstGeom prst="rect">
            <a:avLst/>
          </a:prstGeom>
          <a:solidFill>
            <a:srgbClr val="A8211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5330B08A-B752-4781-B30B-473775A63FFA}"/>
              </a:ext>
            </a:extLst>
          </p:cNvPr>
          <p:cNvCxnSpPr>
            <a:cxnSpLocks/>
          </p:cNvCxnSpPr>
          <p:nvPr userDrawn="1"/>
        </p:nvCxnSpPr>
        <p:spPr>
          <a:xfrm flipV="1">
            <a:off x="288619" y="0"/>
            <a:ext cx="0" cy="589274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BC089F0-FABA-41DA-A518-3F176E801989}"/>
              </a:ext>
            </a:extLst>
          </p:cNvPr>
          <p:cNvCxnSpPr>
            <a:cxnSpLocks/>
          </p:cNvCxnSpPr>
          <p:nvPr userDrawn="1"/>
        </p:nvCxnSpPr>
        <p:spPr>
          <a:xfrm>
            <a:off x="0" y="589274"/>
            <a:ext cx="12192000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D4B80467-9215-4168-9522-93BE6C37A3E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68727"/>
            <a:ext cx="12192000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1A88F8F2-C489-4546-B4DA-B17003B4C88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903381" y="6268726"/>
            <a:ext cx="0" cy="589274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83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BA6E83D6-1946-4929-A1D9-CC4CA224C010}"/>
              </a:ext>
            </a:extLst>
          </p:cNvPr>
          <p:cNvSpPr/>
          <p:nvPr userDrawn="1"/>
        </p:nvSpPr>
        <p:spPr>
          <a:xfrm flipH="1">
            <a:off x="11461200" y="6126956"/>
            <a:ext cx="730800" cy="731044"/>
          </a:xfrm>
          <a:prstGeom prst="rect">
            <a:avLst/>
          </a:prstGeom>
          <a:solidFill>
            <a:srgbClr val="344D8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4036152-C1D7-4F12-8861-CCDFC508738D}"/>
              </a:ext>
            </a:extLst>
          </p:cNvPr>
          <p:cNvSpPr/>
          <p:nvPr userDrawn="1"/>
        </p:nvSpPr>
        <p:spPr>
          <a:xfrm flipH="1">
            <a:off x="11461200" y="0"/>
            <a:ext cx="730800" cy="731044"/>
          </a:xfrm>
          <a:prstGeom prst="rect">
            <a:avLst/>
          </a:prstGeom>
          <a:solidFill>
            <a:srgbClr val="A8211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F615A98A-0997-4592-B638-1A40A6438F18}"/>
              </a:ext>
            </a:extLst>
          </p:cNvPr>
          <p:cNvGrpSpPr/>
          <p:nvPr userDrawn="1"/>
        </p:nvGrpSpPr>
        <p:grpSpPr>
          <a:xfrm>
            <a:off x="11461199" y="724694"/>
            <a:ext cx="730801" cy="5402262"/>
            <a:chOff x="-1" y="724694"/>
            <a:chExt cx="12192001" cy="5402262"/>
          </a:xfrm>
        </p:grpSpPr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205B7005-5947-4FC4-AA59-DC1948C34AED}"/>
                </a:ext>
              </a:extLst>
            </p:cNvPr>
            <p:cNvCxnSpPr/>
            <p:nvPr userDrawn="1"/>
          </p:nvCxnSpPr>
          <p:spPr>
            <a:xfrm flipH="1">
              <a:off x="-1" y="724694"/>
              <a:ext cx="12192001" cy="0"/>
            </a:xfrm>
            <a:prstGeom prst="line">
              <a:avLst/>
            </a:prstGeom>
            <a:ln w="34925">
              <a:solidFill>
                <a:srgbClr val="262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816B3B85-1E40-4BF9-B413-744CFB7014A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6126956"/>
              <a:ext cx="12192001" cy="0"/>
            </a:xfrm>
            <a:prstGeom prst="line">
              <a:avLst/>
            </a:prstGeom>
            <a:ln w="34925">
              <a:solidFill>
                <a:srgbClr val="262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6D304E24-5002-4DC9-B293-6C7B5840490D}"/>
              </a:ext>
            </a:extLst>
          </p:cNvPr>
          <p:cNvCxnSpPr/>
          <p:nvPr userDrawn="1"/>
        </p:nvCxnSpPr>
        <p:spPr>
          <a:xfrm flipH="1">
            <a:off x="11461200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95580E7-CF58-4D68-AF6D-9DAAFB182584}"/>
              </a:ext>
            </a:extLst>
          </p:cNvPr>
          <p:cNvSpPr/>
          <p:nvPr userDrawn="1"/>
        </p:nvSpPr>
        <p:spPr>
          <a:xfrm>
            <a:off x="0" y="6126956"/>
            <a:ext cx="730800" cy="731044"/>
          </a:xfrm>
          <a:prstGeom prst="rect">
            <a:avLst/>
          </a:prstGeom>
          <a:solidFill>
            <a:srgbClr val="344D8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5869FC1C-31E5-4AC0-BFC0-E8BF2FEA6CDC}"/>
              </a:ext>
            </a:extLst>
          </p:cNvPr>
          <p:cNvSpPr/>
          <p:nvPr userDrawn="1"/>
        </p:nvSpPr>
        <p:spPr>
          <a:xfrm>
            <a:off x="0" y="0"/>
            <a:ext cx="730800" cy="731044"/>
          </a:xfrm>
          <a:prstGeom prst="rect">
            <a:avLst/>
          </a:prstGeom>
          <a:solidFill>
            <a:srgbClr val="A8211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A42E6BAD-3D7D-4BAB-B433-DDEC5F6C512C}"/>
              </a:ext>
            </a:extLst>
          </p:cNvPr>
          <p:cNvGrpSpPr/>
          <p:nvPr userDrawn="1"/>
        </p:nvGrpSpPr>
        <p:grpSpPr>
          <a:xfrm flipH="1">
            <a:off x="0" y="724694"/>
            <a:ext cx="730801" cy="5402262"/>
            <a:chOff x="-1" y="724694"/>
            <a:chExt cx="12192001" cy="5402262"/>
          </a:xfrm>
        </p:grpSpPr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24F54C63-714A-4405-9BEB-9CE6320207BA}"/>
                </a:ext>
              </a:extLst>
            </p:cNvPr>
            <p:cNvCxnSpPr/>
            <p:nvPr userDrawn="1"/>
          </p:nvCxnSpPr>
          <p:spPr>
            <a:xfrm flipH="1">
              <a:off x="-1" y="724694"/>
              <a:ext cx="12192001" cy="0"/>
            </a:xfrm>
            <a:prstGeom prst="line">
              <a:avLst/>
            </a:prstGeom>
            <a:ln w="34925">
              <a:solidFill>
                <a:srgbClr val="262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EC30E24E-B08A-4BF8-9799-EE59B475568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6126956"/>
              <a:ext cx="12192001" cy="0"/>
            </a:xfrm>
            <a:prstGeom prst="line">
              <a:avLst/>
            </a:prstGeom>
            <a:ln w="34925">
              <a:solidFill>
                <a:srgbClr val="262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48E3DBFD-237C-48F1-8D35-B3D729D4E4A7}"/>
              </a:ext>
            </a:extLst>
          </p:cNvPr>
          <p:cNvCxnSpPr/>
          <p:nvPr userDrawn="1"/>
        </p:nvCxnSpPr>
        <p:spPr>
          <a:xfrm>
            <a:off x="730800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그림 개체 틀 4">
            <a:extLst>
              <a:ext uri="{FF2B5EF4-FFF2-40B4-BE49-F238E27FC236}">
                <a16:creationId xmlns:a16="http://schemas.microsoft.com/office/drawing/2014/main" id="{B2FDB2FD-D9D1-4666-817F-44E42CC6B8A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28344" y="1638300"/>
            <a:ext cx="5645258" cy="3581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99216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916ABF31-42E6-4BD5-A09C-952DBC5F3C4A}"/>
              </a:ext>
            </a:extLst>
          </p:cNvPr>
          <p:cNvSpPr/>
          <p:nvPr userDrawn="1"/>
        </p:nvSpPr>
        <p:spPr>
          <a:xfrm rot="5400000" flipV="1">
            <a:off x="-150327" y="150329"/>
            <a:ext cx="589274" cy="288618"/>
          </a:xfrm>
          <a:prstGeom prst="rect">
            <a:avLst/>
          </a:prstGeom>
          <a:solidFill>
            <a:srgbClr val="A8211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F0783B65-9AB6-4964-AA1A-F04DF40F0073}"/>
              </a:ext>
            </a:extLst>
          </p:cNvPr>
          <p:cNvSpPr/>
          <p:nvPr userDrawn="1"/>
        </p:nvSpPr>
        <p:spPr>
          <a:xfrm rot="5400000" flipH="1">
            <a:off x="11753053" y="6419053"/>
            <a:ext cx="589274" cy="288618"/>
          </a:xfrm>
          <a:prstGeom prst="rect">
            <a:avLst/>
          </a:prstGeom>
          <a:solidFill>
            <a:srgbClr val="F4B64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C513AC4B-5590-4873-8122-3F8CF77898C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88619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289DF3F6-87A1-4440-A43A-63B3029170BA}"/>
              </a:ext>
            </a:extLst>
          </p:cNvPr>
          <p:cNvCxnSpPr>
            <a:cxnSpLocks/>
          </p:cNvCxnSpPr>
          <p:nvPr userDrawn="1"/>
        </p:nvCxnSpPr>
        <p:spPr>
          <a:xfrm>
            <a:off x="0" y="589274"/>
            <a:ext cx="288619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C5334820-EA4E-450A-B151-326EE89E2294}"/>
              </a:ext>
            </a:extLst>
          </p:cNvPr>
          <p:cNvCxnSpPr>
            <a:cxnSpLocks/>
          </p:cNvCxnSpPr>
          <p:nvPr userDrawn="1"/>
        </p:nvCxnSpPr>
        <p:spPr>
          <a:xfrm>
            <a:off x="11903381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6E8941EE-FF99-46C3-A693-4922583B63C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1903381" y="6268726"/>
            <a:ext cx="288619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3194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4442839D-E7DC-411B-A56D-D934EDA57A61}"/>
              </a:ext>
            </a:extLst>
          </p:cNvPr>
          <p:cNvSpPr/>
          <p:nvPr userDrawn="1"/>
        </p:nvSpPr>
        <p:spPr>
          <a:xfrm rot="5400000" flipV="1">
            <a:off x="-150327" y="150329"/>
            <a:ext cx="589274" cy="288618"/>
          </a:xfrm>
          <a:prstGeom prst="rect">
            <a:avLst/>
          </a:prstGeom>
          <a:solidFill>
            <a:srgbClr val="344D8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0C936F03-2DD6-4B3B-ADCC-BAAF9813490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88619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025A8489-9611-4C0F-8A86-C3F9BD9DFCE9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89274"/>
            <a:ext cx="12192000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그림 개체 틀 11">
            <a:extLst>
              <a:ext uri="{FF2B5EF4-FFF2-40B4-BE49-F238E27FC236}">
                <a16:creationId xmlns:a16="http://schemas.microsoft.com/office/drawing/2014/main" id="{19A5FBF6-9EE9-4EB2-A774-BF07A92890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10018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6BA1293E-26CF-40DB-A6DD-72316D7614E2}"/>
              </a:ext>
            </a:extLst>
          </p:cNvPr>
          <p:cNvSpPr/>
          <p:nvPr userDrawn="1"/>
        </p:nvSpPr>
        <p:spPr>
          <a:xfrm rot="16200000" flipH="1" flipV="1">
            <a:off x="11753053" y="150329"/>
            <a:ext cx="589274" cy="288618"/>
          </a:xfrm>
          <a:prstGeom prst="rect">
            <a:avLst/>
          </a:prstGeom>
          <a:solidFill>
            <a:srgbClr val="F4B64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03DA2C3E-570B-403C-9EE3-E41F4A4A951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903381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6706BB54-6340-45C3-B9CE-CE7B2063323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589274"/>
            <a:ext cx="12192000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그림 개체 틀 5">
            <a:extLst>
              <a:ext uri="{FF2B5EF4-FFF2-40B4-BE49-F238E27FC236}">
                <a16:creationId xmlns:a16="http://schemas.microsoft.com/office/drawing/2014/main" id="{6FF6F751-C45D-4A86-85EC-BA5E0E3C3E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89250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7626E2E0-757C-45E6-92AF-DB3991382D12}"/>
              </a:ext>
            </a:extLst>
          </p:cNvPr>
          <p:cNvSpPr/>
          <p:nvPr userDrawn="1"/>
        </p:nvSpPr>
        <p:spPr>
          <a:xfrm>
            <a:off x="-1" y="6126956"/>
            <a:ext cx="730800" cy="731044"/>
          </a:xfrm>
          <a:prstGeom prst="rect">
            <a:avLst/>
          </a:prstGeom>
          <a:solidFill>
            <a:srgbClr val="344D8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8217E06E-C530-475F-A663-03A08CF6AEB1}"/>
              </a:ext>
            </a:extLst>
          </p:cNvPr>
          <p:cNvSpPr/>
          <p:nvPr userDrawn="1"/>
        </p:nvSpPr>
        <p:spPr>
          <a:xfrm>
            <a:off x="-1" y="0"/>
            <a:ext cx="730800" cy="731044"/>
          </a:xfrm>
          <a:prstGeom prst="rect">
            <a:avLst/>
          </a:prstGeom>
          <a:solidFill>
            <a:srgbClr val="A8211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8363F1C8-010A-43BE-8AC2-832F1796C526}"/>
              </a:ext>
            </a:extLst>
          </p:cNvPr>
          <p:cNvSpPr/>
          <p:nvPr userDrawn="1"/>
        </p:nvSpPr>
        <p:spPr>
          <a:xfrm>
            <a:off x="730800" y="0"/>
            <a:ext cx="11461200" cy="731044"/>
          </a:xfrm>
          <a:prstGeom prst="rect">
            <a:avLst/>
          </a:prstGeom>
          <a:solidFill>
            <a:srgbClr val="F4B64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659CE6FD-5267-4606-9035-0A08EBEE6A7B}"/>
              </a:ext>
            </a:extLst>
          </p:cNvPr>
          <p:cNvCxnSpPr/>
          <p:nvPr userDrawn="1"/>
        </p:nvCxnSpPr>
        <p:spPr>
          <a:xfrm>
            <a:off x="-1" y="724694"/>
            <a:ext cx="12192001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0B3C4E2A-E5DF-4151-A8EF-AD10923F5FA5}"/>
              </a:ext>
            </a:extLst>
          </p:cNvPr>
          <p:cNvCxnSpPr>
            <a:cxnSpLocks/>
          </p:cNvCxnSpPr>
          <p:nvPr userDrawn="1"/>
        </p:nvCxnSpPr>
        <p:spPr>
          <a:xfrm>
            <a:off x="-1" y="6126956"/>
            <a:ext cx="12192001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EABDC0D6-6D2E-4ACE-A3C7-111189E382C0}"/>
              </a:ext>
            </a:extLst>
          </p:cNvPr>
          <p:cNvCxnSpPr/>
          <p:nvPr userDrawn="1"/>
        </p:nvCxnSpPr>
        <p:spPr>
          <a:xfrm>
            <a:off x="730799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7770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26A2C83E-E701-46C2-870C-66E4AA192347}"/>
              </a:ext>
            </a:extLst>
          </p:cNvPr>
          <p:cNvSpPr/>
          <p:nvPr userDrawn="1"/>
        </p:nvSpPr>
        <p:spPr>
          <a:xfrm rot="5400000" flipV="1">
            <a:off x="-150327" y="150329"/>
            <a:ext cx="589274" cy="288618"/>
          </a:xfrm>
          <a:prstGeom prst="rect">
            <a:avLst/>
          </a:prstGeom>
          <a:solidFill>
            <a:srgbClr val="A8211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78C1AB9-8259-4CF9-A9CE-166E0D68F360}"/>
              </a:ext>
            </a:extLst>
          </p:cNvPr>
          <p:cNvSpPr/>
          <p:nvPr userDrawn="1"/>
        </p:nvSpPr>
        <p:spPr>
          <a:xfrm rot="5400000" flipH="1">
            <a:off x="11753053" y="6419053"/>
            <a:ext cx="589274" cy="288618"/>
          </a:xfrm>
          <a:prstGeom prst="rect">
            <a:avLst/>
          </a:prstGeom>
          <a:solidFill>
            <a:srgbClr val="262626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F786142D-30D2-4572-960D-5C1C9A318F7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88619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B589D6A-7D1D-4DC7-9556-6131DF4434C9}"/>
              </a:ext>
            </a:extLst>
          </p:cNvPr>
          <p:cNvCxnSpPr>
            <a:cxnSpLocks/>
          </p:cNvCxnSpPr>
          <p:nvPr userDrawn="1"/>
        </p:nvCxnSpPr>
        <p:spPr>
          <a:xfrm>
            <a:off x="0" y="589274"/>
            <a:ext cx="288619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29083855-94E9-492E-9609-28298B870439}"/>
              </a:ext>
            </a:extLst>
          </p:cNvPr>
          <p:cNvCxnSpPr>
            <a:cxnSpLocks/>
          </p:cNvCxnSpPr>
          <p:nvPr userDrawn="1"/>
        </p:nvCxnSpPr>
        <p:spPr>
          <a:xfrm>
            <a:off x="11903381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59F480A4-8F6A-4ADE-8E92-857A4BFA17A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1903381" y="6268726"/>
            <a:ext cx="288619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그림 개체 틀 8">
            <a:extLst>
              <a:ext uri="{FF2B5EF4-FFF2-40B4-BE49-F238E27FC236}">
                <a16:creationId xmlns:a16="http://schemas.microsoft.com/office/drawing/2014/main" id="{392FD126-7C79-451C-ABF4-5186449F3A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31513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081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BA6E83D6-1946-4929-A1D9-CC4CA224C010}"/>
              </a:ext>
            </a:extLst>
          </p:cNvPr>
          <p:cNvSpPr/>
          <p:nvPr userDrawn="1"/>
        </p:nvSpPr>
        <p:spPr>
          <a:xfrm flipH="1">
            <a:off x="11461200" y="6126956"/>
            <a:ext cx="730800" cy="731044"/>
          </a:xfrm>
          <a:prstGeom prst="rect">
            <a:avLst/>
          </a:prstGeom>
          <a:solidFill>
            <a:srgbClr val="344D8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4036152-C1D7-4F12-8861-CCDFC508738D}"/>
              </a:ext>
            </a:extLst>
          </p:cNvPr>
          <p:cNvSpPr/>
          <p:nvPr userDrawn="1"/>
        </p:nvSpPr>
        <p:spPr>
          <a:xfrm flipH="1">
            <a:off x="11461200" y="0"/>
            <a:ext cx="730800" cy="731044"/>
          </a:xfrm>
          <a:prstGeom prst="rect">
            <a:avLst/>
          </a:prstGeom>
          <a:solidFill>
            <a:srgbClr val="A8211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1FDC43F-69D2-4AC8-B538-ACFA7E735FE6}"/>
              </a:ext>
            </a:extLst>
          </p:cNvPr>
          <p:cNvSpPr/>
          <p:nvPr userDrawn="1"/>
        </p:nvSpPr>
        <p:spPr>
          <a:xfrm flipH="1">
            <a:off x="-1" y="0"/>
            <a:ext cx="11461200" cy="731044"/>
          </a:xfrm>
          <a:prstGeom prst="rect">
            <a:avLst/>
          </a:prstGeom>
          <a:solidFill>
            <a:srgbClr val="F4B64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205B7005-5947-4FC4-AA59-DC1948C34AED}"/>
              </a:ext>
            </a:extLst>
          </p:cNvPr>
          <p:cNvCxnSpPr/>
          <p:nvPr userDrawn="1"/>
        </p:nvCxnSpPr>
        <p:spPr>
          <a:xfrm flipH="1">
            <a:off x="-1" y="724694"/>
            <a:ext cx="12192001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16B3B85-1E40-4BF9-B413-744CFB7014A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6126956"/>
            <a:ext cx="12192001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6D304E24-5002-4DC9-B293-6C7B5840490D}"/>
              </a:ext>
            </a:extLst>
          </p:cNvPr>
          <p:cNvCxnSpPr/>
          <p:nvPr userDrawn="1"/>
        </p:nvCxnSpPr>
        <p:spPr>
          <a:xfrm flipH="1">
            <a:off x="11461200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5934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BA6E83D6-1946-4929-A1D9-CC4CA224C010}"/>
              </a:ext>
            </a:extLst>
          </p:cNvPr>
          <p:cNvSpPr/>
          <p:nvPr userDrawn="1"/>
        </p:nvSpPr>
        <p:spPr>
          <a:xfrm flipH="1">
            <a:off x="11461200" y="6126956"/>
            <a:ext cx="730800" cy="731044"/>
          </a:xfrm>
          <a:prstGeom prst="rect">
            <a:avLst/>
          </a:prstGeom>
          <a:solidFill>
            <a:srgbClr val="344D8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4036152-C1D7-4F12-8861-CCDFC508738D}"/>
              </a:ext>
            </a:extLst>
          </p:cNvPr>
          <p:cNvSpPr/>
          <p:nvPr userDrawn="1"/>
        </p:nvSpPr>
        <p:spPr>
          <a:xfrm flipH="1">
            <a:off x="11461200" y="0"/>
            <a:ext cx="730800" cy="731044"/>
          </a:xfrm>
          <a:prstGeom prst="rect">
            <a:avLst/>
          </a:prstGeom>
          <a:solidFill>
            <a:srgbClr val="A8211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F615A98A-0997-4592-B638-1A40A6438F18}"/>
              </a:ext>
            </a:extLst>
          </p:cNvPr>
          <p:cNvGrpSpPr/>
          <p:nvPr userDrawn="1"/>
        </p:nvGrpSpPr>
        <p:grpSpPr>
          <a:xfrm>
            <a:off x="11461199" y="724694"/>
            <a:ext cx="730801" cy="5402262"/>
            <a:chOff x="-1" y="724694"/>
            <a:chExt cx="12192001" cy="5402262"/>
          </a:xfrm>
        </p:grpSpPr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205B7005-5947-4FC4-AA59-DC1948C34AED}"/>
                </a:ext>
              </a:extLst>
            </p:cNvPr>
            <p:cNvCxnSpPr/>
            <p:nvPr userDrawn="1"/>
          </p:nvCxnSpPr>
          <p:spPr>
            <a:xfrm flipH="1">
              <a:off x="-1" y="724694"/>
              <a:ext cx="12192001" cy="0"/>
            </a:xfrm>
            <a:prstGeom prst="line">
              <a:avLst/>
            </a:prstGeom>
            <a:ln w="34925">
              <a:solidFill>
                <a:srgbClr val="262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816B3B85-1E40-4BF9-B413-744CFB7014A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6126956"/>
              <a:ext cx="12192001" cy="0"/>
            </a:xfrm>
            <a:prstGeom prst="line">
              <a:avLst/>
            </a:prstGeom>
            <a:ln w="34925">
              <a:solidFill>
                <a:srgbClr val="262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6D304E24-5002-4DC9-B293-6C7B5840490D}"/>
              </a:ext>
            </a:extLst>
          </p:cNvPr>
          <p:cNvCxnSpPr/>
          <p:nvPr userDrawn="1"/>
        </p:nvCxnSpPr>
        <p:spPr>
          <a:xfrm flipH="1">
            <a:off x="11461200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95580E7-CF58-4D68-AF6D-9DAAFB182584}"/>
              </a:ext>
            </a:extLst>
          </p:cNvPr>
          <p:cNvSpPr/>
          <p:nvPr userDrawn="1"/>
        </p:nvSpPr>
        <p:spPr>
          <a:xfrm>
            <a:off x="0" y="6126956"/>
            <a:ext cx="730800" cy="731044"/>
          </a:xfrm>
          <a:prstGeom prst="rect">
            <a:avLst/>
          </a:prstGeom>
          <a:solidFill>
            <a:srgbClr val="344D8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5869FC1C-31E5-4AC0-BFC0-E8BF2FEA6CDC}"/>
              </a:ext>
            </a:extLst>
          </p:cNvPr>
          <p:cNvSpPr/>
          <p:nvPr userDrawn="1"/>
        </p:nvSpPr>
        <p:spPr>
          <a:xfrm>
            <a:off x="0" y="0"/>
            <a:ext cx="730800" cy="731044"/>
          </a:xfrm>
          <a:prstGeom prst="rect">
            <a:avLst/>
          </a:prstGeom>
          <a:solidFill>
            <a:srgbClr val="A8211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A42E6BAD-3D7D-4BAB-B433-DDEC5F6C512C}"/>
              </a:ext>
            </a:extLst>
          </p:cNvPr>
          <p:cNvGrpSpPr/>
          <p:nvPr userDrawn="1"/>
        </p:nvGrpSpPr>
        <p:grpSpPr>
          <a:xfrm flipH="1">
            <a:off x="0" y="724694"/>
            <a:ext cx="730801" cy="5402262"/>
            <a:chOff x="-1" y="724694"/>
            <a:chExt cx="12192001" cy="5402262"/>
          </a:xfrm>
        </p:grpSpPr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24F54C63-714A-4405-9BEB-9CE6320207BA}"/>
                </a:ext>
              </a:extLst>
            </p:cNvPr>
            <p:cNvCxnSpPr/>
            <p:nvPr userDrawn="1"/>
          </p:nvCxnSpPr>
          <p:spPr>
            <a:xfrm flipH="1">
              <a:off x="-1" y="724694"/>
              <a:ext cx="12192001" cy="0"/>
            </a:xfrm>
            <a:prstGeom prst="line">
              <a:avLst/>
            </a:prstGeom>
            <a:ln w="34925">
              <a:solidFill>
                <a:srgbClr val="262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EC30E24E-B08A-4BF8-9799-EE59B475568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6126956"/>
              <a:ext cx="12192001" cy="0"/>
            </a:xfrm>
            <a:prstGeom prst="line">
              <a:avLst/>
            </a:prstGeom>
            <a:ln w="34925">
              <a:solidFill>
                <a:srgbClr val="262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48E3DBFD-237C-48F1-8D35-B3D729D4E4A7}"/>
              </a:ext>
            </a:extLst>
          </p:cNvPr>
          <p:cNvCxnSpPr/>
          <p:nvPr userDrawn="1"/>
        </p:nvCxnSpPr>
        <p:spPr>
          <a:xfrm>
            <a:off x="730800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810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BA6E83D6-1946-4929-A1D9-CC4CA224C010}"/>
              </a:ext>
            </a:extLst>
          </p:cNvPr>
          <p:cNvSpPr/>
          <p:nvPr userDrawn="1"/>
        </p:nvSpPr>
        <p:spPr>
          <a:xfrm flipH="1">
            <a:off x="11461200" y="6126956"/>
            <a:ext cx="730800" cy="731044"/>
          </a:xfrm>
          <a:prstGeom prst="rect">
            <a:avLst/>
          </a:prstGeom>
          <a:solidFill>
            <a:srgbClr val="262626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4036152-C1D7-4F12-8861-CCDFC508738D}"/>
              </a:ext>
            </a:extLst>
          </p:cNvPr>
          <p:cNvSpPr/>
          <p:nvPr userDrawn="1"/>
        </p:nvSpPr>
        <p:spPr>
          <a:xfrm flipH="1">
            <a:off x="11461200" y="0"/>
            <a:ext cx="730800" cy="731044"/>
          </a:xfrm>
          <a:prstGeom prst="rect">
            <a:avLst/>
          </a:prstGeom>
          <a:solidFill>
            <a:srgbClr val="F4B64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F615A98A-0997-4592-B638-1A40A6438F18}"/>
              </a:ext>
            </a:extLst>
          </p:cNvPr>
          <p:cNvGrpSpPr/>
          <p:nvPr userDrawn="1"/>
        </p:nvGrpSpPr>
        <p:grpSpPr>
          <a:xfrm>
            <a:off x="11461199" y="724694"/>
            <a:ext cx="730801" cy="5402262"/>
            <a:chOff x="-1" y="724694"/>
            <a:chExt cx="12192001" cy="5402262"/>
          </a:xfrm>
        </p:grpSpPr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205B7005-5947-4FC4-AA59-DC1948C34AED}"/>
                </a:ext>
              </a:extLst>
            </p:cNvPr>
            <p:cNvCxnSpPr/>
            <p:nvPr userDrawn="1"/>
          </p:nvCxnSpPr>
          <p:spPr>
            <a:xfrm flipH="1">
              <a:off x="-1" y="724694"/>
              <a:ext cx="12192001" cy="0"/>
            </a:xfrm>
            <a:prstGeom prst="line">
              <a:avLst/>
            </a:prstGeom>
            <a:ln w="34925">
              <a:solidFill>
                <a:srgbClr val="262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816B3B85-1E40-4BF9-B413-744CFB7014A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6126956"/>
              <a:ext cx="12192001" cy="0"/>
            </a:xfrm>
            <a:prstGeom prst="line">
              <a:avLst/>
            </a:prstGeom>
            <a:ln w="34925">
              <a:solidFill>
                <a:srgbClr val="262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6D304E24-5002-4DC9-B293-6C7B5840490D}"/>
              </a:ext>
            </a:extLst>
          </p:cNvPr>
          <p:cNvCxnSpPr/>
          <p:nvPr userDrawn="1"/>
        </p:nvCxnSpPr>
        <p:spPr>
          <a:xfrm flipH="1">
            <a:off x="11461200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95580E7-CF58-4D68-AF6D-9DAAFB182584}"/>
              </a:ext>
            </a:extLst>
          </p:cNvPr>
          <p:cNvSpPr/>
          <p:nvPr userDrawn="1"/>
        </p:nvSpPr>
        <p:spPr>
          <a:xfrm>
            <a:off x="0" y="6126956"/>
            <a:ext cx="730800" cy="731044"/>
          </a:xfrm>
          <a:prstGeom prst="rect">
            <a:avLst/>
          </a:prstGeom>
          <a:solidFill>
            <a:srgbClr val="262626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5869FC1C-31E5-4AC0-BFC0-E8BF2FEA6CDC}"/>
              </a:ext>
            </a:extLst>
          </p:cNvPr>
          <p:cNvSpPr/>
          <p:nvPr userDrawn="1"/>
        </p:nvSpPr>
        <p:spPr>
          <a:xfrm>
            <a:off x="0" y="0"/>
            <a:ext cx="730800" cy="731044"/>
          </a:xfrm>
          <a:prstGeom prst="rect">
            <a:avLst/>
          </a:prstGeom>
          <a:solidFill>
            <a:srgbClr val="F4B64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A42E6BAD-3D7D-4BAB-B433-DDEC5F6C512C}"/>
              </a:ext>
            </a:extLst>
          </p:cNvPr>
          <p:cNvGrpSpPr/>
          <p:nvPr userDrawn="1"/>
        </p:nvGrpSpPr>
        <p:grpSpPr>
          <a:xfrm flipH="1">
            <a:off x="0" y="724694"/>
            <a:ext cx="730801" cy="5402262"/>
            <a:chOff x="-1" y="724694"/>
            <a:chExt cx="12192001" cy="5402262"/>
          </a:xfrm>
        </p:grpSpPr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24F54C63-714A-4405-9BEB-9CE6320207BA}"/>
                </a:ext>
              </a:extLst>
            </p:cNvPr>
            <p:cNvCxnSpPr/>
            <p:nvPr userDrawn="1"/>
          </p:nvCxnSpPr>
          <p:spPr>
            <a:xfrm flipH="1">
              <a:off x="-1" y="724694"/>
              <a:ext cx="12192001" cy="0"/>
            </a:xfrm>
            <a:prstGeom prst="line">
              <a:avLst/>
            </a:prstGeom>
            <a:ln w="34925">
              <a:solidFill>
                <a:srgbClr val="262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EC30E24E-B08A-4BF8-9799-EE59B475568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6126956"/>
              <a:ext cx="12192001" cy="0"/>
            </a:xfrm>
            <a:prstGeom prst="line">
              <a:avLst/>
            </a:prstGeom>
            <a:ln w="34925">
              <a:solidFill>
                <a:srgbClr val="262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48E3DBFD-237C-48F1-8D35-B3D729D4E4A7}"/>
              </a:ext>
            </a:extLst>
          </p:cNvPr>
          <p:cNvCxnSpPr/>
          <p:nvPr userDrawn="1"/>
        </p:nvCxnSpPr>
        <p:spPr>
          <a:xfrm>
            <a:off x="730800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582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9B4CA3B6-BD14-4580-A801-B1F23FFD16B6}"/>
              </a:ext>
            </a:extLst>
          </p:cNvPr>
          <p:cNvSpPr/>
          <p:nvPr userDrawn="1"/>
        </p:nvSpPr>
        <p:spPr>
          <a:xfrm>
            <a:off x="730800" y="0"/>
            <a:ext cx="10730394" cy="731044"/>
          </a:xfrm>
          <a:prstGeom prst="rect">
            <a:avLst/>
          </a:prstGeom>
          <a:solidFill>
            <a:srgbClr val="F4B64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FA919020-67E6-41A8-99E1-29170768824F}"/>
              </a:ext>
            </a:extLst>
          </p:cNvPr>
          <p:cNvSpPr/>
          <p:nvPr userDrawn="1"/>
        </p:nvSpPr>
        <p:spPr>
          <a:xfrm>
            <a:off x="-1" y="6126956"/>
            <a:ext cx="730800" cy="731044"/>
          </a:xfrm>
          <a:prstGeom prst="rect">
            <a:avLst/>
          </a:prstGeom>
          <a:solidFill>
            <a:srgbClr val="344D8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F0B13439-2BCD-4CA4-9870-813E6CAB59D7}"/>
              </a:ext>
            </a:extLst>
          </p:cNvPr>
          <p:cNvSpPr/>
          <p:nvPr userDrawn="1"/>
        </p:nvSpPr>
        <p:spPr>
          <a:xfrm>
            <a:off x="-1" y="0"/>
            <a:ext cx="730800" cy="731044"/>
          </a:xfrm>
          <a:prstGeom prst="rect">
            <a:avLst/>
          </a:prstGeom>
          <a:solidFill>
            <a:srgbClr val="A8211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E9233766-6FA4-4B45-B56A-55DA081454DE}"/>
              </a:ext>
            </a:extLst>
          </p:cNvPr>
          <p:cNvCxnSpPr/>
          <p:nvPr userDrawn="1"/>
        </p:nvCxnSpPr>
        <p:spPr>
          <a:xfrm>
            <a:off x="-1" y="724694"/>
            <a:ext cx="12192001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63DD8295-73C5-4B98-BA21-6F046902E4C5}"/>
              </a:ext>
            </a:extLst>
          </p:cNvPr>
          <p:cNvCxnSpPr>
            <a:cxnSpLocks/>
          </p:cNvCxnSpPr>
          <p:nvPr userDrawn="1"/>
        </p:nvCxnSpPr>
        <p:spPr>
          <a:xfrm>
            <a:off x="-1" y="6126956"/>
            <a:ext cx="12192001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02E06C38-F1DE-40DE-B4A5-0791F5B218DC}"/>
              </a:ext>
            </a:extLst>
          </p:cNvPr>
          <p:cNvCxnSpPr/>
          <p:nvPr userDrawn="1"/>
        </p:nvCxnSpPr>
        <p:spPr>
          <a:xfrm>
            <a:off x="730799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380D5907-877C-4F31-BFDA-3A52E871EAF2}"/>
              </a:ext>
            </a:extLst>
          </p:cNvPr>
          <p:cNvSpPr/>
          <p:nvPr userDrawn="1"/>
        </p:nvSpPr>
        <p:spPr>
          <a:xfrm flipH="1">
            <a:off x="11461200" y="6126956"/>
            <a:ext cx="730800" cy="731044"/>
          </a:xfrm>
          <a:prstGeom prst="rect">
            <a:avLst/>
          </a:prstGeom>
          <a:solidFill>
            <a:srgbClr val="344D8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8463F173-8E6E-4923-9A37-41979792F77E}"/>
              </a:ext>
            </a:extLst>
          </p:cNvPr>
          <p:cNvSpPr/>
          <p:nvPr userDrawn="1"/>
        </p:nvSpPr>
        <p:spPr>
          <a:xfrm flipH="1">
            <a:off x="11461200" y="0"/>
            <a:ext cx="730800" cy="731044"/>
          </a:xfrm>
          <a:prstGeom prst="rect">
            <a:avLst/>
          </a:prstGeom>
          <a:solidFill>
            <a:srgbClr val="A8211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43800CBE-DD8E-486C-A71E-CC528BE88085}"/>
              </a:ext>
            </a:extLst>
          </p:cNvPr>
          <p:cNvCxnSpPr/>
          <p:nvPr userDrawn="1"/>
        </p:nvCxnSpPr>
        <p:spPr>
          <a:xfrm flipH="1">
            <a:off x="11461200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9833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7626E2E0-757C-45E6-92AF-DB3991382D12}"/>
              </a:ext>
            </a:extLst>
          </p:cNvPr>
          <p:cNvSpPr/>
          <p:nvPr userDrawn="1"/>
        </p:nvSpPr>
        <p:spPr>
          <a:xfrm>
            <a:off x="-1" y="6126956"/>
            <a:ext cx="730800" cy="731044"/>
          </a:xfrm>
          <a:prstGeom prst="rect">
            <a:avLst/>
          </a:prstGeom>
          <a:solidFill>
            <a:srgbClr val="344D8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8217E06E-C530-475F-A663-03A08CF6AEB1}"/>
              </a:ext>
            </a:extLst>
          </p:cNvPr>
          <p:cNvSpPr/>
          <p:nvPr userDrawn="1"/>
        </p:nvSpPr>
        <p:spPr>
          <a:xfrm>
            <a:off x="-1" y="0"/>
            <a:ext cx="730800" cy="731044"/>
          </a:xfrm>
          <a:prstGeom prst="rect">
            <a:avLst/>
          </a:prstGeom>
          <a:solidFill>
            <a:srgbClr val="A8211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8363F1C8-010A-43BE-8AC2-832F1796C526}"/>
              </a:ext>
            </a:extLst>
          </p:cNvPr>
          <p:cNvSpPr/>
          <p:nvPr userDrawn="1"/>
        </p:nvSpPr>
        <p:spPr>
          <a:xfrm>
            <a:off x="730800" y="0"/>
            <a:ext cx="11461200" cy="731044"/>
          </a:xfrm>
          <a:prstGeom prst="rect">
            <a:avLst/>
          </a:prstGeom>
          <a:solidFill>
            <a:srgbClr val="F4B64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659CE6FD-5267-4606-9035-0A08EBEE6A7B}"/>
              </a:ext>
            </a:extLst>
          </p:cNvPr>
          <p:cNvCxnSpPr/>
          <p:nvPr userDrawn="1"/>
        </p:nvCxnSpPr>
        <p:spPr>
          <a:xfrm>
            <a:off x="-1" y="724694"/>
            <a:ext cx="12192001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0B3C4E2A-E5DF-4151-A8EF-AD10923F5FA5}"/>
              </a:ext>
            </a:extLst>
          </p:cNvPr>
          <p:cNvCxnSpPr>
            <a:cxnSpLocks/>
          </p:cNvCxnSpPr>
          <p:nvPr userDrawn="1"/>
        </p:nvCxnSpPr>
        <p:spPr>
          <a:xfrm>
            <a:off x="-1" y="6126956"/>
            <a:ext cx="12192001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EABDC0D6-6D2E-4ACE-A3C7-111189E382C0}"/>
              </a:ext>
            </a:extLst>
          </p:cNvPr>
          <p:cNvCxnSpPr/>
          <p:nvPr userDrawn="1"/>
        </p:nvCxnSpPr>
        <p:spPr>
          <a:xfrm>
            <a:off x="730799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FBC3F314-6DA0-429C-B8A6-13B2C63475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65345" y="992778"/>
            <a:ext cx="3633878" cy="48724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768232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BA6E83D6-1946-4929-A1D9-CC4CA224C010}"/>
              </a:ext>
            </a:extLst>
          </p:cNvPr>
          <p:cNvSpPr/>
          <p:nvPr userDrawn="1"/>
        </p:nvSpPr>
        <p:spPr>
          <a:xfrm flipH="1">
            <a:off x="11461200" y="6126956"/>
            <a:ext cx="730800" cy="731044"/>
          </a:xfrm>
          <a:prstGeom prst="rect">
            <a:avLst/>
          </a:prstGeom>
          <a:solidFill>
            <a:srgbClr val="344D8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4036152-C1D7-4F12-8861-CCDFC508738D}"/>
              </a:ext>
            </a:extLst>
          </p:cNvPr>
          <p:cNvSpPr/>
          <p:nvPr userDrawn="1"/>
        </p:nvSpPr>
        <p:spPr>
          <a:xfrm flipH="1">
            <a:off x="11461200" y="0"/>
            <a:ext cx="730800" cy="731044"/>
          </a:xfrm>
          <a:prstGeom prst="rect">
            <a:avLst/>
          </a:prstGeom>
          <a:solidFill>
            <a:srgbClr val="A8211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1FDC43F-69D2-4AC8-B538-ACFA7E735FE6}"/>
              </a:ext>
            </a:extLst>
          </p:cNvPr>
          <p:cNvSpPr/>
          <p:nvPr userDrawn="1"/>
        </p:nvSpPr>
        <p:spPr>
          <a:xfrm flipH="1">
            <a:off x="-1" y="0"/>
            <a:ext cx="11461200" cy="731044"/>
          </a:xfrm>
          <a:prstGeom prst="rect">
            <a:avLst/>
          </a:prstGeom>
          <a:solidFill>
            <a:srgbClr val="F4B64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205B7005-5947-4FC4-AA59-DC1948C34AED}"/>
              </a:ext>
            </a:extLst>
          </p:cNvPr>
          <p:cNvCxnSpPr/>
          <p:nvPr userDrawn="1"/>
        </p:nvCxnSpPr>
        <p:spPr>
          <a:xfrm flipH="1">
            <a:off x="-1" y="724694"/>
            <a:ext cx="12192001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16B3B85-1E40-4BF9-B413-744CFB7014A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6126956"/>
            <a:ext cx="12192001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6D304E24-5002-4DC9-B293-6C7B5840490D}"/>
              </a:ext>
            </a:extLst>
          </p:cNvPr>
          <p:cNvCxnSpPr/>
          <p:nvPr userDrawn="1"/>
        </p:nvCxnSpPr>
        <p:spPr>
          <a:xfrm flipH="1">
            <a:off x="11461200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그림 개체 틀 4">
            <a:extLst>
              <a:ext uri="{FF2B5EF4-FFF2-40B4-BE49-F238E27FC236}">
                <a16:creationId xmlns:a16="http://schemas.microsoft.com/office/drawing/2014/main" id="{BE5392E4-5C77-42BF-941A-F0F7A15782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057" y="1181878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6" name="그림 개체 틀 4">
            <a:extLst>
              <a:ext uri="{FF2B5EF4-FFF2-40B4-BE49-F238E27FC236}">
                <a16:creationId xmlns:a16="http://schemas.microsoft.com/office/drawing/2014/main" id="{F837C27A-2926-453F-931A-B459FB23DB9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70883" y="1181878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72404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17">
            <a:extLst>
              <a:ext uri="{FF2B5EF4-FFF2-40B4-BE49-F238E27FC236}">
                <a16:creationId xmlns:a16="http://schemas.microsoft.com/office/drawing/2014/main" id="{63E6E9BC-54AF-4B98-8360-064D4D5CFE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398" y="2159242"/>
            <a:ext cx="1736679" cy="2288243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5" name="그림 개체 틀 17">
            <a:extLst>
              <a:ext uri="{FF2B5EF4-FFF2-40B4-BE49-F238E27FC236}">
                <a16:creationId xmlns:a16="http://schemas.microsoft.com/office/drawing/2014/main" id="{A624DD0E-9430-419F-9676-8F79A14CE69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6888" y="2159242"/>
            <a:ext cx="1736679" cy="2288243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17">
            <a:extLst>
              <a:ext uri="{FF2B5EF4-FFF2-40B4-BE49-F238E27FC236}">
                <a16:creationId xmlns:a16="http://schemas.microsoft.com/office/drawing/2014/main" id="{F94BD3DC-4A19-4F65-8F88-8C129591918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73378" y="2159242"/>
            <a:ext cx="1736679" cy="2288243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D182AF6-C6EC-41C1-A9F3-423ADA2EBF49}"/>
              </a:ext>
            </a:extLst>
          </p:cNvPr>
          <p:cNvSpPr/>
          <p:nvPr userDrawn="1"/>
        </p:nvSpPr>
        <p:spPr>
          <a:xfrm>
            <a:off x="-1" y="0"/>
            <a:ext cx="375193" cy="731044"/>
          </a:xfrm>
          <a:prstGeom prst="rect">
            <a:avLst/>
          </a:prstGeom>
          <a:solidFill>
            <a:srgbClr val="A8211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9F14A18-D622-4541-A67C-C1827DECDA23}"/>
              </a:ext>
            </a:extLst>
          </p:cNvPr>
          <p:cNvSpPr/>
          <p:nvPr userDrawn="1"/>
        </p:nvSpPr>
        <p:spPr>
          <a:xfrm>
            <a:off x="375192" y="0"/>
            <a:ext cx="11441596" cy="731044"/>
          </a:xfrm>
          <a:prstGeom prst="rect">
            <a:avLst/>
          </a:prstGeom>
          <a:solidFill>
            <a:srgbClr val="F4B64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71E6D463-B6E7-46A9-8E10-B92D28D5BBBF}"/>
              </a:ext>
            </a:extLst>
          </p:cNvPr>
          <p:cNvCxnSpPr/>
          <p:nvPr userDrawn="1"/>
        </p:nvCxnSpPr>
        <p:spPr>
          <a:xfrm>
            <a:off x="-1" y="724694"/>
            <a:ext cx="12192001" cy="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B74ACB6D-9343-4141-8172-C8DC5A21D6F1}"/>
              </a:ext>
            </a:extLst>
          </p:cNvPr>
          <p:cNvCxnSpPr/>
          <p:nvPr userDrawn="1"/>
        </p:nvCxnSpPr>
        <p:spPr>
          <a:xfrm>
            <a:off x="375199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C7F192F-5779-4BBA-8165-3B91E7D1CB84}"/>
              </a:ext>
            </a:extLst>
          </p:cNvPr>
          <p:cNvSpPr/>
          <p:nvPr userDrawn="1"/>
        </p:nvSpPr>
        <p:spPr>
          <a:xfrm flipH="1">
            <a:off x="11816807" y="0"/>
            <a:ext cx="375193" cy="731044"/>
          </a:xfrm>
          <a:prstGeom prst="rect">
            <a:avLst/>
          </a:prstGeom>
          <a:solidFill>
            <a:srgbClr val="344D8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EC3A5194-03E3-4A81-8FF7-4520D1B2463D}"/>
              </a:ext>
            </a:extLst>
          </p:cNvPr>
          <p:cNvCxnSpPr/>
          <p:nvPr userDrawn="1"/>
        </p:nvCxnSpPr>
        <p:spPr>
          <a:xfrm flipH="1">
            <a:off x="11816800" y="0"/>
            <a:ext cx="0" cy="6858000"/>
          </a:xfrm>
          <a:prstGeom prst="line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5193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76" r:id="rId21"/>
    <p:sldLayoutId id="2147483664" r:id="rId2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BD482B3-1AD0-40CF-AD7D-2948434A7B92}"/>
              </a:ext>
            </a:extLst>
          </p:cNvPr>
          <p:cNvSpPr txBox="1"/>
          <p:nvPr/>
        </p:nvSpPr>
        <p:spPr>
          <a:xfrm>
            <a:off x="581078" y="400836"/>
            <a:ext cx="6666945" cy="175432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F7F7F7"/>
                </a:solidFill>
                <a:latin typeface="+mj-lt"/>
                <a:cs typeface="Arial" panose="020B0604020202020204" pitchFamily="34" charset="0"/>
              </a:rPr>
              <a:t>Human Resource Management </a:t>
            </a:r>
            <a:endParaRPr lang="ko-KR" altLang="en-US" sz="5400" dirty="0">
              <a:solidFill>
                <a:srgbClr val="F7F7F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90F00-EF40-45F0-95E0-22926D7B4FE5}"/>
              </a:ext>
            </a:extLst>
          </p:cNvPr>
          <p:cNvSpPr txBox="1"/>
          <p:nvPr/>
        </p:nvSpPr>
        <p:spPr>
          <a:xfrm>
            <a:off x="908123" y="4194830"/>
            <a:ext cx="369569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2800" dirty="0">
                <a:solidFill>
                  <a:srgbClr val="262626"/>
                </a:solidFill>
                <a:latin typeface="+mj-lt"/>
                <a:cs typeface="Arial" panose="020B0604020202020204" pitchFamily="34" charset="0"/>
              </a:rPr>
              <a:t>Instructor’s Name</a:t>
            </a:r>
            <a:endParaRPr lang="ko-KR" altLang="en-US" sz="2800" dirty="0">
              <a:solidFill>
                <a:srgbClr val="26262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E148DCD8-70D0-4E71-A2A9-4F2591AE4857}"/>
              </a:ext>
            </a:extLst>
          </p:cNvPr>
          <p:cNvSpPr/>
          <p:nvPr/>
        </p:nvSpPr>
        <p:spPr>
          <a:xfrm>
            <a:off x="11363262" y="3042575"/>
            <a:ext cx="828738" cy="1657474"/>
          </a:xfrm>
          <a:custGeom>
            <a:avLst/>
            <a:gdLst>
              <a:gd name="connsiteX0" fmla="*/ 828737 w 828738"/>
              <a:gd name="connsiteY0" fmla="*/ 0 h 1657474"/>
              <a:gd name="connsiteX1" fmla="*/ 828738 w 828738"/>
              <a:gd name="connsiteY1" fmla="*/ 0 h 1657474"/>
              <a:gd name="connsiteX2" fmla="*/ 828738 w 828738"/>
              <a:gd name="connsiteY2" fmla="*/ 1657474 h 1657474"/>
              <a:gd name="connsiteX3" fmla="*/ 828737 w 828738"/>
              <a:gd name="connsiteY3" fmla="*/ 1657474 h 1657474"/>
              <a:gd name="connsiteX4" fmla="*/ 0 w 828738"/>
              <a:gd name="connsiteY4" fmla="*/ 828737 h 1657474"/>
              <a:gd name="connsiteX5" fmla="*/ 828737 w 828738"/>
              <a:gd name="connsiteY5" fmla="*/ 0 h 165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8738" h="1657474">
                <a:moveTo>
                  <a:pt x="828737" y="0"/>
                </a:moveTo>
                <a:lnTo>
                  <a:pt x="828738" y="0"/>
                </a:lnTo>
                <a:lnTo>
                  <a:pt x="828738" y="1657474"/>
                </a:lnTo>
                <a:lnTo>
                  <a:pt x="828737" y="1657474"/>
                </a:lnTo>
                <a:cubicBezTo>
                  <a:pt x="371038" y="1657474"/>
                  <a:pt x="0" y="1286436"/>
                  <a:pt x="0" y="828737"/>
                </a:cubicBezTo>
                <a:cubicBezTo>
                  <a:pt x="0" y="371038"/>
                  <a:pt x="371038" y="0"/>
                  <a:pt x="828737" y="0"/>
                </a:cubicBezTo>
                <a:close/>
              </a:path>
            </a:pathLst>
          </a:custGeom>
          <a:solidFill>
            <a:srgbClr val="344D8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EC9C29-68AE-4479-B93E-DD3A40F595C2}"/>
              </a:ext>
            </a:extLst>
          </p:cNvPr>
          <p:cNvSpPr txBox="1"/>
          <p:nvPr/>
        </p:nvSpPr>
        <p:spPr>
          <a:xfrm>
            <a:off x="8238744" y="950541"/>
            <a:ext cx="3639312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2400" dirty="0">
                <a:solidFill>
                  <a:srgbClr val="262626"/>
                </a:solidFill>
                <a:latin typeface="+mj-lt"/>
                <a:cs typeface="Arial" panose="020B0604020202020204" pitchFamily="34" charset="0"/>
              </a:rPr>
              <a:t>Learning Outcome 3</a:t>
            </a:r>
          </a:p>
          <a:p>
            <a:endParaRPr lang="ko-KR" altLang="en-US" sz="2400" dirty="0">
              <a:solidFill>
                <a:srgbClr val="26262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3" name="Picture Placeholder 22" descr="A picture containing logo&#10;&#10;Description automatically generated">
            <a:extLst>
              <a:ext uri="{FF2B5EF4-FFF2-40B4-BE49-F238E27FC236}">
                <a16:creationId xmlns:a16="http://schemas.microsoft.com/office/drawing/2014/main" id="{6277A645-FB22-34A9-5C7E-0F4FC6E406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r="4063"/>
          <a:stretch>
            <a:fillRect/>
          </a:stretch>
        </p:blipFill>
        <p:spPr/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D00178A3-08C0-496D-AF0C-69E2B0074588}"/>
              </a:ext>
            </a:extLst>
          </p:cNvPr>
          <p:cNvGrpSpPr/>
          <p:nvPr/>
        </p:nvGrpSpPr>
        <p:grpSpPr>
          <a:xfrm>
            <a:off x="5372300" y="6336846"/>
            <a:ext cx="1722717" cy="240636"/>
            <a:chOff x="5627481" y="6055519"/>
            <a:chExt cx="1722717" cy="240636"/>
          </a:xfrm>
        </p:grpSpPr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CA4C426A-C940-485A-80F6-8B1400A7A81A}"/>
                </a:ext>
              </a:extLst>
            </p:cNvPr>
            <p:cNvSpPr/>
            <p:nvPr userDrawn="1"/>
          </p:nvSpPr>
          <p:spPr>
            <a:xfrm>
              <a:off x="5627481" y="6055519"/>
              <a:ext cx="240636" cy="240636"/>
            </a:xfrm>
            <a:prstGeom prst="ellipse">
              <a:avLst/>
            </a:prstGeom>
            <a:solidFill>
              <a:srgbClr val="344D8F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FCF8F7"/>
                </a:solidFill>
                <a:latin typeface="+mj-lt"/>
              </a:endParaRPr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32F43E4-C81E-4199-B50B-F6E8D4837544}"/>
                </a:ext>
              </a:extLst>
            </p:cNvPr>
            <p:cNvSpPr/>
            <p:nvPr userDrawn="1"/>
          </p:nvSpPr>
          <p:spPr>
            <a:xfrm>
              <a:off x="6121508" y="6055519"/>
              <a:ext cx="240636" cy="240636"/>
            </a:xfrm>
            <a:prstGeom prst="ellipse">
              <a:avLst/>
            </a:prstGeom>
            <a:solidFill>
              <a:srgbClr val="344D8F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FCF8F7"/>
                </a:solidFill>
                <a:latin typeface="+mj-lt"/>
              </a:endParaRPr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E4E3E0EE-9801-438C-9024-6E8E2BBF48F7}"/>
                </a:ext>
              </a:extLst>
            </p:cNvPr>
            <p:cNvSpPr/>
            <p:nvPr userDrawn="1"/>
          </p:nvSpPr>
          <p:spPr>
            <a:xfrm>
              <a:off x="6615535" y="6055519"/>
              <a:ext cx="240636" cy="240636"/>
            </a:xfrm>
            <a:prstGeom prst="ellipse">
              <a:avLst/>
            </a:prstGeom>
            <a:solidFill>
              <a:srgbClr val="344D8F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FCF8F7"/>
                </a:solidFill>
                <a:latin typeface="+mj-lt"/>
              </a:endParaRPr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6C838062-B430-4E43-A1E0-E4666D6F60BF}"/>
                </a:ext>
              </a:extLst>
            </p:cNvPr>
            <p:cNvSpPr/>
            <p:nvPr userDrawn="1"/>
          </p:nvSpPr>
          <p:spPr>
            <a:xfrm>
              <a:off x="7109562" y="6055519"/>
              <a:ext cx="240636" cy="240636"/>
            </a:xfrm>
            <a:prstGeom prst="ellipse">
              <a:avLst/>
            </a:prstGeom>
            <a:solidFill>
              <a:srgbClr val="344D8F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FCF8F7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Importance of Leadership Skills in Life">
            <a:extLst>
              <a:ext uri="{FF2B5EF4-FFF2-40B4-BE49-F238E27FC236}">
                <a16:creationId xmlns:a16="http://schemas.microsoft.com/office/drawing/2014/main" id="{16DB9AC3-5577-FECC-D3BC-2072DD7B5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420" y="4225305"/>
            <a:ext cx="4096213" cy="244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731EF0-8963-48BE-A9B6-B60C5B4B9252}"/>
              </a:ext>
            </a:extLst>
          </p:cNvPr>
          <p:cNvSpPr txBox="1"/>
          <p:nvPr/>
        </p:nvSpPr>
        <p:spPr>
          <a:xfrm>
            <a:off x="2854712" y="185208"/>
            <a:ext cx="59558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Impact of Leadership Styles on Organizational Transformation, Culture and Employee Experience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F67843-752D-90DB-FFB3-FCC8722B5790}"/>
              </a:ext>
            </a:extLst>
          </p:cNvPr>
          <p:cNvSpPr txBox="1"/>
          <p:nvPr/>
        </p:nvSpPr>
        <p:spPr>
          <a:xfrm>
            <a:off x="2759927" y="2458910"/>
            <a:ext cx="66721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Leadership styles can impact organizational culture and employee </a:t>
            </a:r>
            <a:br>
              <a:rPr lang="en-US" sz="1400" dirty="0"/>
            </a:br>
            <a:r>
              <a:rPr lang="en-US" sz="1400" dirty="0"/>
              <a:t>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Transformational leaders can inspire employees and promote change, while autocratic leaders may stifle creativity and innovation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Example: </a:t>
            </a:r>
            <a:r>
              <a:rPr lang="en-US" sz="1400" dirty="0"/>
              <a:t>An organization with a culture of innovation may benefit </a:t>
            </a:r>
            <a:br>
              <a:rPr lang="en-US" sz="1400" dirty="0"/>
            </a:br>
            <a:r>
              <a:rPr lang="en-US" sz="1400" dirty="0"/>
              <a:t>from a transformational leadership style that encourages</a:t>
            </a:r>
            <a:br>
              <a:rPr lang="en-US" sz="1400" dirty="0"/>
            </a:br>
            <a:r>
              <a:rPr lang="en-US" sz="1400" dirty="0"/>
              <a:t>experimentation and risk-taking.</a:t>
            </a:r>
          </a:p>
        </p:txBody>
      </p:sp>
    </p:spTree>
    <p:extLst>
      <p:ext uri="{BB962C8B-B14F-4D97-AF65-F5344CB8AC3E}">
        <p14:creationId xmlns:p14="http://schemas.microsoft.com/office/powerpoint/2010/main" val="1754555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ining &amp; Development Process in HRM | PyjamaHR">
            <a:extLst>
              <a:ext uri="{FF2B5EF4-FFF2-40B4-BE49-F238E27FC236}">
                <a16:creationId xmlns:a16="http://schemas.microsoft.com/office/drawing/2014/main" id="{27DD7B0B-3C23-A8A7-FA6D-E9AAE63E1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11" y="3866039"/>
            <a:ext cx="5425533" cy="304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731EF0-8963-48BE-A9B6-B60C5B4B9252}"/>
              </a:ext>
            </a:extLst>
          </p:cNvPr>
          <p:cNvSpPr txBox="1"/>
          <p:nvPr/>
        </p:nvSpPr>
        <p:spPr>
          <a:xfrm>
            <a:off x="2854712" y="185208"/>
            <a:ext cx="5955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Learning and Development: How People Learn and Impact of Digital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F67843-752D-90DB-FFB3-FCC8722B5790}"/>
              </a:ext>
            </a:extLst>
          </p:cNvPr>
          <p:cNvSpPr txBox="1"/>
          <p:nvPr/>
        </p:nvSpPr>
        <p:spPr>
          <a:xfrm>
            <a:off x="2759927" y="2113222"/>
            <a:ext cx="66721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Effective learning and development programs can improve employee skills and performance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Digital learning technologies can provide new opportunities for employee training and development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Example:</a:t>
            </a:r>
            <a:r>
              <a:rPr lang="en-US" sz="1400" dirty="0"/>
              <a:t> A company may use online training modules or virtual reality simulations to train employees in new skills or to improve existing ones.</a:t>
            </a:r>
          </a:p>
        </p:txBody>
      </p:sp>
    </p:spTree>
    <p:extLst>
      <p:ext uri="{BB962C8B-B14F-4D97-AF65-F5344CB8AC3E}">
        <p14:creationId xmlns:p14="http://schemas.microsoft.com/office/powerpoint/2010/main" val="1233610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trategic Human Resource Planning Model - Careerians">
            <a:extLst>
              <a:ext uri="{FF2B5EF4-FFF2-40B4-BE49-F238E27FC236}">
                <a16:creationId xmlns:a16="http://schemas.microsoft.com/office/drawing/2014/main" id="{52EB3155-BF0F-E97D-F3B4-714A977A6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584" y="3700828"/>
            <a:ext cx="6032811" cy="315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731EF0-8963-48BE-A9B6-B60C5B4B9252}"/>
              </a:ext>
            </a:extLst>
          </p:cNvPr>
          <p:cNvSpPr txBox="1"/>
          <p:nvPr/>
        </p:nvSpPr>
        <p:spPr>
          <a:xfrm>
            <a:off x="2854711" y="185208"/>
            <a:ext cx="66721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The Relationship Between Organizational Culture and Strategic Planning and Development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F67843-752D-90DB-FFB3-FCC8722B5790}"/>
              </a:ext>
            </a:extLst>
          </p:cNvPr>
          <p:cNvSpPr txBox="1"/>
          <p:nvPr/>
        </p:nvSpPr>
        <p:spPr>
          <a:xfrm>
            <a:off x="2759927" y="2113222"/>
            <a:ext cx="66721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Organizational culture can impact strategic planning and </a:t>
            </a:r>
            <a:br>
              <a:rPr lang="en-US" sz="1400" dirty="0"/>
            </a:br>
            <a:r>
              <a:rPr lang="en-US" sz="1400" dirty="0"/>
              <a:t>development 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 strong culture of innovation may encourage experimentation and the development of new products or services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Example:</a:t>
            </a:r>
            <a:r>
              <a:rPr lang="en-US" sz="1400" dirty="0"/>
              <a:t> An organization with a culture of continuous improvement may develop a strategic plan that focuses on incremental improvements in existing products or services.</a:t>
            </a:r>
          </a:p>
        </p:txBody>
      </p:sp>
    </p:spTree>
    <p:extLst>
      <p:ext uri="{BB962C8B-B14F-4D97-AF65-F5344CB8AC3E}">
        <p14:creationId xmlns:p14="http://schemas.microsoft.com/office/powerpoint/2010/main" val="352366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C3731EF0-8963-48BE-A9B6-B60C5B4B9252}"/>
              </a:ext>
            </a:extLst>
          </p:cNvPr>
          <p:cNvSpPr txBox="1"/>
          <p:nvPr/>
        </p:nvSpPr>
        <p:spPr>
          <a:xfrm>
            <a:off x="2759925" y="475139"/>
            <a:ext cx="6672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Impact of Motivation Upon Performance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F67843-752D-90DB-FFB3-FCC8722B5790}"/>
              </a:ext>
            </a:extLst>
          </p:cNvPr>
          <p:cNvSpPr txBox="1"/>
          <p:nvPr/>
        </p:nvSpPr>
        <p:spPr>
          <a:xfrm>
            <a:off x="2759927" y="2113222"/>
            <a:ext cx="667214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Motivated employees are more productive and engaged in their work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HRM decisions related to compensation, benefits, and recognition can impact employee motivation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Example:</a:t>
            </a:r>
            <a:r>
              <a:rPr lang="en-US" sz="1400" dirty="0"/>
              <a:t> An organization that offers competitive salaries, benefits, and opportunities for recognition may have a highly motivated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workforce.</a:t>
            </a:r>
          </a:p>
        </p:txBody>
      </p:sp>
      <p:pic>
        <p:nvPicPr>
          <p:cNvPr id="7172" name="Picture 4" descr="The Importance of Employee Motivation - Front Line Leadership Program -  Leadership &amp; Manager Training Program &gt; Blog">
            <a:extLst>
              <a:ext uri="{FF2B5EF4-FFF2-40B4-BE49-F238E27FC236}">
                <a16:creationId xmlns:a16="http://schemas.microsoft.com/office/drawing/2014/main" id="{B948D348-1648-BB6C-AC66-E7C628FFB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608" y="4162425"/>
            <a:ext cx="7136781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835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portance of organizational development - UpRaise">
            <a:extLst>
              <a:ext uri="{FF2B5EF4-FFF2-40B4-BE49-F238E27FC236}">
                <a16:creationId xmlns:a16="http://schemas.microsoft.com/office/drawing/2014/main" id="{8F826595-A9D2-5956-B8E8-AC0E1B4BB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1" y="1508202"/>
            <a:ext cx="6326459" cy="474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641E19-3B39-49F8-BE55-7E9384DF9CF7}"/>
              </a:ext>
            </a:extLst>
          </p:cNvPr>
          <p:cNvSpPr txBox="1"/>
          <p:nvPr/>
        </p:nvSpPr>
        <p:spPr>
          <a:xfrm>
            <a:off x="2800351" y="908037"/>
            <a:ext cx="6591298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Organizational Development</a:t>
            </a:r>
            <a:endParaRPr lang="ko-KR" altLang="en-US" sz="3600" b="1" dirty="0"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9354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hat Is a Full-Time Job? | FlexJobs">
            <a:extLst>
              <a:ext uri="{FF2B5EF4-FFF2-40B4-BE49-F238E27FC236}">
                <a16:creationId xmlns:a16="http://schemas.microsoft.com/office/drawing/2014/main" id="{5DE1CB25-3FB2-1F19-AA35-D64963D48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231" y="2799971"/>
            <a:ext cx="5869686" cy="392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52DE26-28B3-4FCF-B495-D2C34D7CAE1A}"/>
              </a:ext>
            </a:extLst>
          </p:cNvPr>
          <p:cNvSpPr txBox="1"/>
          <p:nvPr/>
        </p:nvSpPr>
        <p:spPr>
          <a:xfrm>
            <a:off x="1058083" y="3377698"/>
            <a:ext cx="467332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400" dirty="0"/>
              <a:t>Organizations need to be adaptable to changes in the business environment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ko-KR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400" dirty="0"/>
              <a:t>A flexible organization can respond quickly to changes in customer demands or market conditions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ko-KR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400" b="1" dirty="0"/>
              <a:t>Example:</a:t>
            </a:r>
            <a:r>
              <a:rPr lang="en-US" altLang="ko-KR" sz="1400" dirty="0"/>
              <a:t> During the COVID-19 pandemic, organizations had to quickly adapt to remote work and changes in customer behavior, highlighting the need for flexibility.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731EF0-8963-48BE-A9B6-B60C5B4B9252}"/>
              </a:ext>
            </a:extLst>
          </p:cNvPr>
          <p:cNvSpPr txBox="1"/>
          <p:nvPr/>
        </p:nvSpPr>
        <p:spPr>
          <a:xfrm>
            <a:off x="533850" y="1362897"/>
            <a:ext cx="5955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 Changing Work Environment and the Need for Flexible Organizations</a:t>
            </a:r>
          </a:p>
        </p:txBody>
      </p:sp>
    </p:spTree>
    <p:extLst>
      <p:ext uri="{BB962C8B-B14F-4D97-AF65-F5344CB8AC3E}">
        <p14:creationId xmlns:p14="http://schemas.microsoft.com/office/powerpoint/2010/main" val="3201446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,027 Agile Training Illustrations &amp; Clip Art - iStock | Scrum">
            <a:extLst>
              <a:ext uri="{FF2B5EF4-FFF2-40B4-BE49-F238E27FC236}">
                <a16:creationId xmlns:a16="http://schemas.microsoft.com/office/drawing/2014/main" id="{EA100CAF-3595-5734-19B8-D6F9DB6D7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746" y="3956359"/>
            <a:ext cx="58293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52DE26-28B3-4FCF-B495-D2C34D7CAE1A}"/>
              </a:ext>
            </a:extLst>
          </p:cNvPr>
          <p:cNvSpPr txBox="1"/>
          <p:nvPr/>
        </p:nvSpPr>
        <p:spPr>
          <a:xfrm>
            <a:off x="2636463" y="1888009"/>
            <a:ext cx="71543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400" dirty="0"/>
              <a:t>Agile organizations are adaptable, responsive, and innovative</a:t>
            </a:r>
            <a:br>
              <a:rPr lang="en-US" altLang="ko-KR" sz="1400" dirty="0"/>
            </a:br>
            <a:endParaRPr lang="en-US" altLang="ko-KR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400" dirty="0"/>
              <a:t>They prioritize collaboration, communication, and teamwork</a:t>
            </a:r>
          </a:p>
          <a:p>
            <a:pPr algn="just"/>
            <a:endParaRPr lang="en-US" altLang="ko-KR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400" b="1" dirty="0"/>
              <a:t>Example:</a:t>
            </a:r>
            <a:r>
              <a:rPr lang="en-US" altLang="ko-KR" sz="1400" dirty="0"/>
              <a:t> A software development company that uses agile methodologies to deliver products quickly and respond to changing customer needs.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731EF0-8963-48BE-A9B6-B60C5B4B9252}"/>
              </a:ext>
            </a:extLst>
          </p:cNvPr>
          <p:cNvSpPr txBox="1"/>
          <p:nvPr/>
        </p:nvSpPr>
        <p:spPr>
          <a:xfrm>
            <a:off x="3118088" y="303531"/>
            <a:ext cx="5955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Characteristics of Agile Organizations</a:t>
            </a:r>
          </a:p>
        </p:txBody>
      </p:sp>
    </p:spTree>
    <p:extLst>
      <p:ext uri="{BB962C8B-B14F-4D97-AF65-F5344CB8AC3E}">
        <p14:creationId xmlns:p14="http://schemas.microsoft.com/office/powerpoint/2010/main" val="3599597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D52DE26-28B3-4FCF-B495-D2C34D7CAE1A}"/>
              </a:ext>
            </a:extLst>
          </p:cNvPr>
          <p:cNvSpPr txBox="1"/>
          <p:nvPr/>
        </p:nvSpPr>
        <p:spPr>
          <a:xfrm>
            <a:off x="2254141" y="1720740"/>
            <a:ext cx="71543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400" dirty="0"/>
              <a:t>HR functions are increasingly relying on digital technologies to improve efficiency and effectiveness</a:t>
            </a:r>
          </a:p>
          <a:p>
            <a:pPr algn="just"/>
            <a:endParaRPr lang="en-US" altLang="ko-KR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400" dirty="0"/>
              <a:t>Technologies such as reporting dashboards and predictive analytics can help HR professionals make data-driven decisions</a:t>
            </a:r>
          </a:p>
          <a:p>
            <a:pPr algn="just"/>
            <a:endParaRPr lang="en-US" altLang="ko-KR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400" b="1" dirty="0"/>
              <a:t>Example:</a:t>
            </a:r>
            <a:r>
              <a:rPr lang="en-US" altLang="ko-KR" sz="1400" dirty="0"/>
              <a:t> An HR department that uses a reporting dashboard to monitor employee performance metrics such as absenteeism and turnover.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731EF0-8963-48BE-A9B6-B60C5B4B9252}"/>
              </a:ext>
            </a:extLst>
          </p:cNvPr>
          <p:cNvSpPr txBox="1"/>
          <p:nvPr/>
        </p:nvSpPr>
        <p:spPr>
          <a:xfrm>
            <a:off x="3118088" y="303531"/>
            <a:ext cx="5955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Characteristics of Agile Organizations</a:t>
            </a:r>
          </a:p>
        </p:txBody>
      </p:sp>
      <p:pic>
        <p:nvPicPr>
          <p:cNvPr id="11266" name="Picture 2" descr="What Is HR Transformation — and What Does It Achieve? | Gartner">
            <a:extLst>
              <a:ext uri="{FF2B5EF4-FFF2-40B4-BE49-F238E27FC236}">
                <a16:creationId xmlns:a16="http://schemas.microsoft.com/office/drawing/2014/main" id="{71428DEA-9F24-93C5-F1CB-9F0039A73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128" y="2888164"/>
            <a:ext cx="5101048" cy="415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932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rtificial intelligence for recruitment and Talent Acquisition">
            <a:extLst>
              <a:ext uri="{FF2B5EF4-FFF2-40B4-BE49-F238E27FC236}">
                <a16:creationId xmlns:a16="http://schemas.microsoft.com/office/drawing/2014/main" id="{5F996EFA-611D-F768-2C98-3FAE4A390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551" y="2806807"/>
            <a:ext cx="6624898" cy="448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52DE26-28B3-4FCF-B495-D2C34D7CAE1A}"/>
              </a:ext>
            </a:extLst>
          </p:cNvPr>
          <p:cNvSpPr txBox="1"/>
          <p:nvPr/>
        </p:nvSpPr>
        <p:spPr>
          <a:xfrm>
            <a:off x="2354502" y="1720740"/>
            <a:ext cx="71543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400" dirty="0"/>
              <a:t>AI can assist with various HR functions, including talent acquisition</a:t>
            </a:r>
          </a:p>
          <a:p>
            <a:pPr algn="just"/>
            <a:endParaRPr lang="en-US" altLang="ko-KR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400" dirty="0"/>
              <a:t>AI-powered recruiting tools can help identify top candidates and improve the hiring process</a:t>
            </a:r>
          </a:p>
          <a:p>
            <a:pPr algn="just"/>
            <a:endParaRPr lang="en-US" altLang="ko-KR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400" b="1" dirty="0"/>
              <a:t>Example: </a:t>
            </a:r>
            <a:r>
              <a:rPr lang="en-US" altLang="ko-KR" sz="1400" dirty="0"/>
              <a:t>A company that uses AI-powered software to screen resumes and identify the most qualified candidates for a job opening.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731EF0-8963-48BE-A9B6-B60C5B4B9252}"/>
              </a:ext>
            </a:extLst>
          </p:cNvPr>
          <p:cNvSpPr txBox="1"/>
          <p:nvPr/>
        </p:nvSpPr>
        <p:spPr>
          <a:xfrm>
            <a:off x="2953744" y="336985"/>
            <a:ext cx="5955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Artificial Intelligence (AI) for Talent Acquisition</a:t>
            </a:r>
          </a:p>
        </p:txBody>
      </p:sp>
    </p:spTree>
    <p:extLst>
      <p:ext uri="{BB962C8B-B14F-4D97-AF65-F5344CB8AC3E}">
        <p14:creationId xmlns:p14="http://schemas.microsoft.com/office/powerpoint/2010/main" val="39265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D52DE26-28B3-4FCF-B495-D2C34D7CAE1A}"/>
              </a:ext>
            </a:extLst>
          </p:cNvPr>
          <p:cNvSpPr txBox="1"/>
          <p:nvPr/>
        </p:nvSpPr>
        <p:spPr>
          <a:xfrm>
            <a:off x="2424590" y="1634379"/>
            <a:ext cx="71543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200" dirty="0"/>
              <a:t>Cloud-based technologies can provide HR professionals with real-time data on team performance and help calibrate decision making</a:t>
            </a:r>
          </a:p>
          <a:p>
            <a:pPr algn="just"/>
            <a:endParaRPr lang="en-US" altLang="ko-KR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200" dirty="0"/>
              <a:t>Cloud capabilities can also facilitate remote work and collaboration</a:t>
            </a:r>
          </a:p>
          <a:p>
            <a:pPr algn="just"/>
            <a:endParaRPr lang="en-US" altLang="ko-KR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200" b="1" dirty="0"/>
              <a:t>Example:</a:t>
            </a:r>
            <a:r>
              <a:rPr lang="en-US" altLang="ko-KR" sz="1200" dirty="0"/>
              <a:t> An HR department that uses cloud-based project management software to track team performance and make data-driven decisions.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731EF0-8963-48BE-A9B6-B60C5B4B9252}"/>
              </a:ext>
            </a:extLst>
          </p:cNvPr>
          <p:cNvSpPr txBox="1"/>
          <p:nvPr/>
        </p:nvSpPr>
        <p:spPr>
          <a:xfrm>
            <a:off x="3118088" y="303531"/>
            <a:ext cx="5955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Characteristics of Agile Organizations</a:t>
            </a:r>
          </a:p>
        </p:txBody>
      </p:sp>
      <p:pic>
        <p:nvPicPr>
          <p:cNvPr id="13314" name="Picture 2" descr="Advantages and Disadvantages of Group Decision Making - Javatpoint">
            <a:extLst>
              <a:ext uri="{FF2B5EF4-FFF2-40B4-BE49-F238E27FC236}">
                <a16:creationId xmlns:a16="http://schemas.microsoft.com/office/drawing/2014/main" id="{6D6271AE-98AD-7EDC-F43C-A9A9FB432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48" y="3155796"/>
            <a:ext cx="7058723" cy="361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47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641E19-3B39-49F8-BE55-7E9384DF9CF7}"/>
              </a:ext>
            </a:extLst>
          </p:cNvPr>
          <p:cNvSpPr txBox="1"/>
          <p:nvPr/>
        </p:nvSpPr>
        <p:spPr>
          <a:xfrm>
            <a:off x="2913765" y="1170710"/>
            <a:ext cx="659129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E292E"/>
                </a:solidFill>
                <a:cs typeface="Arial" panose="020B0604020202020204" pitchFamily="34" charset="0"/>
              </a:rPr>
              <a:t>Learning Outcome</a:t>
            </a:r>
            <a:endParaRPr lang="ko-KR" altLang="en-US" sz="3600" b="1" dirty="0">
              <a:solidFill>
                <a:srgbClr val="1E292E"/>
              </a:solidFill>
              <a:cs typeface="Arial" panose="020B0604020202020204" pitchFamily="34" charset="0"/>
            </a:endParaRPr>
          </a:p>
        </p:txBody>
      </p:sp>
      <p:sp>
        <p:nvSpPr>
          <p:cNvPr id="8" name="Left Bracket 7">
            <a:extLst>
              <a:ext uri="{FF2B5EF4-FFF2-40B4-BE49-F238E27FC236}">
                <a16:creationId xmlns:a16="http://schemas.microsoft.com/office/drawing/2014/main" id="{068306BD-2666-F087-2442-923695B07C30}"/>
              </a:ext>
            </a:extLst>
          </p:cNvPr>
          <p:cNvSpPr/>
          <p:nvPr/>
        </p:nvSpPr>
        <p:spPr>
          <a:xfrm>
            <a:off x="3205715" y="2445487"/>
            <a:ext cx="95693" cy="2190307"/>
          </a:xfrm>
          <a:prstGeom prst="leftBracket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Right Bracket 8">
            <a:extLst>
              <a:ext uri="{FF2B5EF4-FFF2-40B4-BE49-F238E27FC236}">
                <a16:creationId xmlns:a16="http://schemas.microsoft.com/office/drawing/2014/main" id="{F7362607-B1A5-F289-3498-21493070AEFC}"/>
              </a:ext>
            </a:extLst>
          </p:cNvPr>
          <p:cNvSpPr/>
          <p:nvPr/>
        </p:nvSpPr>
        <p:spPr>
          <a:xfrm>
            <a:off x="8996918" y="2445487"/>
            <a:ext cx="95693" cy="2190307"/>
          </a:xfrm>
          <a:prstGeom prst="rightBracket">
            <a:avLst/>
          </a:prstGeom>
          <a:ln w="3492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65EB57-D2FD-6C8A-7606-1D5D29A9E1D1}"/>
              </a:ext>
            </a:extLst>
          </p:cNvPr>
          <p:cNvSpPr txBox="1"/>
          <p:nvPr/>
        </p:nvSpPr>
        <p:spPr>
          <a:xfrm>
            <a:off x="3838354" y="2571144"/>
            <a:ext cx="47421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262626"/>
                </a:solidFill>
              </a:rPr>
              <a:t>“Examine how External and Internal Factors can Influence HRM Decision</a:t>
            </a:r>
          </a:p>
          <a:p>
            <a:pPr algn="ctr"/>
            <a:r>
              <a:rPr lang="en-US" altLang="ko-KR" sz="2400" b="1" dirty="0">
                <a:solidFill>
                  <a:srgbClr val="262626"/>
                </a:solidFill>
              </a:rPr>
              <a:t>making in Relation to Organizational Development”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23524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641E19-3B39-49F8-BE55-7E9384DF9CF7}"/>
              </a:ext>
            </a:extLst>
          </p:cNvPr>
          <p:cNvSpPr txBox="1"/>
          <p:nvPr/>
        </p:nvSpPr>
        <p:spPr>
          <a:xfrm>
            <a:off x="2758611" y="936217"/>
            <a:ext cx="659129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1E292E"/>
                </a:solidFill>
                <a:cs typeface="Arial" panose="020B0604020202020204" pitchFamily="34" charset="0"/>
              </a:rPr>
              <a:t>Summary</a:t>
            </a:r>
            <a:endParaRPr lang="ko-KR" altLang="en-US" sz="3600" dirty="0">
              <a:solidFill>
                <a:srgbClr val="1E292E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65EB57-D2FD-6C8A-7606-1D5D29A9E1D1}"/>
              </a:ext>
            </a:extLst>
          </p:cNvPr>
          <p:cNvSpPr txBox="1"/>
          <p:nvPr/>
        </p:nvSpPr>
        <p:spPr>
          <a:xfrm>
            <a:off x="2575932" y="1951465"/>
            <a:ext cx="67739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rgbClr val="262626"/>
                </a:solidFill>
              </a:rPr>
              <a:t>External factors that influence HRM include the impact on organizational performance, such as skills gaps and labor force trends.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rgbClr val="262626"/>
                </a:solidFill>
              </a:rPr>
              <a:t>Globalization affects HR policies for equality, diversity, and cultural awareness.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rgbClr val="262626"/>
                </a:solidFill>
              </a:rPr>
              <a:t>Legal and regulatory frameworks also impact HRM decision making.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rgbClr val="262626"/>
                </a:solidFill>
              </a:rPr>
              <a:t>Internal factors include the impact of leadership styles on organizational transformation, culture, and employee experience.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rgbClr val="262626"/>
                </a:solidFill>
              </a:rPr>
              <a:t>Learning and development, including digital learning, also affect HRM decisions.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rgbClr val="262626"/>
                </a:solidFill>
              </a:rPr>
              <a:t>The relationship between organizational culture and strategic planning and development is crucial.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rgbClr val="262626"/>
                </a:solidFill>
              </a:rPr>
              <a:t>Motivation impacts employee performance, making it a key factor in HRM decision making.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rgbClr val="262626"/>
                </a:solidFill>
              </a:rPr>
              <a:t>Organizational development requires adaptable and flexible organizations that prioritize collaboration, communication, and innovation.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rgbClr val="262626"/>
                </a:solidFill>
              </a:rPr>
              <a:t>Digital transformation of HR functions through technologies such as reporting dashboards, predictive analytics, AI, and cloud capabilities can improve efficiency and effectiveness.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56317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BBA8B1-D7D9-4BA7-81BD-EA7584A7937C}"/>
              </a:ext>
            </a:extLst>
          </p:cNvPr>
          <p:cNvSpPr txBox="1"/>
          <p:nvPr/>
        </p:nvSpPr>
        <p:spPr>
          <a:xfrm>
            <a:off x="3715657" y="2483449"/>
            <a:ext cx="4760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sz="7200" b="0" dirty="0">
                <a:solidFill>
                  <a:srgbClr val="1E292E"/>
                </a:solidFill>
              </a:rPr>
              <a:t>Thanks !</a:t>
            </a:r>
          </a:p>
        </p:txBody>
      </p:sp>
    </p:spTree>
    <p:extLst>
      <p:ext uri="{BB962C8B-B14F-4D97-AF65-F5344CB8AC3E}">
        <p14:creationId xmlns:p14="http://schemas.microsoft.com/office/powerpoint/2010/main" val="1907620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>
            <a:extLst>
              <a:ext uri="{FF2B5EF4-FFF2-40B4-BE49-F238E27FC236}">
                <a16:creationId xmlns:a16="http://schemas.microsoft.com/office/drawing/2014/main" id="{55C61A5C-C72B-4CFE-B9FD-166780F5789A}"/>
              </a:ext>
            </a:extLst>
          </p:cNvPr>
          <p:cNvSpPr txBox="1"/>
          <p:nvPr/>
        </p:nvSpPr>
        <p:spPr>
          <a:xfrm>
            <a:off x="2318686" y="1605571"/>
            <a:ext cx="6754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Key Learnings</a:t>
            </a:r>
            <a:endParaRPr lang="ko-KR" altLang="en-US" sz="3200" b="1" dirty="0"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F46732C-52FA-4297-BB9B-0ED6201BF687}"/>
              </a:ext>
            </a:extLst>
          </p:cNvPr>
          <p:cNvSpPr/>
          <p:nvPr/>
        </p:nvSpPr>
        <p:spPr>
          <a:xfrm>
            <a:off x="5066123" y="2767991"/>
            <a:ext cx="1259658" cy="1259656"/>
          </a:xfrm>
          <a:prstGeom prst="ellipse">
            <a:avLst/>
          </a:prstGeom>
          <a:solidFill>
            <a:srgbClr val="262626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4771F330-5641-4723-A201-F7A6C5C1A035}"/>
              </a:ext>
            </a:extLst>
          </p:cNvPr>
          <p:cNvSpPr/>
          <p:nvPr/>
        </p:nvSpPr>
        <p:spPr>
          <a:xfrm>
            <a:off x="4186150" y="4421432"/>
            <a:ext cx="30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Internal Factors Influencing HRM Decision Making</a:t>
            </a:r>
            <a:endParaRPr lang="ko-KR" altLang="en-US" sz="2400" dirty="0"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C33E5200-3C76-46C9-87C7-165AE79FF602}"/>
              </a:ext>
            </a:extLst>
          </p:cNvPr>
          <p:cNvGrpSpPr/>
          <p:nvPr/>
        </p:nvGrpSpPr>
        <p:grpSpPr>
          <a:xfrm>
            <a:off x="5440469" y="3128057"/>
            <a:ext cx="511634" cy="524832"/>
            <a:chOff x="2772242" y="1560385"/>
            <a:chExt cx="376198" cy="385905"/>
          </a:xfrm>
          <a:solidFill>
            <a:srgbClr val="F7F7F7"/>
          </a:solidFill>
        </p:grpSpPr>
        <p:sp>
          <p:nvSpPr>
            <p:cNvPr id="75" name="자유형: 도형 74">
              <a:extLst>
                <a:ext uri="{FF2B5EF4-FFF2-40B4-BE49-F238E27FC236}">
                  <a16:creationId xmlns:a16="http://schemas.microsoft.com/office/drawing/2014/main" id="{81C146DA-E46E-44D7-8B2F-04CA06FBC84D}"/>
                </a:ext>
              </a:extLst>
            </p:cNvPr>
            <p:cNvSpPr/>
            <p:nvPr/>
          </p:nvSpPr>
          <p:spPr>
            <a:xfrm>
              <a:off x="2976990" y="1560385"/>
              <a:ext cx="171450" cy="171450"/>
            </a:xfrm>
            <a:custGeom>
              <a:avLst/>
              <a:gdLst>
                <a:gd name="connsiteX0" fmla="*/ 171489 w 171450"/>
                <a:gd name="connsiteY0" fmla="*/ 136684 h 171450"/>
                <a:gd name="connsiteX1" fmla="*/ 118626 w 171450"/>
                <a:gd name="connsiteY1" fmla="*/ 43910 h 171450"/>
                <a:gd name="connsiteX2" fmla="*/ 18328 w 171450"/>
                <a:gd name="connsiteY2" fmla="*/ 7144 h 171450"/>
                <a:gd name="connsiteX3" fmla="*/ 18328 w 171450"/>
                <a:gd name="connsiteY3" fmla="*/ 7144 h 171450"/>
                <a:gd name="connsiteX4" fmla="*/ 7183 w 171450"/>
                <a:gd name="connsiteY4" fmla="*/ 18288 h 171450"/>
                <a:gd name="connsiteX5" fmla="*/ 7183 w 171450"/>
                <a:gd name="connsiteY5" fmla="*/ 161735 h 171450"/>
                <a:gd name="connsiteX6" fmla="*/ 7279 w 171450"/>
                <a:gd name="connsiteY6" fmla="*/ 164306 h 171450"/>
                <a:gd name="connsiteX7" fmla="*/ 20137 w 171450"/>
                <a:gd name="connsiteY7" fmla="*/ 173450 h 171450"/>
                <a:gd name="connsiteX8" fmla="*/ 162250 w 171450"/>
                <a:gd name="connsiteY8" fmla="*/ 149447 h 171450"/>
                <a:gd name="connsiteX9" fmla="*/ 171489 w 171450"/>
                <a:gd name="connsiteY9" fmla="*/ 13668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171450">
                  <a:moveTo>
                    <a:pt x="171489" y="136684"/>
                  </a:moveTo>
                  <a:cubicBezTo>
                    <a:pt x="165203" y="99250"/>
                    <a:pt x="145867" y="66961"/>
                    <a:pt x="118626" y="43910"/>
                  </a:cubicBezTo>
                  <a:cubicBezTo>
                    <a:pt x="91384" y="20860"/>
                    <a:pt x="56237" y="7144"/>
                    <a:pt x="18328" y="7144"/>
                  </a:cubicBezTo>
                  <a:lnTo>
                    <a:pt x="18328" y="7144"/>
                  </a:lnTo>
                  <a:cubicBezTo>
                    <a:pt x="12136" y="7144"/>
                    <a:pt x="7183" y="12097"/>
                    <a:pt x="7183" y="18288"/>
                  </a:cubicBezTo>
                  <a:lnTo>
                    <a:pt x="7183" y="161735"/>
                  </a:lnTo>
                  <a:cubicBezTo>
                    <a:pt x="7088" y="162592"/>
                    <a:pt x="7183" y="163449"/>
                    <a:pt x="7279" y="164306"/>
                  </a:cubicBezTo>
                  <a:cubicBezTo>
                    <a:pt x="8326" y="170402"/>
                    <a:pt x="14041" y="174498"/>
                    <a:pt x="20137" y="173450"/>
                  </a:cubicBezTo>
                  <a:lnTo>
                    <a:pt x="162250" y="149447"/>
                  </a:lnTo>
                  <a:cubicBezTo>
                    <a:pt x="168346" y="148495"/>
                    <a:pt x="172537" y="142780"/>
                    <a:pt x="171489" y="136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6" name="자유형: 도형 75">
              <a:extLst>
                <a:ext uri="{FF2B5EF4-FFF2-40B4-BE49-F238E27FC236}">
                  <a16:creationId xmlns:a16="http://schemas.microsoft.com/office/drawing/2014/main" id="{73DB2D8D-4114-4357-8153-4F700D2F8B05}"/>
                </a:ext>
              </a:extLst>
            </p:cNvPr>
            <p:cNvSpPr/>
            <p:nvPr/>
          </p:nvSpPr>
          <p:spPr>
            <a:xfrm>
              <a:off x="2830203" y="1774840"/>
              <a:ext cx="238125" cy="171450"/>
            </a:xfrm>
            <a:custGeom>
              <a:avLst/>
              <a:gdLst>
                <a:gd name="connsiteX0" fmla="*/ 12143 w 238125"/>
                <a:gd name="connsiteY0" fmla="*/ 110347 h 171450"/>
                <a:gd name="connsiteX1" fmla="*/ 13477 w 238125"/>
                <a:gd name="connsiteY1" fmla="*/ 135684 h 171450"/>
                <a:gd name="connsiteX2" fmla="*/ 121300 w 238125"/>
                <a:gd name="connsiteY2" fmla="*/ 173593 h 171450"/>
                <a:gd name="connsiteX3" fmla="*/ 121300 w 238125"/>
                <a:gd name="connsiteY3" fmla="*/ 173498 h 171450"/>
                <a:gd name="connsiteX4" fmla="*/ 121395 w 238125"/>
                <a:gd name="connsiteY4" fmla="*/ 173498 h 171450"/>
                <a:gd name="connsiteX5" fmla="*/ 231694 w 238125"/>
                <a:gd name="connsiteY5" fmla="*/ 133588 h 171450"/>
                <a:gd name="connsiteX6" fmla="*/ 232647 w 238125"/>
                <a:gd name="connsiteY6" fmla="*/ 112633 h 171450"/>
                <a:gd name="connsiteX7" fmla="*/ 131301 w 238125"/>
                <a:gd name="connsiteY7" fmla="*/ 11287 h 171450"/>
                <a:gd name="connsiteX8" fmla="*/ 111203 w 238125"/>
                <a:gd name="connsiteY8" fmla="*/ 11287 h 171450"/>
                <a:gd name="connsiteX9" fmla="*/ 12143 w 238125"/>
                <a:gd name="connsiteY9" fmla="*/ 11034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25" h="171450">
                  <a:moveTo>
                    <a:pt x="12143" y="110347"/>
                  </a:moveTo>
                  <a:cubicBezTo>
                    <a:pt x="4999" y="117491"/>
                    <a:pt x="5571" y="129302"/>
                    <a:pt x="13477" y="135684"/>
                  </a:cubicBezTo>
                  <a:cubicBezTo>
                    <a:pt x="43004" y="159306"/>
                    <a:pt x="80533" y="173593"/>
                    <a:pt x="121300" y="173593"/>
                  </a:cubicBezTo>
                  <a:lnTo>
                    <a:pt x="121300" y="173498"/>
                  </a:lnTo>
                  <a:lnTo>
                    <a:pt x="121395" y="173498"/>
                  </a:lnTo>
                  <a:cubicBezTo>
                    <a:pt x="160638" y="173498"/>
                    <a:pt x="199786" y="160163"/>
                    <a:pt x="231694" y="133588"/>
                  </a:cubicBezTo>
                  <a:cubicBezTo>
                    <a:pt x="238076" y="128254"/>
                    <a:pt x="238552" y="118539"/>
                    <a:pt x="232647" y="112633"/>
                  </a:cubicBezTo>
                  <a:lnTo>
                    <a:pt x="131301" y="11287"/>
                  </a:lnTo>
                  <a:cubicBezTo>
                    <a:pt x="125776" y="5763"/>
                    <a:pt x="116728" y="5763"/>
                    <a:pt x="111203" y="11287"/>
                  </a:cubicBezTo>
                  <a:lnTo>
                    <a:pt x="12143" y="1103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7" name="자유형: 도형 76">
              <a:extLst>
                <a:ext uri="{FF2B5EF4-FFF2-40B4-BE49-F238E27FC236}">
                  <a16:creationId xmlns:a16="http://schemas.microsoft.com/office/drawing/2014/main" id="{97DF419D-F6F5-4ED0-8616-BB4C60E0B9EA}"/>
                </a:ext>
              </a:extLst>
            </p:cNvPr>
            <p:cNvSpPr/>
            <p:nvPr/>
          </p:nvSpPr>
          <p:spPr>
            <a:xfrm>
              <a:off x="2986086" y="1739645"/>
              <a:ext cx="142875" cy="133350"/>
            </a:xfrm>
            <a:custGeom>
              <a:avLst/>
              <a:gdLst>
                <a:gd name="connsiteX0" fmla="*/ 137058 w 142875"/>
                <a:gd name="connsiteY0" fmla="*/ 18479 h 133350"/>
                <a:gd name="connsiteX1" fmla="*/ 124485 w 142875"/>
                <a:gd name="connsiteY1" fmla="*/ 7144 h 133350"/>
                <a:gd name="connsiteX2" fmla="*/ 122199 w 142875"/>
                <a:gd name="connsiteY2" fmla="*/ 7334 h 133350"/>
                <a:gd name="connsiteX3" fmla="*/ 18757 w 142875"/>
                <a:gd name="connsiteY3" fmla="*/ 26479 h 133350"/>
                <a:gd name="connsiteX4" fmla="*/ 11328 w 142875"/>
                <a:gd name="connsiteY4" fmla="*/ 50483 h 133350"/>
                <a:gd name="connsiteX5" fmla="*/ 90195 w 142875"/>
                <a:gd name="connsiteY5" fmla="*/ 129350 h 133350"/>
                <a:gd name="connsiteX6" fmla="*/ 112388 w 142875"/>
                <a:gd name="connsiteY6" fmla="*/ 126683 h 133350"/>
                <a:gd name="connsiteX7" fmla="*/ 132962 w 142875"/>
                <a:gd name="connsiteY7" fmla="*/ 77819 h 133350"/>
                <a:gd name="connsiteX8" fmla="*/ 133152 w 142875"/>
                <a:gd name="connsiteY8" fmla="*/ 76962 h 133350"/>
                <a:gd name="connsiteX9" fmla="*/ 135343 w 142875"/>
                <a:gd name="connsiteY9" fmla="*/ 66580 h 133350"/>
                <a:gd name="connsiteX10" fmla="*/ 137058 w 142875"/>
                <a:gd name="connsiteY10" fmla="*/ 1847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33350">
                  <a:moveTo>
                    <a:pt x="137058" y="18479"/>
                  </a:moveTo>
                  <a:cubicBezTo>
                    <a:pt x="136391" y="11906"/>
                    <a:pt x="130866" y="7144"/>
                    <a:pt x="124485" y="7144"/>
                  </a:cubicBezTo>
                  <a:cubicBezTo>
                    <a:pt x="123723" y="7144"/>
                    <a:pt x="122961" y="7239"/>
                    <a:pt x="122199" y="7334"/>
                  </a:cubicBezTo>
                  <a:lnTo>
                    <a:pt x="18757" y="26479"/>
                  </a:lnTo>
                  <a:cubicBezTo>
                    <a:pt x="7518" y="28575"/>
                    <a:pt x="3231" y="42386"/>
                    <a:pt x="11328" y="50483"/>
                  </a:cubicBezTo>
                  <a:lnTo>
                    <a:pt x="90195" y="129350"/>
                  </a:lnTo>
                  <a:cubicBezTo>
                    <a:pt x="96672" y="135827"/>
                    <a:pt x="107530" y="134493"/>
                    <a:pt x="112388" y="126683"/>
                  </a:cubicBezTo>
                  <a:cubicBezTo>
                    <a:pt x="121627" y="111728"/>
                    <a:pt x="128580" y="95250"/>
                    <a:pt x="132962" y="77819"/>
                  </a:cubicBezTo>
                  <a:cubicBezTo>
                    <a:pt x="133057" y="77533"/>
                    <a:pt x="133057" y="77248"/>
                    <a:pt x="133152" y="76962"/>
                  </a:cubicBezTo>
                  <a:cubicBezTo>
                    <a:pt x="134010" y="73533"/>
                    <a:pt x="134676" y="70104"/>
                    <a:pt x="135343" y="66580"/>
                  </a:cubicBezTo>
                  <a:cubicBezTo>
                    <a:pt x="138105" y="50959"/>
                    <a:pt x="138772" y="34862"/>
                    <a:pt x="137058" y="18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8" name="자유형: 도형 77">
              <a:extLst>
                <a:ext uri="{FF2B5EF4-FFF2-40B4-BE49-F238E27FC236}">
                  <a16:creationId xmlns:a16="http://schemas.microsoft.com/office/drawing/2014/main" id="{DBA6515A-EEE2-4FF7-9627-B2D41D55F33C}"/>
                </a:ext>
              </a:extLst>
            </p:cNvPr>
            <p:cNvSpPr/>
            <p:nvPr/>
          </p:nvSpPr>
          <p:spPr>
            <a:xfrm>
              <a:off x="2772242" y="1597152"/>
              <a:ext cx="180975" cy="276225"/>
            </a:xfrm>
            <a:custGeom>
              <a:avLst/>
              <a:gdLst>
                <a:gd name="connsiteX0" fmla="*/ 163449 w 180975"/>
                <a:gd name="connsiteY0" fmla="*/ 162973 h 276225"/>
                <a:gd name="connsiteX1" fmla="*/ 175070 w 180975"/>
                <a:gd name="connsiteY1" fmla="*/ 151352 h 276225"/>
                <a:gd name="connsiteX2" fmla="*/ 179261 w 180975"/>
                <a:gd name="connsiteY2" fmla="*/ 141351 h 276225"/>
                <a:gd name="connsiteX3" fmla="*/ 179261 w 180975"/>
                <a:gd name="connsiteY3" fmla="*/ 19812 h 276225"/>
                <a:gd name="connsiteX4" fmla="*/ 166688 w 180975"/>
                <a:gd name="connsiteY4" fmla="*/ 7144 h 276225"/>
                <a:gd name="connsiteX5" fmla="*/ 165735 w 180975"/>
                <a:gd name="connsiteY5" fmla="*/ 7144 h 276225"/>
                <a:gd name="connsiteX6" fmla="*/ 7144 w 180975"/>
                <a:gd name="connsiteY6" fmla="*/ 178784 h 276225"/>
                <a:gd name="connsiteX7" fmla="*/ 32671 w 180975"/>
                <a:gd name="connsiteY7" fmla="*/ 269081 h 276225"/>
                <a:gd name="connsiteX8" fmla="*/ 54769 w 180975"/>
                <a:gd name="connsiteY8" fmla="*/ 271558 h 276225"/>
                <a:gd name="connsiteX9" fmla="*/ 163449 w 180975"/>
                <a:gd name="connsiteY9" fmla="*/ 162973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" h="276225">
                  <a:moveTo>
                    <a:pt x="163449" y="162973"/>
                  </a:moveTo>
                  <a:lnTo>
                    <a:pt x="175070" y="151352"/>
                  </a:lnTo>
                  <a:cubicBezTo>
                    <a:pt x="177737" y="148685"/>
                    <a:pt x="179261" y="145066"/>
                    <a:pt x="179261" y="141351"/>
                  </a:cubicBezTo>
                  <a:lnTo>
                    <a:pt x="179261" y="19812"/>
                  </a:lnTo>
                  <a:cubicBezTo>
                    <a:pt x="179261" y="12763"/>
                    <a:pt x="173546" y="7144"/>
                    <a:pt x="166688" y="7144"/>
                  </a:cubicBezTo>
                  <a:cubicBezTo>
                    <a:pt x="166402" y="7144"/>
                    <a:pt x="166021" y="7144"/>
                    <a:pt x="165735" y="7144"/>
                  </a:cubicBezTo>
                  <a:cubicBezTo>
                    <a:pt x="76962" y="14097"/>
                    <a:pt x="7144" y="88297"/>
                    <a:pt x="7144" y="178784"/>
                  </a:cubicBezTo>
                  <a:cubicBezTo>
                    <a:pt x="7144" y="211931"/>
                    <a:pt x="16478" y="242888"/>
                    <a:pt x="32671" y="269081"/>
                  </a:cubicBezTo>
                  <a:cubicBezTo>
                    <a:pt x="37433" y="276892"/>
                    <a:pt x="48292" y="278035"/>
                    <a:pt x="54769" y="271558"/>
                  </a:cubicBezTo>
                  <a:lnTo>
                    <a:pt x="163449" y="1629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79" name="타원 78">
            <a:extLst>
              <a:ext uri="{FF2B5EF4-FFF2-40B4-BE49-F238E27FC236}">
                <a16:creationId xmlns:a16="http://schemas.microsoft.com/office/drawing/2014/main" id="{835A4386-060A-45A3-8C62-B66ACF9F2533}"/>
              </a:ext>
            </a:extLst>
          </p:cNvPr>
          <p:cNvSpPr/>
          <p:nvPr/>
        </p:nvSpPr>
        <p:spPr>
          <a:xfrm>
            <a:off x="1921693" y="2767991"/>
            <a:ext cx="1259658" cy="1259656"/>
          </a:xfrm>
          <a:prstGeom prst="ellipse">
            <a:avLst/>
          </a:prstGeom>
          <a:solidFill>
            <a:srgbClr val="262626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B021A7BD-B9C8-4C34-9A12-C15818C4BE4B}"/>
              </a:ext>
            </a:extLst>
          </p:cNvPr>
          <p:cNvSpPr/>
          <p:nvPr/>
        </p:nvSpPr>
        <p:spPr>
          <a:xfrm>
            <a:off x="1041721" y="4421432"/>
            <a:ext cx="30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rgbClr val="262626"/>
                </a:solidFill>
              </a:rPr>
              <a:t>External Factors Influencing HRM Decision Making</a:t>
            </a:r>
          </a:p>
        </p:txBody>
      </p: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5218CFF7-5136-4294-8488-0994AE5A5039}"/>
              </a:ext>
            </a:extLst>
          </p:cNvPr>
          <p:cNvGrpSpPr/>
          <p:nvPr/>
        </p:nvGrpSpPr>
        <p:grpSpPr>
          <a:xfrm>
            <a:off x="2350733" y="3122713"/>
            <a:ext cx="401576" cy="535520"/>
            <a:chOff x="3471472" y="902398"/>
            <a:chExt cx="295275" cy="393763"/>
          </a:xfrm>
          <a:solidFill>
            <a:srgbClr val="F7F7F7"/>
          </a:solidFill>
        </p:grpSpPr>
        <p:sp>
          <p:nvSpPr>
            <p:cNvPr id="82" name="자유형: 도형 81">
              <a:extLst>
                <a:ext uri="{FF2B5EF4-FFF2-40B4-BE49-F238E27FC236}">
                  <a16:creationId xmlns:a16="http://schemas.microsoft.com/office/drawing/2014/main" id="{E7B5E985-F575-4FFC-8FE8-F7517476FAB2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3" name="자유형: 도형 82">
              <a:extLst>
                <a:ext uri="{FF2B5EF4-FFF2-40B4-BE49-F238E27FC236}">
                  <a16:creationId xmlns:a16="http://schemas.microsoft.com/office/drawing/2014/main" id="{0BF2898B-B18B-40CE-9669-A19BA10FE6ED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84" name="타원 83">
            <a:extLst>
              <a:ext uri="{FF2B5EF4-FFF2-40B4-BE49-F238E27FC236}">
                <a16:creationId xmlns:a16="http://schemas.microsoft.com/office/drawing/2014/main" id="{2B553954-F3B1-4C5C-A28E-E07F3BD064EF}"/>
              </a:ext>
            </a:extLst>
          </p:cNvPr>
          <p:cNvSpPr/>
          <p:nvPr/>
        </p:nvSpPr>
        <p:spPr>
          <a:xfrm>
            <a:off x="8215409" y="2767991"/>
            <a:ext cx="1259658" cy="1259656"/>
          </a:xfrm>
          <a:prstGeom prst="ellipse">
            <a:avLst/>
          </a:prstGeom>
          <a:solidFill>
            <a:srgbClr val="262626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5" name="직사각형 84">
            <a:extLst>
              <a:ext uri="{FF2B5EF4-FFF2-40B4-BE49-F238E27FC236}">
                <a16:creationId xmlns:a16="http://schemas.microsoft.com/office/drawing/2014/main" id="{FF1E9B24-A71B-4806-B739-FE962BC965E1}"/>
              </a:ext>
            </a:extLst>
          </p:cNvPr>
          <p:cNvSpPr/>
          <p:nvPr/>
        </p:nvSpPr>
        <p:spPr>
          <a:xfrm>
            <a:off x="7335436" y="4421432"/>
            <a:ext cx="30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Organizational Development</a:t>
            </a:r>
            <a:endParaRPr lang="ko-KR" altLang="en-US" sz="2400" dirty="0"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FF53DED9-72A7-43CE-AEAB-E3F2A1F9C696}"/>
              </a:ext>
            </a:extLst>
          </p:cNvPr>
          <p:cNvGrpSpPr/>
          <p:nvPr/>
        </p:nvGrpSpPr>
        <p:grpSpPr>
          <a:xfrm>
            <a:off x="8562376" y="3124916"/>
            <a:ext cx="531118" cy="531114"/>
            <a:chOff x="752656" y="1562597"/>
            <a:chExt cx="390525" cy="390525"/>
          </a:xfrm>
          <a:solidFill>
            <a:srgbClr val="F7F7F7"/>
          </a:solidFill>
        </p:grpSpPr>
        <p:sp>
          <p:nvSpPr>
            <p:cNvPr id="87" name="자유형: 도형 86">
              <a:extLst>
                <a:ext uri="{FF2B5EF4-FFF2-40B4-BE49-F238E27FC236}">
                  <a16:creationId xmlns:a16="http://schemas.microsoft.com/office/drawing/2014/main" id="{6258FFBA-F42A-4453-B5AB-F6AC9A8997C2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8" name="자유형: 도형 87">
              <a:extLst>
                <a:ext uri="{FF2B5EF4-FFF2-40B4-BE49-F238E27FC236}">
                  <a16:creationId xmlns:a16="http://schemas.microsoft.com/office/drawing/2014/main" id="{42B3B015-F7A7-419B-81E0-386036D7D116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9" name="자유형: 도형 88">
              <a:extLst>
                <a:ext uri="{FF2B5EF4-FFF2-40B4-BE49-F238E27FC236}">
                  <a16:creationId xmlns:a16="http://schemas.microsoft.com/office/drawing/2014/main" id="{AF5E9091-3F4E-494F-8FA7-6A3BF0A8362A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0" name="자유형: 도형 89">
              <a:extLst>
                <a:ext uri="{FF2B5EF4-FFF2-40B4-BE49-F238E27FC236}">
                  <a16:creationId xmlns:a16="http://schemas.microsoft.com/office/drawing/2014/main" id="{0D891634-E5A3-4DF2-9660-F551AD4F9ACE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1" name="자유형: 도형 90">
              <a:extLst>
                <a:ext uri="{FF2B5EF4-FFF2-40B4-BE49-F238E27FC236}">
                  <a16:creationId xmlns:a16="http://schemas.microsoft.com/office/drawing/2014/main" id="{62BA4417-A6EA-4301-A7E7-82505198A329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03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king Human Resources Management More Humane”">
            <a:extLst>
              <a:ext uri="{FF2B5EF4-FFF2-40B4-BE49-F238E27FC236}">
                <a16:creationId xmlns:a16="http://schemas.microsoft.com/office/drawing/2014/main" id="{AB46B532-E892-2978-B98F-5752E967E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157" y="2088821"/>
            <a:ext cx="6989492" cy="393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641E19-3B39-49F8-BE55-7E9384DF9CF7}"/>
              </a:ext>
            </a:extLst>
          </p:cNvPr>
          <p:cNvSpPr txBox="1"/>
          <p:nvPr/>
        </p:nvSpPr>
        <p:spPr>
          <a:xfrm>
            <a:off x="2800351" y="1165968"/>
            <a:ext cx="6591298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Factors Influencing HRM Decision Making</a:t>
            </a:r>
            <a:endParaRPr lang="ko-KR" altLang="en-US" sz="3600" b="1" dirty="0"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4446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R Career Path: Types of Jobs, Salary, and Qualifications | FlexJobs">
            <a:extLst>
              <a:ext uri="{FF2B5EF4-FFF2-40B4-BE49-F238E27FC236}">
                <a16:creationId xmlns:a16="http://schemas.microsoft.com/office/drawing/2014/main" id="{95CD703E-0256-5AFB-6447-A39614CBF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961" y="3521927"/>
            <a:ext cx="6672146" cy="333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731EF0-8963-48BE-A9B6-B60C5B4B9252}"/>
              </a:ext>
            </a:extLst>
          </p:cNvPr>
          <p:cNvSpPr txBox="1"/>
          <p:nvPr/>
        </p:nvSpPr>
        <p:spPr>
          <a:xfrm>
            <a:off x="2854712" y="185208"/>
            <a:ext cx="5955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Impact of External Factors on Organizational Performance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F67843-752D-90DB-FFB3-FCC8722B5790}"/>
              </a:ext>
            </a:extLst>
          </p:cNvPr>
          <p:cNvSpPr txBox="1"/>
          <p:nvPr/>
        </p:nvSpPr>
        <p:spPr>
          <a:xfrm>
            <a:off x="2779978" y="1890352"/>
            <a:ext cx="61052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Economic conditions such as recession or growth can impact organizational performance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Changes in consumer behavior and demand can also impact organizational performance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Example</a:t>
            </a:r>
            <a:r>
              <a:rPr lang="en-US" sz="1400" dirty="0"/>
              <a:t>: During the COVID-19 pandemic, many organizations had to quickly adapt to remote work and changes in consumer behavior, which impacted their performance.</a:t>
            </a:r>
          </a:p>
        </p:txBody>
      </p:sp>
    </p:spTree>
    <p:extLst>
      <p:ext uri="{BB962C8B-B14F-4D97-AF65-F5344CB8AC3E}">
        <p14:creationId xmlns:p14="http://schemas.microsoft.com/office/powerpoint/2010/main" val="701214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23E74121-75C8-C9A2-3CFC-02E8ED4C3282}"/>
              </a:ext>
            </a:extLst>
          </p:cNvPr>
          <p:cNvSpPr txBox="1"/>
          <p:nvPr/>
        </p:nvSpPr>
        <p:spPr>
          <a:xfrm>
            <a:off x="3043354" y="488833"/>
            <a:ext cx="6105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 Gaps and Labor Force Trends</a:t>
            </a:r>
          </a:p>
        </p:txBody>
      </p:sp>
      <p:graphicFrame>
        <p:nvGraphicFramePr>
          <p:cNvPr id="48" name="Diagram 47">
            <a:extLst>
              <a:ext uri="{FF2B5EF4-FFF2-40B4-BE49-F238E27FC236}">
                <a16:creationId xmlns:a16="http://schemas.microsoft.com/office/drawing/2014/main" id="{EDF07616-3288-7209-EBE8-0A40B64702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5900341"/>
              </p:ext>
            </p:extLst>
          </p:nvPr>
        </p:nvGraphicFramePr>
        <p:xfrm>
          <a:off x="2031999" y="535930"/>
          <a:ext cx="8472450" cy="5602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1843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23E74121-75C8-C9A2-3CFC-02E8ED4C3282}"/>
              </a:ext>
            </a:extLst>
          </p:cNvPr>
          <p:cNvSpPr txBox="1"/>
          <p:nvPr/>
        </p:nvSpPr>
        <p:spPr>
          <a:xfrm>
            <a:off x="3043354" y="258001"/>
            <a:ext cx="61052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of Globalization on HR Policies for Equality, Diversity and Cultural 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Awareness</a:t>
            </a:r>
          </a:p>
        </p:txBody>
      </p:sp>
      <p:graphicFrame>
        <p:nvGraphicFramePr>
          <p:cNvPr id="48" name="Diagram 47">
            <a:extLst>
              <a:ext uri="{FF2B5EF4-FFF2-40B4-BE49-F238E27FC236}">
                <a16:creationId xmlns:a16="http://schemas.microsoft.com/office/drawing/2014/main" id="{EDF07616-3288-7209-EBE8-0A40B64702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9213042"/>
              </p:ext>
            </p:extLst>
          </p:nvPr>
        </p:nvGraphicFramePr>
        <p:xfrm>
          <a:off x="2210418" y="1255596"/>
          <a:ext cx="8472450" cy="5602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5953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23E74121-75C8-C9A2-3CFC-02E8ED4C3282}"/>
              </a:ext>
            </a:extLst>
          </p:cNvPr>
          <p:cNvSpPr txBox="1"/>
          <p:nvPr/>
        </p:nvSpPr>
        <p:spPr>
          <a:xfrm>
            <a:off x="3043354" y="258001"/>
            <a:ext cx="61052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of Legal and Regulatory Frameworks</a:t>
            </a:r>
          </a:p>
        </p:txBody>
      </p:sp>
      <p:graphicFrame>
        <p:nvGraphicFramePr>
          <p:cNvPr id="48" name="Diagram 47">
            <a:extLst>
              <a:ext uri="{FF2B5EF4-FFF2-40B4-BE49-F238E27FC236}">
                <a16:creationId xmlns:a16="http://schemas.microsoft.com/office/drawing/2014/main" id="{EDF07616-3288-7209-EBE8-0A40B64702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2486337"/>
              </p:ext>
            </p:extLst>
          </p:nvPr>
        </p:nvGraphicFramePr>
        <p:xfrm>
          <a:off x="2188115" y="997595"/>
          <a:ext cx="8472450" cy="5602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6132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641E19-3B39-49F8-BE55-7E9384DF9CF7}"/>
              </a:ext>
            </a:extLst>
          </p:cNvPr>
          <p:cNvSpPr txBox="1"/>
          <p:nvPr/>
        </p:nvSpPr>
        <p:spPr>
          <a:xfrm>
            <a:off x="2800351" y="1165968"/>
            <a:ext cx="6591298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 Factors Influencing HRM Decision Making</a:t>
            </a:r>
            <a:endParaRPr lang="ko-KR" altLang="en-US" sz="3600" b="1" dirty="0"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Tameny Inc.｜ HR Policy ｜ Human Resources Policy ｜ Recruitment ｜ Corporate  Policy">
            <a:extLst>
              <a:ext uri="{FF2B5EF4-FFF2-40B4-BE49-F238E27FC236}">
                <a16:creationId xmlns:a16="http://schemas.microsoft.com/office/drawing/2014/main" id="{DA5434C0-6E27-6A95-5FA8-B1ECB430A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01" y="2609385"/>
            <a:ext cx="5677598" cy="344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517787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62626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rgbClr val="F7F7F7"/>
            </a:solidFill>
            <a:latin typeface="+mj-lt"/>
          </a:defRPr>
        </a:defPPr>
      </a:lstStyle>
    </a:spDef>
    <a:lnDef>
      <a:spPr>
        <a:ln w="34925">
          <a:solidFill>
            <a:srgbClr val="26262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2380</TotalTime>
  <Words>965</Words>
  <Application>Microsoft Office PowerPoint</Application>
  <PresentationFormat>Widescreen</PresentationFormat>
  <Paragraphs>97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맑은 고딕</vt:lpstr>
      <vt:lpstr>Arial</vt:lpstr>
      <vt:lpstr>Montserrat Black</vt:lpstr>
      <vt:lpstr>Montserrat Light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Sana Sajjad</cp:lastModifiedBy>
  <cp:revision>182</cp:revision>
  <dcterms:created xsi:type="dcterms:W3CDTF">2019-04-06T05:20:47Z</dcterms:created>
  <dcterms:modified xsi:type="dcterms:W3CDTF">2023-03-14T01:38:38Z</dcterms:modified>
</cp:coreProperties>
</file>