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77" r:id="rId2"/>
    <p:sldId id="352" r:id="rId3"/>
    <p:sldId id="335" r:id="rId4"/>
    <p:sldId id="313" r:id="rId5"/>
    <p:sldId id="354" r:id="rId6"/>
    <p:sldId id="383" r:id="rId7"/>
    <p:sldId id="384" r:id="rId8"/>
    <p:sldId id="385" r:id="rId9"/>
    <p:sldId id="355" r:id="rId10"/>
    <p:sldId id="386" r:id="rId11"/>
    <p:sldId id="387" r:id="rId12"/>
    <p:sldId id="388" r:id="rId13"/>
    <p:sldId id="390" r:id="rId14"/>
    <p:sldId id="311" r:id="rId15"/>
    <p:sldId id="389" r:id="rId16"/>
    <p:sldId id="391" r:id="rId17"/>
    <p:sldId id="392" r:id="rId18"/>
    <p:sldId id="393" r:id="rId19"/>
    <p:sldId id="395" r:id="rId20"/>
    <p:sldId id="394" r:id="rId21"/>
    <p:sldId id="396" r:id="rId22"/>
    <p:sldId id="397" r:id="rId23"/>
    <p:sldId id="398" r:id="rId24"/>
    <p:sldId id="399" r:id="rId25"/>
    <p:sldId id="400" r:id="rId26"/>
    <p:sldId id="401" r:id="rId27"/>
    <p:sldId id="382" r:id="rId28"/>
    <p:sldId id="293" r:id="rId29"/>
  </p:sldIdLst>
  <p:sldSz cx="12192000" cy="6858000"/>
  <p:notesSz cx="6858000" cy="9144000"/>
  <p:embeddedFontLst>
    <p:embeddedFont>
      <p:font typeface="맑은 고딕" panose="020B0503020000020004" pitchFamily="34" charset="-127"/>
      <p:regular r:id="rId31"/>
      <p:bold r:id="rId32"/>
    </p:embeddedFont>
    <p:embeddedFont>
      <p:font typeface="Fira Sans" panose="020B0503050000020004" pitchFamily="34" charset="0"/>
      <p:regular r:id="rId33"/>
      <p:bold r:id="rId34"/>
      <p:italic r:id="rId35"/>
      <p:boldItalic r:id="rId36"/>
    </p:embeddedFont>
    <p:embeddedFont>
      <p:font typeface="Fira Sans Medium" panose="020B0603050000020004" pitchFamily="34" charset="0"/>
      <p:regular r:id="rId37"/>
      <p:italic r:id="rId38"/>
    </p:embeddedFont>
    <p:embeddedFont>
      <p:font typeface="Montserrat Black" panose="00000A00000000000000" pitchFamily="2" charset="0"/>
      <p:bold r:id="rId39"/>
      <p:boldItalic r:id="rId40"/>
    </p:embeddedFont>
    <p:embeddedFont>
      <p:font typeface="Montserrat Light" panose="00000400000000000000" pitchFamily="2" charset="0"/>
      <p:regular r:id="rId41"/>
      <p:italic r:id="rId42"/>
    </p:embeddedFont>
    <p:embeddedFont>
      <p:font typeface="Roboto" panose="02000000000000000000" pitchFamily="2" charset="0"/>
      <p:regular r:id="rId43"/>
      <p:bold r:id="rId44"/>
      <p:italic r:id="rId45"/>
      <p:boldItalic r:id="rId46"/>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4D8F"/>
    <a:srgbClr val="262626"/>
    <a:srgbClr val="F7F7F7"/>
    <a:srgbClr val="F4B643"/>
    <a:srgbClr val="A82110"/>
    <a:srgbClr val="1E292E"/>
    <a:srgbClr val="F8F8F8"/>
    <a:srgbClr val="FFFCFC"/>
    <a:srgbClr val="FCF8F7"/>
    <a:srgbClr val="FA30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86" d="100"/>
          <a:sy n="86" d="100"/>
        </p:scale>
        <p:origin x="654"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9C6812-06C3-40CC-91F3-40D6DE8A9938}"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DA01A566-5D7D-4152-AB22-5992BB76286C}">
      <dgm:prSet phldrT="[Text]"/>
      <dgm:spPr/>
      <dgm:t>
        <a:bodyPr/>
        <a:lstStyle/>
        <a:p>
          <a:r>
            <a:rPr lang="en-US" b="0" i="0" dirty="0"/>
            <a:t>The importance of a person specification includes:</a:t>
          </a:r>
          <a:endParaRPr lang="en-US" dirty="0"/>
        </a:p>
      </dgm:t>
    </dgm:pt>
    <dgm:pt modelId="{085DA095-844B-41AE-87FA-DCA145023045}" type="parTrans" cxnId="{6426AED4-4228-41D7-B770-385CBB00C13E}">
      <dgm:prSet/>
      <dgm:spPr/>
      <dgm:t>
        <a:bodyPr/>
        <a:lstStyle/>
        <a:p>
          <a:endParaRPr lang="en-US"/>
        </a:p>
      </dgm:t>
    </dgm:pt>
    <dgm:pt modelId="{B92FFE9F-AC20-492A-A531-898B66C71AFF}" type="sibTrans" cxnId="{6426AED4-4228-41D7-B770-385CBB00C13E}">
      <dgm:prSet/>
      <dgm:spPr/>
      <dgm:t>
        <a:bodyPr/>
        <a:lstStyle/>
        <a:p>
          <a:endParaRPr lang="en-US"/>
        </a:p>
      </dgm:t>
    </dgm:pt>
    <dgm:pt modelId="{CF9C9297-D9A5-4488-A09D-88C3D1FEEA1E}">
      <dgm:prSet phldrT="[Text]"/>
      <dgm:spPr/>
      <dgm:t>
        <a:bodyPr/>
        <a:lstStyle/>
        <a:p>
          <a:pPr>
            <a:buFont typeface="+mj-lt"/>
            <a:buAutoNum type="arabicPeriod"/>
          </a:pPr>
          <a:r>
            <a:rPr lang="en-US" b="1" i="0" dirty="0"/>
            <a:t>Recruitment</a:t>
          </a:r>
          <a:r>
            <a:rPr lang="en-US" b="0" i="0" dirty="0"/>
            <a:t> - A person specification helps to identify the ideal candidate for the job, which can help to attract qualified candidates.</a:t>
          </a:r>
          <a:endParaRPr lang="en-US" dirty="0"/>
        </a:p>
      </dgm:t>
    </dgm:pt>
    <dgm:pt modelId="{59356250-F043-4ED0-B5A8-B3F53AEC2211}" type="parTrans" cxnId="{13D823A4-E4C6-4FC7-8A00-C9F130588B26}">
      <dgm:prSet/>
      <dgm:spPr/>
      <dgm:t>
        <a:bodyPr/>
        <a:lstStyle/>
        <a:p>
          <a:endParaRPr lang="en-US"/>
        </a:p>
      </dgm:t>
    </dgm:pt>
    <dgm:pt modelId="{7F19A59D-BF61-444E-B1D6-DFAA6E3BEBD3}" type="sibTrans" cxnId="{13D823A4-E4C6-4FC7-8A00-C9F130588B26}">
      <dgm:prSet/>
      <dgm:spPr/>
      <dgm:t>
        <a:bodyPr/>
        <a:lstStyle/>
        <a:p>
          <a:endParaRPr lang="en-US"/>
        </a:p>
      </dgm:t>
    </dgm:pt>
    <dgm:pt modelId="{FC54C2A3-348B-4A7F-8877-79154FEF090B}">
      <dgm:prSet phldrT="[Text]"/>
      <dgm:spPr/>
      <dgm:t>
        <a:bodyPr/>
        <a:lstStyle/>
        <a:p>
          <a:pPr>
            <a:buFont typeface="+mj-lt"/>
            <a:buAutoNum type="arabicPeriod"/>
          </a:pPr>
          <a:r>
            <a:rPr lang="en-US" b="1" i="0" dirty="0"/>
            <a:t>Selection </a:t>
          </a:r>
          <a:r>
            <a:rPr lang="en-US" b="0" i="0" dirty="0"/>
            <a:t>- A person specification provides a clear basis for selection decisions. It helps to ensure that the most qualified and suitable candidate is selected for the job.</a:t>
          </a:r>
          <a:endParaRPr lang="en-US" dirty="0"/>
        </a:p>
      </dgm:t>
    </dgm:pt>
    <dgm:pt modelId="{E26EAB1D-5809-453F-B2FB-747623815AA9}" type="parTrans" cxnId="{BAD64C59-1A64-4B19-848C-DF4E60E930B0}">
      <dgm:prSet/>
      <dgm:spPr/>
      <dgm:t>
        <a:bodyPr/>
        <a:lstStyle/>
        <a:p>
          <a:endParaRPr lang="en-US"/>
        </a:p>
      </dgm:t>
    </dgm:pt>
    <dgm:pt modelId="{9FD20C36-363A-4ADA-8046-AB385BB868E3}" type="sibTrans" cxnId="{BAD64C59-1A64-4B19-848C-DF4E60E930B0}">
      <dgm:prSet/>
      <dgm:spPr/>
      <dgm:t>
        <a:bodyPr/>
        <a:lstStyle/>
        <a:p>
          <a:endParaRPr lang="en-US"/>
        </a:p>
      </dgm:t>
    </dgm:pt>
    <dgm:pt modelId="{EECCDFE9-C579-4048-BE0B-89BD2AA47804}">
      <dgm:prSet phldrT="[Text]"/>
      <dgm:spPr/>
      <dgm:t>
        <a:bodyPr/>
        <a:lstStyle/>
        <a:p>
          <a:pPr>
            <a:buFont typeface="+mj-lt"/>
            <a:buAutoNum type="arabicPeriod"/>
          </a:pPr>
          <a:r>
            <a:rPr lang="en-US" b="1" i="0" dirty="0"/>
            <a:t>Performance Management </a:t>
          </a:r>
          <a:r>
            <a:rPr lang="en-US" b="0" i="0" dirty="0"/>
            <a:t>- A person specification can be used as a basis for performance evaluations. It provides a clear understanding of the skills, knowledge, and attributes required for the job, which can be used to assess performance.</a:t>
          </a:r>
          <a:endParaRPr lang="en-US" dirty="0"/>
        </a:p>
      </dgm:t>
    </dgm:pt>
    <dgm:pt modelId="{E8819C74-77EE-4FFF-A475-08C3D8FEBEB0}" type="parTrans" cxnId="{33D3F7B7-045C-4F82-94C2-419C312AF07A}">
      <dgm:prSet/>
      <dgm:spPr/>
      <dgm:t>
        <a:bodyPr/>
        <a:lstStyle/>
        <a:p>
          <a:endParaRPr lang="en-US"/>
        </a:p>
      </dgm:t>
    </dgm:pt>
    <dgm:pt modelId="{E7B8BB60-100F-4FDF-AC5F-E57F3ADD991D}" type="sibTrans" cxnId="{33D3F7B7-045C-4F82-94C2-419C312AF07A}">
      <dgm:prSet/>
      <dgm:spPr/>
      <dgm:t>
        <a:bodyPr/>
        <a:lstStyle/>
        <a:p>
          <a:endParaRPr lang="en-US"/>
        </a:p>
      </dgm:t>
    </dgm:pt>
    <dgm:pt modelId="{63D9E67C-C4A3-4C01-8A39-853BDE4EC1AE}" type="pres">
      <dgm:prSet presAssocID="{3F9C6812-06C3-40CC-91F3-40D6DE8A9938}" presName="vert0" presStyleCnt="0">
        <dgm:presLayoutVars>
          <dgm:dir/>
          <dgm:animOne val="branch"/>
          <dgm:animLvl val="lvl"/>
        </dgm:presLayoutVars>
      </dgm:prSet>
      <dgm:spPr/>
    </dgm:pt>
    <dgm:pt modelId="{A964795F-D4CF-4B76-8DD5-6E821E9813FD}" type="pres">
      <dgm:prSet presAssocID="{DA01A566-5D7D-4152-AB22-5992BB76286C}" presName="thickLine" presStyleLbl="alignNode1" presStyleIdx="0" presStyleCnt="1"/>
      <dgm:spPr/>
    </dgm:pt>
    <dgm:pt modelId="{ADDDC73F-A5AE-477E-BBFD-14C6AAC159EC}" type="pres">
      <dgm:prSet presAssocID="{DA01A566-5D7D-4152-AB22-5992BB76286C}" presName="horz1" presStyleCnt="0"/>
      <dgm:spPr/>
    </dgm:pt>
    <dgm:pt modelId="{E3CFDED6-14C5-4A75-807E-2000B9DAFE6A}" type="pres">
      <dgm:prSet presAssocID="{DA01A566-5D7D-4152-AB22-5992BB76286C}" presName="tx1" presStyleLbl="revTx" presStyleIdx="0" presStyleCnt="4"/>
      <dgm:spPr/>
    </dgm:pt>
    <dgm:pt modelId="{7F95FE7F-381A-4B8B-B9D1-CF12ACCD6CD5}" type="pres">
      <dgm:prSet presAssocID="{DA01A566-5D7D-4152-AB22-5992BB76286C}" presName="vert1" presStyleCnt="0"/>
      <dgm:spPr/>
    </dgm:pt>
    <dgm:pt modelId="{6542E277-F73B-4CF2-A341-2E35D0727C61}" type="pres">
      <dgm:prSet presAssocID="{CF9C9297-D9A5-4488-A09D-88C3D1FEEA1E}" presName="vertSpace2a" presStyleCnt="0"/>
      <dgm:spPr/>
    </dgm:pt>
    <dgm:pt modelId="{9F2B1445-A3DE-4352-B9B7-9B64FE47C848}" type="pres">
      <dgm:prSet presAssocID="{CF9C9297-D9A5-4488-A09D-88C3D1FEEA1E}" presName="horz2" presStyleCnt="0"/>
      <dgm:spPr/>
    </dgm:pt>
    <dgm:pt modelId="{3819DB05-9C98-417A-A912-2313D1546348}" type="pres">
      <dgm:prSet presAssocID="{CF9C9297-D9A5-4488-A09D-88C3D1FEEA1E}" presName="horzSpace2" presStyleCnt="0"/>
      <dgm:spPr/>
    </dgm:pt>
    <dgm:pt modelId="{157DA629-F754-4F6A-AFDC-50803048B407}" type="pres">
      <dgm:prSet presAssocID="{CF9C9297-D9A5-4488-A09D-88C3D1FEEA1E}" presName="tx2" presStyleLbl="revTx" presStyleIdx="1" presStyleCnt="4"/>
      <dgm:spPr/>
    </dgm:pt>
    <dgm:pt modelId="{E27ABC92-CAE5-4C48-A584-8EBFA5D64BAC}" type="pres">
      <dgm:prSet presAssocID="{CF9C9297-D9A5-4488-A09D-88C3D1FEEA1E}" presName="vert2" presStyleCnt="0"/>
      <dgm:spPr/>
    </dgm:pt>
    <dgm:pt modelId="{9FE58EEB-7961-403C-A558-1782A89B68AB}" type="pres">
      <dgm:prSet presAssocID="{CF9C9297-D9A5-4488-A09D-88C3D1FEEA1E}" presName="thinLine2b" presStyleLbl="callout" presStyleIdx="0" presStyleCnt="3"/>
      <dgm:spPr/>
    </dgm:pt>
    <dgm:pt modelId="{784AECBA-2056-46CC-8D0B-3C2CA921D3B6}" type="pres">
      <dgm:prSet presAssocID="{CF9C9297-D9A5-4488-A09D-88C3D1FEEA1E}" presName="vertSpace2b" presStyleCnt="0"/>
      <dgm:spPr/>
    </dgm:pt>
    <dgm:pt modelId="{F3E27E3B-96FC-4CEA-BE3C-650D489732A8}" type="pres">
      <dgm:prSet presAssocID="{FC54C2A3-348B-4A7F-8877-79154FEF090B}" presName="horz2" presStyleCnt="0"/>
      <dgm:spPr/>
    </dgm:pt>
    <dgm:pt modelId="{32E549EA-EB3F-48DD-A5DD-42CBAA4614D0}" type="pres">
      <dgm:prSet presAssocID="{FC54C2A3-348B-4A7F-8877-79154FEF090B}" presName="horzSpace2" presStyleCnt="0"/>
      <dgm:spPr/>
    </dgm:pt>
    <dgm:pt modelId="{1E4DF504-0307-4963-9A75-5CD64A42DBA3}" type="pres">
      <dgm:prSet presAssocID="{FC54C2A3-348B-4A7F-8877-79154FEF090B}" presName="tx2" presStyleLbl="revTx" presStyleIdx="2" presStyleCnt="4"/>
      <dgm:spPr/>
    </dgm:pt>
    <dgm:pt modelId="{DDCEB857-AABF-481D-8FA7-DC71B810DE34}" type="pres">
      <dgm:prSet presAssocID="{FC54C2A3-348B-4A7F-8877-79154FEF090B}" presName="vert2" presStyleCnt="0"/>
      <dgm:spPr/>
    </dgm:pt>
    <dgm:pt modelId="{6E7853AF-9485-4978-AB81-7F67229B22B8}" type="pres">
      <dgm:prSet presAssocID="{FC54C2A3-348B-4A7F-8877-79154FEF090B}" presName="thinLine2b" presStyleLbl="callout" presStyleIdx="1" presStyleCnt="3"/>
      <dgm:spPr/>
    </dgm:pt>
    <dgm:pt modelId="{A627C51E-AA53-4393-8C27-2ECC947B3108}" type="pres">
      <dgm:prSet presAssocID="{FC54C2A3-348B-4A7F-8877-79154FEF090B}" presName="vertSpace2b" presStyleCnt="0"/>
      <dgm:spPr/>
    </dgm:pt>
    <dgm:pt modelId="{FF440F87-F407-4480-BDBA-AB2D057CAF1D}" type="pres">
      <dgm:prSet presAssocID="{EECCDFE9-C579-4048-BE0B-89BD2AA47804}" presName="horz2" presStyleCnt="0"/>
      <dgm:spPr/>
    </dgm:pt>
    <dgm:pt modelId="{B72D8C94-8C19-4403-9605-AB06A80D1CC6}" type="pres">
      <dgm:prSet presAssocID="{EECCDFE9-C579-4048-BE0B-89BD2AA47804}" presName="horzSpace2" presStyleCnt="0"/>
      <dgm:spPr/>
    </dgm:pt>
    <dgm:pt modelId="{678BD80D-19FE-4553-9118-61535767B046}" type="pres">
      <dgm:prSet presAssocID="{EECCDFE9-C579-4048-BE0B-89BD2AA47804}" presName="tx2" presStyleLbl="revTx" presStyleIdx="3" presStyleCnt="4"/>
      <dgm:spPr/>
    </dgm:pt>
    <dgm:pt modelId="{45682798-DAD8-4672-9800-FC1DEDAB5543}" type="pres">
      <dgm:prSet presAssocID="{EECCDFE9-C579-4048-BE0B-89BD2AA47804}" presName="vert2" presStyleCnt="0"/>
      <dgm:spPr/>
    </dgm:pt>
    <dgm:pt modelId="{A54F3F90-1871-4C39-8498-EA638A5E21DC}" type="pres">
      <dgm:prSet presAssocID="{EECCDFE9-C579-4048-BE0B-89BD2AA47804}" presName="thinLine2b" presStyleLbl="callout" presStyleIdx="2" presStyleCnt="3"/>
      <dgm:spPr/>
    </dgm:pt>
    <dgm:pt modelId="{8D636F0D-6888-478C-8D93-346F4ADF177B}" type="pres">
      <dgm:prSet presAssocID="{EECCDFE9-C579-4048-BE0B-89BD2AA47804}" presName="vertSpace2b" presStyleCnt="0"/>
      <dgm:spPr/>
    </dgm:pt>
  </dgm:ptLst>
  <dgm:cxnLst>
    <dgm:cxn modelId="{AFED414A-619D-447A-B815-8C55372735F6}" type="presOf" srcId="{EECCDFE9-C579-4048-BE0B-89BD2AA47804}" destId="{678BD80D-19FE-4553-9118-61535767B046}" srcOrd="0" destOrd="0" presId="urn:microsoft.com/office/officeart/2008/layout/LinedList"/>
    <dgm:cxn modelId="{4D4FD66C-F177-4559-A968-1191DC617EA0}" type="presOf" srcId="{DA01A566-5D7D-4152-AB22-5992BB76286C}" destId="{E3CFDED6-14C5-4A75-807E-2000B9DAFE6A}" srcOrd="0" destOrd="0" presId="urn:microsoft.com/office/officeart/2008/layout/LinedList"/>
    <dgm:cxn modelId="{16317950-9851-4658-A80F-927C43EF1A26}" type="presOf" srcId="{CF9C9297-D9A5-4488-A09D-88C3D1FEEA1E}" destId="{157DA629-F754-4F6A-AFDC-50803048B407}" srcOrd="0" destOrd="0" presId="urn:microsoft.com/office/officeart/2008/layout/LinedList"/>
    <dgm:cxn modelId="{BAD64C59-1A64-4B19-848C-DF4E60E930B0}" srcId="{DA01A566-5D7D-4152-AB22-5992BB76286C}" destId="{FC54C2A3-348B-4A7F-8877-79154FEF090B}" srcOrd="1" destOrd="0" parTransId="{E26EAB1D-5809-453F-B2FB-747623815AA9}" sibTransId="{9FD20C36-363A-4ADA-8046-AB385BB868E3}"/>
    <dgm:cxn modelId="{9953095A-5D40-4921-86D5-E9C0229AB295}" type="presOf" srcId="{3F9C6812-06C3-40CC-91F3-40D6DE8A9938}" destId="{63D9E67C-C4A3-4C01-8A39-853BDE4EC1AE}" srcOrd="0" destOrd="0" presId="urn:microsoft.com/office/officeart/2008/layout/LinedList"/>
    <dgm:cxn modelId="{13D823A4-E4C6-4FC7-8A00-C9F130588B26}" srcId="{DA01A566-5D7D-4152-AB22-5992BB76286C}" destId="{CF9C9297-D9A5-4488-A09D-88C3D1FEEA1E}" srcOrd="0" destOrd="0" parTransId="{59356250-F043-4ED0-B5A8-B3F53AEC2211}" sibTransId="{7F19A59D-BF61-444E-B1D6-DFAA6E3BEBD3}"/>
    <dgm:cxn modelId="{364975A8-CC47-4A40-B2A5-4A15DC2CB04D}" type="presOf" srcId="{FC54C2A3-348B-4A7F-8877-79154FEF090B}" destId="{1E4DF504-0307-4963-9A75-5CD64A42DBA3}" srcOrd="0" destOrd="0" presId="urn:microsoft.com/office/officeart/2008/layout/LinedList"/>
    <dgm:cxn modelId="{33D3F7B7-045C-4F82-94C2-419C312AF07A}" srcId="{DA01A566-5D7D-4152-AB22-5992BB76286C}" destId="{EECCDFE9-C579-4048-BE0B-89BD2AA47804}" srcOrd="2" destOrd="0" parTransId="{E8819C74-77EE-4FFF-A475-08C3D8FEBEB0}" sibTransId="{E7B8BB60-100F-4FDF-AC5F-E57F3ADD991D}"/>
    <dgm:cxn modelId="{6426AED4-4228-41D7-B770-385CBB00C13E}" srcId="{3F9C6812-06C3-40CC-91F3-40D6DE8A9938}" destId="{DA01A566-5D7D-4152-AB22-5992BB76286C}" srcOrd="0" destOrd="0" parTransId="{085DA095-844B-41AE-87FA-DCA145023045}" sibTransId="{B92FFE9F-AC20-492A-A531-898B66C71AFF}"/>
    <dgm:cxn modelId="{AB815EE2-4F4A-4439-BCD7-3614A6466FEA}" type="presParOf" srcId="{63D9E67C-C4A3-4C01-8A39-853BDE4EC1AE}" destId="{A964795F-D4CF-4B76-8DD5-6E821E9813FD}" srcOrd="0" destOrd="0" presId="urn:microsoft.com/office/officeart/2008/layout/LinedList"/>
    <dgm:cxn modelId="{56A72C6D-A33B-4612-96BF-93066A49A313}" type="presParOf" srcId="{63D9E67C-C4A3-4C01-8A39-853BDE4EC1AE}" destId="{ADDDC73F-A5AE-477E-BBFD-14C6AAC159EC}" srcOrd="1" destOrd="0" presId="urn:microsoft.com/office/officeart/2008/layout/LinedList"/>
    <dgm:cxn modelId="{33338867-B442-4BAA-A385-AA13045F4570}" type="presParOf" srcId="{ADDDC73F-A5AE-477E-BBFD-14C6AAC159EC}" destId="{E3CFDED6-14C5-4A75-807E-2000B9DAFE6A}" srcOrd="0" destOrd="0" presId="urn:microsoft.com/office/officeart/2008/layout/LinedList"/>
    <dgm:cxn modelId="{80B2689F-A614-4E1E-83C5-6845A91B737F}" type="presParOf" srcId="{ADDDC73F-A5AE-477E-BBFD-14C6AAC159EC}" destId="{7F95FE7F-381A-4B8B-B9D1-CF12ACCD6CD5}" srcOrd="1" destOrd="0" presId="urn:microsoft.com/office/officeart/2008/layout/LinedList"/>
    <dgm:cxn modelId="{4BBF579A-E3B6-4E92-A0C8-A18CDC6FE135}" type="presParOf" srcId="{7F95FE7F-381A-4B8B-B9D1-CF12ACCD6CD5}" destId="{6542E277-F73B-4CF2-A341-2E35D0727C61}" srcOrd="0" destOrd="0" presId="urn:microsoft.com/office/officeart/2008/layout/LinedList"/>
    <dgm:cxn modelId="{8804FEAA-6623-4C14-8D41-1E77564BBFDD}" type="presParOf" srcId="{7F95FE7F-381A-4B8B-B9D1-CF12ACCD6CD5}" destId="{9F2B1445-A3DE-4352-B9B7-9B64FE47C848}" srcOrd="1" destOrd="0" presId="urn:microsoft.com/office/officeart/2008/layout/LinedList"/>
    <dgm:cxn modelId="{CBFC1366-3880-495B-90CE-076C9565540F}" type="presParOf" srcId="{9F2B1445-A3DE-4352-B9B7-9B64FE47C848}" destId="{3819DB05-9C98-417A-A912-2313D1546348}" srcOrd="0" destOrd="0" presId="urn:microsoft.com/office/officeart/2008/layout/LinedList"/>
    <dgm:cxn modelId="{4B5C1869-B833-4E5F-8A83-9F39E6005925}" type="presParOf" srcId="{9F2B1445-A3DE-4352-B9B7-9B64FE47C848}" destId="{157DA629-F754-4F6A-AFDC-50803048B407}" srcOrd="1" destOrd="0" presId="urn:microsoft.com/office/officeart/2008/layout/LinedList"/>
    <dgm:cxn modelId="{5453ED46-926B-4069-AD9E-9A1C4357E49F}" type="presParOf" srcId="{9F2B1445-A3DE-4352-B9B7-9B64FE47C848}" destId="{E27ABC92-CAE5-4C48-A584-8EBFA5D64BAC}" srcOrd="2" destOrd="0" presId="urn:microsoft.com/office/officeart/2008/layout/LinedList"/>
    <dgm:cxn modelId="{1A89F939-49CE-4ACB-9EE4-17CA43E93715}" type="presParOf" srcId="{7F95FE7F-381A-4B8B-B9D1-CF12ACCD6CD5}" destId="{9FE58EEB-7961-403C-A558-1782A89B68AB}" srcOrd="2" destOrd="0" presId="urn:microsoft.com/office/officeart/2008/layout/LinedList"/>
    <dgm:cxn modelId="{69BF1724-7087-47A1-98DA-851B33D13757}" type="presParOf" srcId="{7F95FE7F-381A-4B8B-B9D1-CF12ACCD6CD5}" destId="{784AECBA-2056-46CC-8D0B-3C2CA921D3B6}" srcOrd="3" destOrd="0" presId="urn:microsoft.com/office/officeart/2008/layout/LinedList"/>
    <dgm:cxn modelId="{AAB19FAD-FCA4-40B3-890C-B971C5515702}" type="presParOf" srcId="{7F95FE7F-381A-4B8B-B9D1-CF12ACCD6CD5}" destId="{F3E27E3B-96FC-4CEA-BE3C-650D489732A8}" srcOrd="4" destOrd="0" presId="urn:microsoft.com/office/officeart/2008/layout/LinedList"/>
    <dgm:cxn modelId="{4B3BF4FD-FCEB-41B3-A6BE-3B51B7D97AC1}" type="presParOf" srcId="{F3E27E3B-96FC-4CEA-BE3C-650D489732A8}" destId="{32E549EA-EB3F-48DD-A5DD-42CBAA4614D0}" srcOrd="0" destOrd="0" presId="urn:microsoft.com/office/officeart/2008/layout/LinedList"/>
    <dgm:cxn modelId="{B91C4E23-624B-4D89-AC7B-326A5F54225B}" type="presParOf" srcId="{F3E27E3B-96FC-4CEA-BE3C-650D489732A8}" destId="{1E4DF504-0307-4963-9A75-5CD64A42DBA3}" srcOrd="1" destOrd="0" presId="urn:microsoft.com/office/officeart/2008/layout/LinedList"/>
    <dgm:cxn modelId="{AAB70D66-0BD0-4892-9572-B2E24506AFCA}" type="presParOf" srcId="{F3E27E3B-96FC-4CEA-BE3C-650D489732A8}" destId="{DDCEB857-AABF-481D-8FA7-DC71B810DE34}" srcOrd="2" destOrd="0" presId="urn:microsoft.com/office/officeart/2008/layout/LinedList"/>
    <dgm:cxn modelId="{CCFAC717-6D0B-4C4F-AF53-CB4F0BCC653B}" type="presParOf" srcId="{7F95FE7F-381A-4B8B-B9D1-CF12ACCD6CD5}" destId="{6E7853AF-9485-4978-AB81-7F67229B22B8}" srcOrd="5" destOrd="0" presId="urn:microsoft.com/office/officeart/2008/layout/LinedList"/>
    <dgm:cxn modelId="{1D7383D0-D542-49D1-BB23-5046AC3042BE}" type="presParOf" srcId="{7F95FE7F-381A-4B8B-B9D1-CF12ACCD6CD5}" destId="{A627C51E-AA53-4393-8C27-2ECC947B3108}" srcOrd="6" destOrd="0" presId="urn:microsoft.com/office/officeart/2008/layout/LinedList"/>
    <dgm:cxn modelId="{40D60243-6A6B-4657-8615-74330EA80575}" type="presParOf" srcId="{7F95FE7F-381A-4B8B-B9D1-CF12ACCD6CD5}" destId="{FF440F87-F407-4480-BDBA-AB2D057CAF1D}" srcOrd="7" destOrd="0" presId="urn:microsoft.com/office/officeart/2008/layout/LinedList"/>
    <dgm:cxn modelId="{6CDA481F-C82C-4959-B91D-3A1D3356C390}" type="presParOf" srcId="{FF440F87-F407-4480-BDBA-AB2D057CAF1D}" destId="{B72D8C94-8C19-4403-9605-AB06A80D1CC6}" srcOrd="0" destOrd="0" presId="urn:microsoft.com/office/officeart/2008/layout/LinedList"/>
    <dgm:cxn modelId="{8115B732-B678-4333-8CA3-F76D8EE5FDB0}" type="presParOf" srcId="{FF440F87-F407-4480-BDBA-AB2D057CAF1D}" destId="{678BD80D-19FE-4553-9118-61535767B046}" srcOrd="1" destOrd="0" presId="urn:microsoft.com/office/officeart/2008/layout/LinedList"/>
    <dgm:cxn modelId="{20393FF2-535F-4BCE-9826-62901DF628A8}" type="presParOf" srcId="{FF440F87-F407-4480-BDBA-AB2D057CAF1D}" destId="{45682798-DAD8-4672-9800-FC1DEDAB5543}" srcOrd="2" destOrd="0" presId="urn:microsoft.com/office/officeart/2008/layout/LinedList"/>
    <dgm:cxn modelId="{5ADBC037-3109-4496-A347-802603DD4AE6}" type="presParOf" srcId="{7F95FE7F-381A-4B8B-B9D1-CF12ACCD6CD5}" destId="{A54F3F90-1871-4C39-8498-EA638A5E21DC}" srcOrd="8" destOrd="0" presId="urn:microsoft.com/office/officeart/2008/layout/LinedList"/>
    <dgm:cxn modelId="{D7FC4057-3EBB-45EA-9016-305B2098E483}" type="presParOf" srcId="{7F95FE7F-381A-4B8B-B9D1-CF12ACCD6CD5}" destId="{8D636F0D-6888-478C-8D93-346F4ADF177B}"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9C6812-06C3-40CC-91F3-40D6DE8A9938}"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DA01A566-5D7D-4152-AB22-5992BB76286C}">
      <dgm:prSet phldrT="[Text]"/>
      <dgm:spPr/>
      <dgm:t>
        <a:bodyPr/>
        <a:lstStyle/>
        <a:p>
          <a:r>
            <a:rPr lang="en-US" b="0" i="0" dirty="0"/>
            <a:t>The importance of recruitment and selection in HRM includes:</a:t>
          </a:r>
          <a:endParaRPr lang="en-US" dirty="0"/>
        </a:p>
      </dgm:t>
    </dgm:pt>
    <dgm:pt modelId="{085DA095-844B-41AE-87FA-DCA145023045}" type="parTrans" cxnId="{6426AED4-4228-41D7-B770-385CBB00C13E}">
      <dgm:prSet/>
      <dgm:spPr/>
      <dgm:t>
        <a:bodyPr/>
        <a:lstStyle/>
        <a:p>
          <a:endParaRPr lang="en-US"/>
        </a:p>
      </dgm:t>
    </dgm:pt>
    <dgm:pt modelId="{B92FFE9F-AC20-492A-A531-898B66C71AFF}" type="sibTrans" cxnId="{6426AED4-4228-41D7-B770-385CBB00C13E}">
      <dgm:prSet/>
      <dgm:spPr/>
      <dgm:t>
        <a:bodyPr/>
        <a:lstStyle/>
        <a:p>
          <a:endParaRPr lang="en-US"/>
        </a:p>
      </dgm:t>
    </dgm:pt>
    <dgm:pt modelId="{CF9C9297-D9A5-4488-A09D-88C3D1FEEA1E}">
      <dgm:prSet phldrT="[Text]" custT="1"/>
      <dgm:spPr/>
      <dgm:t>
        <a:bodyPr/>
        <a:lstStyle/>
        <a:p>
          <a:pPr>
            <a:buFont typeface="+mj-lt"/>
            <a:buAutoNum type="arabicPeriod"/>
          </a:pPr>
          <a:r>
            <a:rPr lang="en-US" sz="1200" b="1" i="0" dirty="0"/>
            <a:t>Acquiring Talent </a:t>
          </a:r>
          <a:r>
            <a:rPr lang="en-US" sz="1200" b="0" i="0" dirty="0"/>
            <a:t>- Recruitment and selection help organizations to attract and acquire the right talent for their needs..</a:t>
          </a:r>
          <a:endParaRPr lang="en-US" sz="1200" b="0" dirty="0"/>
        </a:p>
      </dgm:t>
    </dgm:pt>
    <dgm:pt modelId="{59356250-F043-4ED0-B5A8-B3F53AEC2211}" type="parTrans" cxnId="{13D823A4-E4C6-4FC7-8A00-C9F130588B26}">
      <dgm:prSet/>
      <dgm:spPr/>
      <dgm:t>
        <a:bodyPr/>
        <a:lstStyle/>
        <a:p>
          <a:endParaRPr lang="en-US"/>
        </a:p>
      </dgm:t>
    </dgm:pt>
    <dgm:pt modelId="{7F19A59D-BF61-444E-B1D6-DFAA6E3BEBD3}" type="sibTrans" cxnId="{13D823A4-E4C6-4FC7-8A00-C9F130588B26}">
      <dgm:prSet/>
      <dgm:spPr/>
      <dgm:t>
        <a:bodyPr/>
        <a:lstStyle/>
        <a:p>
          <a:endParaRPr lang="en-US"/>
        </a:p>
      </dgm:t>
    </dgm:pt>
    <dgm:pt modelId="{FC54C2A3-348B-4A7F-8877-79154FEF090B}">
      <dgm:prSet phldrT="[Text]" custT="1"/>
      <dgm:spPr/>
      <dgm:t>
        <a:bodyPr/>
        <a:lstStyle/>
        <a:p>
          <a:pPr>
            <a:buFont typeface="+mj-lt"/>
            <a:buAutoNum type="arabicPeriod"/>
          </a:pPr>
          <a:r>
            <a:rPr lang="en-US" sz="1200" b="1" i="0" dirty="0"/>
            <a:t>Retaining Talent </a:t>
          </a:r>
          <a:r>
            <a:rPr lang="en-US" sz="1200" b="0" i="0" dirty="0"/>
            <a:t>- By selecting the right candidate, organizations can reduce the likelihood of high turnover rates, which can be costly and time-consuming.</a:t>
          </a:r>
          <a:endParaRPr lang="en-US" sz="1200" b="0" dirty="0"/>
        </a:p>
      </dgm:t>
    </dgm:pt>
    <dgm:pt modelId="{E26EAB1D-5809-453F-B2FB-747623815AA9}" type="parTrans" cxnId="{BAD64C59-1A64-4B19-848C-DF4E60E930B0}">
      <dgm:prSet/>
      <dgm:spPr/>
      <dgm:t>
        <a:bodyPr/>
        <a:lstStyle/>
        <a:p>
          <a:endParaRPr lang="en-US"/>
        </a:p>
      </dgm:t>
    </dgm:pt>
    <dgm:pt modelId="{9FD20C36-363A-4ADA-8046-AB385BB868E3}" type="sibTrans" cxnId="{BAD64C59-1A64-4B19-848C-DF4E60E930B0}">
      <dgm:prSet/>
      <dgm:spPr/>
      <dgm:t>
        <a:bodyPr/>
        <a:lstStyle/>
        <a:p>
          <a:endParaRPr lang="en-US"/>
        </a:p>
      </dgm:t>
    </dgm:pt>
    <dgm:pt modelId="{EECCDFE9-C579-4048-BE0B-89BD2AA47804}">
      <dgm:prSet phldrT="[Text]" custT="1"/>
      <dgm:spPr/>
      <dgm:t>
        <a:bodyPr/>
        <a:lstStyle/>
        <a:p>
          <a:pPr>
            <a:buFont typeface="+mj-lt"/>
            <a:buAutoNum type="arabicPeriod"/>
          </a:pPr>
          <a:r>
            <a:rPr lang="en-US" sz="1200" b="1" i="0" dirty="0"/>
            <a:t>Boosting Productivity </a:t>
          </a:r>
          <a:r>
            <a:rPr lang="en-US" sz="1200" b="0" i="0" dirty="0"/>
            <a:t>- Hiring the right candidate for the job can result in improved productivity and performance, which can benefit the organization as a whole.</a:t>
          </a:r>
          <a:endParaRPr lang="en-US" sz="1200" dirty="0"/>
        </a:p>
      </dgm:t>
    </dgm:pt>
    <dgm:pt modelId="{E8819C74-77EE-4FFF-A475-08C3D8FEBEB0}" type="parTrans" cxnId="{33D3F7B7-045C-4F82-94C2-419C312AF07A}">
      <dgm:prSet/>
      <dgm:spPr/>
      <dgm:t>
        <a:bodyPr/>
        <a:lstStyle/>
        <a:p>
          <a:endParaRPr lang="en-US"/>
        </a:p>
      </dgm:t>
    </dgm:pt>
    <dgm:pt modelId="{E7B8BB60-100F-4FDF-AC5F-E57F3ADD991D}" type="sibTrans" cxnId="{33D3F7B7-045C-4F82-94C2-419C312AF07A}">
      <dgm:prSet/>
      <dgm:spPr/>
      <dgm:t>
        <a:bodyPr/>
        <a:lstStyle/>
        <a:p>
          <a:endParaRPr lang="en-US"/>
        </a:p>
      </dgm:t>
    </dgm:pt>
    <dgm:pt modelId="{63D9E67C-C4A3-4C01-8A39-853BDE4EC1AE}" type="pres">
      <dgm:prSet presAssocID="{3F9C6812-06C3-40CC-91F3-40D6DE8A9938}" presName="vert0" presStyleCnt="0">
        <dgm:presLayoutVars>
          <dgm:dir/>
          <dgm:animOne val="branch"/>
          <dgm:animLvl val="lvl"/>
        </dgm:presLayoutVars>
      </dgm:prSet>
      <dgm:spPr/>
    </dgm:pt>
    <dgm:pt modelId="{A964795F-D4CF-4B76-8DD5-6E821E9813FD}" type="pres">
      <dgm:prSet presAssocID="{DA01A566-5D7D-4152-AB22-5992BB76286C}" presName="thickLine" presStyleLbl="alignNode1" presStyleIdx="0" presStyleCnt="1"/>
      <dgm:spPr/>
    </dgm:pt>
    <dgm:pt modelId="{ADDDC73F-A5AE-477E-BBFD-14C6AAC159EC}" type="pres">
      <dgm:prSet presAssocID="{DA01A566-5D7D-4152-AB22-5992BB76286C}" presName="horz1" presStyleCnt="0"/>
      <dgm:spPr/>
    </dgm:pt>
    <dgm:pt modelId="{E3CFDED6-14C5-4A75-807E-2000B9DAFE6A}" type="pres">
      <dgm:prSet presAssocID="{DA01A566-5D7D-4152-AB22-5992BB76286C}" presName="tx1" presStyleLbl="revTx" presStyleIdx="0" presStyleCnt="4"/>
      <dgm:spPr/>
    </dgm:pt>
    <dgm:pt modelId="{7F95FE7F-381A-4B8B-B9D1-CF12ACCD6CD5}" type="pres">
      <dgm:prSet presAssocID="{DA01A566-5D7D-4152-AB22-5992BB76286C}" presName="vert1" presStyleCnt="0"/>
      <dgm:spPr/>
    </dgm:pt>
    <dgm:pt modelId="{6542E277-F73B-4CF2-A341-2E35D0727C61}" type="pres">
      <dgm:prSet presAssocID="{CF9C9297-D9A5-4488-A09D-88C3D1FEEA1E}" presName="vertSpace2a" presStyleCnt="0"/>
      <dgm:spPr/>
    </dgm:pt>
    <dgm:pt modelId="{9F2B1445-A3DE-4352-B9B7-9B64FE47C848}" type="pres">
      <dgm:prSet presAssocID="{CF9C9297-D9A5-4488-A09D-88C3D1FEEA1E}" presName="horz2" presStyleCnt="0"/>
      <dgm:spPr/>
    </dgm:pt>
    <dgm:pt modelId="{3819DB05-9C98-417A-A912-2313D1546348}" type="pres">
      <dgm:prSet presAssocID="{CF9C9297-D9A5-4488-A09D-88C3D1FEEA1E}" presName="horzSpace2" presStyleCnt="0"/>
      <dgm:spPr/>
    </dgm:pt>
    <dgm:pt modelId="{157DA629-F754-4F6A-AFDC-50803048B407}" type="pres">
      <dgm:prSet presAssocID="{CF9C9297-D9A5-4488-A09D-88C3D1FEEA1E}" presName="tx2" presStyleLbl="revTx" presStyleIdx="1" presStyleCnt="4"/>
      <dgm:spPr/>
    </dgm:pt>
    <dgm:pt modelId="{E27ABC92-CAE5-4C48-A584-8EBFA5D64BAC}" type="pres">
      <dgm:prSet presAssocID="{CF9C9297-D9A5-4488-A09D-88C3D1FEEA1E}" presName="vert2" presStyleCnt="0"/>
      <dgm:spPr/>
    </dgm:pt>
    <dgm:pt modelId="{9FE58EEB-7961-403C-A558-1782A89B68AB}" type="pres">
      <dgm:prSet presAssocID="{CF9C9297-D9A5-4488-A09D-88C3D1FEEA1E}" presName="thinLine2b" presStyleLbl="callout" presStyleIdx="0" presStyleCnt="3"/>
      <dgm:spPr/>
    </dgm:pt>
    <dgm:pt modelId="{784AECBA-2056-46CC-8D0B-3C2CA921D3B6}" type="pres">
      <dgm:prSet presAssocID="{CF9C9297-D9A5-4488-A09D-88C3D1FEEA1E}" presName="vertSpace2b" presStyleCnt="0"/>
      <dgm:spPr/>
    </dgm:pt>
    <dgm:pt modelId="{F3E27E3B-96FC-4CEA-BE3C-650D489732A8}" type="pres">
      <dgm:prSet presAssocID="{FC54C2A3-348B-4A7F-8877-79154FEF090B}" presName="horz2" presStyleCnt="0"/>
      <dgm:spPr/>
    </dgm:pt>
    <dgm:pt modelId="{32E549EA-EB3F-48DD-A5DD-42CBAA4614D0}" type="pres">
      <dgm:prSet presAssocID="{FC54C2A3-348B-4A7F-8877-79154FEF090B}" presName="horzSpace2" presStyleCnt="0"/>
      <dgm:spPr/>
    </dgm:pt>
    <dgm:pt modelId="{1E4DF504-0307-4963-9A75-5CD64A42DBA3}" type="pres">
      <dgm:prSet presAssocID="{FC54C2A3-348B-4A7F-8877-79154FEF090B}" presName="tx2" presStyleLbl="revTx" presStyleIdx="2" presStyleCnt="4"/>
      <dgm:spPr/>
    </dgm:pt>
    <dgm:pt modelId="{DDCEB857-AABF-481D-8FA7-DC71B810DE34}" type="pres">
      <dgm:prSet presAssocID="{FC54C2A3-348B-4A7F-8877-79154FEF090B}" presName="vert2" presStyleCnt="0"/>
      <dgm:spPr/>
    </dgm:pt>
    <dgm:pt modelId="{6E7853AF-9485-4978-AB81-7F67229B22B8}" type="pres">
      <dgm:prSet presAssocID="{FC54C2A3-348B-4A7F-8877-79154FEF090B}" presName="thinLine2b" presStyleLbl="callout" presStyleIdx="1" presStyleCnt="3"/>
      <dgm:spPr/>
    </dgm:pt>
    <dgm:pt modelId="{A627C51E-AA53-4393-8C27-2ECC947B3108}" type="pres">
      <dgm:prSet presAssocID="{FC54C2A3-348B-4A7F-8877-79154FEF090B}" presName="vertSpace2b" presStyleCnt="0"/>
      <dgm:spPr/>
    </dgm:pt>
    <dgm:pt modelId="{FF440F87-F407-4480-BDBA-AB2D057CAF1D}" type="pres">
      <dgm:prSet presAssocID="{EECCDFE9-C579-4048-BE0B-89BD2AA47804}" presName="horz2" presStyleCnt="0"/>
      <dgm:spPr/>
    </dgm:pt>
    <dgm:pt modelId="{B72D8C94-8C19-4403-9605-AB06A80D1CC6}" type="pres">
      <dgm:prSet presAssocID="{EECCDFE9-C579-4048-BE0B-89BD2AA47804}" presName="horzSpace2" presStyleCnt="0"/>
      <dgm:spPr/>
    </dgm:pt>
    <dgm:pt modelId="{678BD80D-19FE-4553-9118-61535767B046}" type="pres">
      <dgm:prSet presAssocID="{EECCDFE9-C579-4048-BE0B-89BD2AA47804}" presName="tx2" presStyleLbl="revTx" presStyleIdx="3" presStyleCnt="4"/>
      <dgm:spPr/>
    </dgm:pt>
    <dgm:pt modelId="{45682798-DAD8-4672-9800-FC1DEDAB5543}" type="pres">
      <dgm:prSet presAssocID="{EECCDFE9-C579-4048-BE0B-89BD2AA47804}" presName="vert2" presStyleCnt="0"/>
      <dgm:spPr/>
    </dgm:pt>
    <dgm:pt modelId="{A54F3F90-1871-4C39-8498-EA638A5E21DC}" type="pres">
      <dgm:prSet presAssocID="{EECCDFE9-C579-4048-BE0B-89BD2AA47804}" presName="thinLine2b" presStyleLbl="callout" presStyleIdx="2" presStyleCnt="3"/>
      <dgm:spPr/>
    </dgm:pt>
    <dgm:pt modelId="{8D636F0D-6888-478C-8D93-346F4ADF177B}" type="pres">
      <dgm:prSet presAssocID="{EECCDFE9-C579-4048-BE0B-89BD2AA47804}" presName="vertSpace2b" presStyleCnt="0"/>
      <dgm:spPr/>
    </dgm:pt>
  </dgm:ptLst>
  <dgm:cxnLst>
    <dgm:cxn modelId="{AFED414A-619D-447A-B815-8C55372735F6}" type="presOf" srcId="{EECCDFE9-C579-4048-BE0B-89BD2AA47804}" destId="{678BD80D-19FE-4553-9118-61535767B046}" srcOrd="0" destOrd="0" presId="urn:microsoft.com/office/officeart/2008/layout/LinedList"/>
    <dgm:cxn modelId="{4D4FD66C-F177-4559-A968-1191DC617EA0}" type="presOf" srcId="{DA01A566-5D7D-4152-AB22-5992BB76286C}" destId="{E3CFDED6-14C5-4A75-807E-2000B9DAFE6A}" srcOrd="0" destOrd="0" presId="urn:microsoft.com/office/officeart/2008/layout/LinedList"/>
    <dgm:cxn modelId="{16317950-9851-4658-A80F-927C43EF1A26}" type="presOf" srcId="{CF9C9297-D9A5-4488-A09D-88C3D1FEEA1E}" destId="{157DA629-F754-4F6A-AFDC-50803048B407}" srcOrd="0" destOrd="0" presId="urn:microsoft.com/office/officeart/2008/layout/LinedList"/>
    <dgm:cxn modelId="{BAD64C59-1A64-4B19-848C-DF4E60E930B0}" srcId="{DA01A566-5D7D-4152-AB22-5992BB76286C}" destId="{FC54C2A3-348B-4A7F-8877-79154FEF090B}" srcOrd="1" destOrd="0" parTransId="{E26EAB1D-5809-453F-B2FB-747623815AA9}" sibTransId="{9FD20C36-363A-4ADA-8046-AB385BB868E3}"/>
    <dgm:cxn modelId="{9953095A-5D40-4921-86D5-E9C0229AB295}" type="presOf" srcId="{3F9C6812-06C3-40CC-91F3-40D6DE8A9938}" destId="{63D9E67C-C4A3-4C01-8A39-853BDE4EC1AE}" srcOrd="0" destOrd="0" presId="urn:microsoft.com/office/officeart/2008/layout/LinedList"/>
    <dgm:cxn modelId="{13D823A4-E4C6-4FC7-8A00-C9F130588B26}" srcId="{DA01A566-5D7D-4152-AB22-5992BB76286C}" destId="{CF9C9297-D9A5-4488-A09D-88C3D1FEEA1E}" srcOrd="0" destOrd="0" parTransId="{59356250-F043-4ED0-B5A8-B3F53AEC2211}" sibTransId="{7F19A59D-BF61-444E-B1D6-DFAA6E3BEBD3}"/>
    <dgm:cxn modelId="{364975A8-CC47-4A40-B2A5-4A15DC2CB04D}" type="presOf" srcId="{FC54C2A3-348B-4A7F-8877-79154FEF090B}" destId="{1E4DF504-0307-4963-9A75-5CD64A42DBA3}" srcOrd="0" destOrd="0" presId="urn:microsoft.com/office/officeart/2008/layout/LinedList"/>
    <dgm:cxn modelId="{33D3F7B7-045C-4F82-94C2-419C312AF07A}" srcId="{DA01A566-5D7D-4152-AB22-5992BB76286C}" destId="{EECCDFE9-C579-4048-BE0B-89BD2AA47804}" srcOrd="2" destOrd="0" parTransId="{E8819C74-77EE-4FFF-A475-08C3D8FEBEB0}" sibTransId="{E7B8BB60-100F-4FDF-AC5F-E57F3ADD991D}"/>
    <dgm:cxn modelId="{6426AED4-4228-41D7-B770-385CBB00C13E}" srcId="{3F9C6812-06C3-40CC-91F3-40D6DE8A9938}" destId="{DA01A566-5D7D-4152-AB22-5992BB76286C}" srcOrd="0" destOrd="0" parTransId="{085DA095-844B-41AE-87FA-DCA145023045}" sibTransId="{B92FFE9F-AC20-492A-A531-898B66C71AFF}"/>
    <dgm:cxn modelId="{AB815EE2-4F4A-4439-BCD7-3614A6466FEA}" type="presParOf" srcId="{63D9E67C-C4A3-4C01-8A39-853BDE4EC1AE}" destId="{A964795F-D4CF-4B76-8DD5-6E821E9813FD}" srcOrd="0" destOrd="0" presId="urn:microsoft.com/office/officeart/2008/layout/LinedList"/>
    <dgm:cxn modelId="{56A72C6D-A33B-4612-96BF-93066A49A313}" type="presParOf" srcId="{63D9E67C-C4A3-4C01-8A39-853BDE4EC1AE}" destId="{ADDDC73F-A5AE-477E-BBFD-14C6AAC159EC}" srcOrd="1" destOrd="0" presId="urn:microsoft.com/office/officeart/2008/layout/LinedList"/>
    <dgm:cxn modelId="{33338867-B442-4BAA-A385-AA13045F4570}" type="presParOf" srcId="{ADDDC73F-A5AE-477E-BBFD-14C6AAC159EC}" destId="{E3CFDED6-14C5-4A75-807E-2000B9DAFE6A}" srcOrd="0" destOrd="0" presId="urn:microsoft.com/office/officeart/2008/layout/LinedList"/>
    <dgm:cxn modelId="{80B2689F-A614-4E1E-83C5-6845A91B737F}" type="presParOf" srcId="{ADDDC73F-A5AE-477E-BBFD-14C6AAC159EC}" destId="{7F95FE7F-381A-4B8B-B9D1-CF12ACCD6CD5}" srcOrd="1" destOrd="0" presId="urn:microsoft.com/office/officeart/2008/layout/LinedList"/>
    <dgm:cxn modelId="{4BBF579A-E3B6-4E92-A0C8-A18CDC6FE135}" type="presParOf" srcId="{7F95FE7F-381A-4B8B-B9D1-CF12ACCD6CD5}" destId="{6542E277-F73B-4CF2-A341-2E35D0727C61}" srcOrd="0" destOrd="0" presId="urn:microsoft.com/office/officeart/2008/layout/LinedList"/>
    <dgm:cxn modelId="{8804FEAA-6623-4C14-8D41-1E77564BBFDD}" type="presParOf" srcId="{7F95FE7F-381A-4B8B-B9D1-CF12ACCD6CD5}" destId="{9F2B1445-A3DE-4352-B9B7-9B64FE47C848}" srcOrd="1" destOrd="0" presId="urn:microsoft.com/office/officeart/2008/layout/LinedList"/>
    <dgm:cxn modelId="{CBFC1366-3880-495B-90CE-076C9565540F}" type="presParOf" srcId="{9F2B1445-A3DE-4352-B9B7-9B64FE47C848}" destId="{3819DB05-9C98-417A-A912-2313D1546348}" srcOrd="0" destOrd="0" presId="urn:microsoft.com/office/officeart/2008/layout/LinedList"/>
    <dgm:cxn modelId="{4B5C1869-B833-4E5F-8A83-9F39E6005925}" type="presParOf" srcId="{9F2B1445-A3DE-4352-B9B7-9B64FE47C848}" destId="{157DA629-F754-4F6A-AFDC-50803048B407}" srcOrd="1" destOrd="0" presId="urn:microsoft.com/office/officeart/2008/layout/LinedList"/>
    <dgm:cxn modelId="{5453ED46-926B-4069-AD9E-9A1C4357E49F}" type="presParOf" srcId="{9F2B1445-A3DE-4352-B9B7-9B64FE47C848}" destId="{E27ABC92-CAE5-4C48-A584-8EBFA5D64BAC}" srcOrd="2" destOrd="0" presId="urn:microsoft.com/office/officeart/2008/layout/LinedList"/>
    <dgm:cxn modelId="{1A89F939-49CE-4ACB-9EE4-17CA43E93715}" type="presParOf" srcId="{7F95FE7F-381A-4B8B-B9D1-CF12ACCD6CD5}" destId="{9FE58EEB-7961-403C-A558-1782A89B68AB}" srcOrd="2" destOrd="0" presId="urn:microsoft.com/office/officeart/2008/layout/LinedList"/>
    <dgm:cxn modelId="{69BF1724-7087-47A1-98DA-851B33D13757}" type="presParOf" srcId="{7F95FE7F-381A-4B8B-B9D1-CF12ACCD6CD5}" destId="{784AECBA-2056-46CC-8D0B-3C2CA921D3B6}" srcOrd="3" destOrd="0" presId="urn:microsoft.com/office/officeart/2008/layout/LinedList"/>
    <dgm:cxn modelId="{AAB19FAD-FCA4-40B3-890C-B971C5515702}" type="presParOf" srcId="{7F95FE7F-381A-4B8B-B9D1-CF12ACCD6CD5}" destId="{F3E27E3B-96FC-4CEA-BE3C-650D489732A8}" srcOrd="4" destOrd="0" presId="urn:microsoft.com/office/officeart/2008/layout/LinedList"/>
    <dgm:cxn modelId="{4B3BF4FD-FCEB-41B3-A6BE-3B51B7D97AC1}" type="presParOf" srcId="{F3E27E3B-96FC-4CEA-BE3C-650D489732A8}" destId="{32E549EA-EB3F-48DD-A5DD-42CBAA4614D0}" srcOrd="0" destOrd="0" presId="urn:microsoft.com/office/officeart/2008/layout/LinedList"/>
    <dgm:cxn modelId="{B91C4E23-624B-4D89-AC7B-326A5F54225B}" type="presParOf" srcId="{F3E27E3B-96FC-4CEA-BE3C-650D489732A8}" destId="{1E4DF504-0307-4963-9A75-5CD64A42DBA3}" srcOrd="1" destOrd="0" presId="urn:microsoft.com/office/officeart/2008/layout/LinedList"/>
    <dgm:cxn modelId="{AAB70D66-0BD0-4892-9572-B2E24506AFCA}" type="presParOf" srcId="{F3E27E3B-96FC-4CEA-BE3C-650D489732A8}" destId="{DDCEB857-AABF-481D-8FA7-DC71B810DE34}" srcOrd="2" destOrd="0" presId="urn:microsoft.com/office/officeart/2008/layout/LinedList"/>
    <dgm:cxn modelId="{CCFAC717-6D0B-4C4F-AF53-CB4F0BCC653B}" type="presParOf" srcId="{7F95FE7F-381A-4B8B-B9D1-CF12ACCD6CD5}" destId="{6E7853AF-9485-4978-AB81-7F67229B22B8}" srcOrd="5" destOrd="0" presId="urn:microsoft.com/office/officeart/2008/layout/LinedList"/>
    <dgm:cxn modelId="{1D7383D0-D542-49D1-BB23-5046AC3042BE}" type="presParOf" srcId="{7F95FE7F-381A-4B8B-B9D1-CF12ACCD6CD5}" destId="{A627C51E-AA53-4393-8C27-2ECC947B3108}" srcOrd="6" destOrd="0" presId="urn:microsoft.com/office/officeart/2008/layout/LinedList"/>
    <dgm:cxn modelId="{40D60243-6A6B-4657-8615-74330EA80575}" type="presParOf" srcId="{7F95FE7F-381A-4B8B-B9D1-CF12ACCD6CD5}" destId="{FF440F87-F407-4480-BDBA-AB2D057CAF1D}" srcOrd="7" destOrd="0" presId="urn:microsoft.com/office/officeart/2008/layout/LinedList"/>
    <dgm:cxn modelId="{6CDA481F-C82C-4959-B91D-3A1D3356C390}" type="presParOf" srcId="{FF440F87-F407-4480-BDBA-AB2D057CAF1D}" destId="{B72D8C94-8C19-4403-9605-AB06A80D1CC6}" srcOrd="0" destOrd="0" presId="urn:microsoft.com/office/officeart/2008/layout/LinedList"/>
    <dgm:cxn modelId="{8115B732-B678-4333-8CA3-F76D8EE5FDB0}" type="presParOf" srcId="{FF440F87-F407-4480-BDBA-AB2D057CAF1D}" destId="{678BD80D-19FE-4553-9118-61535767B046}" srcOrd="1" destOrd="0" presId="urn:microsoft.com/office/officeart/2008/layout/LinedList"/>
    <dgm:cxn modelId="{20393FF2-535F-4BCE-9826-62901DF628A8}" type="presParOf" srcId="{FF440F87-F407-4480-BDBA-AB2D057CAF1D}" destId="{45682798-DAD8-4672-9800-FC1DEDAB5543}" srcOrd="2" destOrd="0" presId="urn:microsoft.com/office/officeart/2008/layout/LinedList"/>
    <dgm:cxn modelId="{5ADBC037-3109-4496-A347-802603DD4AE6}" type="presParOf" srcId="{7F95FE7F-381A-4B8B-B9D1-CF12ACCD6CD5}" destId="{A54F3F90-1871-4C39-8498-EA638A5E21DC}" srcOrd="8" destOrd="0" presId="urn:microsoft.com/office/officeart/2008/layout/LinedList"/>
    <dgm:cxn modelId="{D7FC4057-3EBB-45EA-9016-305B2098E483}" type="presParOf" srcId="{7F95FE7F-381A-4B8B-B9D1-CF12ACCD6CD5}" destId="{8D636F0D-6888-478C-8D93-346F4ADF177B}"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9C6812-06C3-40CC-91F3-40D6DE8A9938}"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DA01A566-5D7D-4152-AB22-5992BB76286C}">
      <dgm:prSet phldrT="[Text]"/>
      <dgm:spPr/>
      <dgm:t>
        <a:bodyPr/>
        <a:lstStyle/>
        <a:p>
          <a:r>
            <a:rPr lang="en-US" b="0" i="0" dirty="0"/>
            <a:t>The importance of performance management in HRM includes:</a:t>
          </a:r>
        </a:p>
        <a:p>
          <a:endParaRPr lang="en-US" b="0" i="0" dirty="0"/>
        </a:p>
        <a:p>
          <a:endParaRPr lang="en-US" dirty="0"/>
        </a:p>
      </dgm:t>
    </dgm:pt>
    <dgm:pt modelId="{085DA095-844B-41AE-87FA-DCA145023045}" type="parTrans" cxnId="{6426AED4-4228-41D7-B770-385CBB00C13E}">
      <dgm:prSet/>
      <dgm:spPr/>
      <dgm:t>
        <a:bodyPr/>
        <a:lstStyle/>
        <a:p>
          <a:endParaRPr lang="en-US"/>
        </a:p>
      </dgm:t>
    </dgm:pt>
    <dgm:pt modelId="{B92FFE9F-AC20-492A-A531-898B66C71AFF}" type="sibTrans" cxnId="{6426AED4-4228-41D7-B770-385CBB00C13E}">
      <dgm:prSet/>
      <dgm:spPr/>
      <dgm:t>
        <a:bodyPr/>
        <a:lstStyle/>
        <a:p>
          <a:endParaRPr lang="en-US"/>
        </a:p>
      </dgm:t>
    </dgm:pt>
    <dgm:pt modelId="{CF9C9297-D9A5-4488-A09D-88C3D1FEEA1E}">
      <dgm:prSet phldrT="[Text]" custT="1"/>
      <dgm:spPr/>
      <dgm:t>
        <a:bodyPr/>
        <a:lstStyle/>
        <a:p>
          <a:pPr>
            <a:buFont typeface="+mj-lt"/>
            <a:buAutoNum type="arabicPeriod"/>
          </a:pPr>
          <a:r>
            <a:rPr lang="en-US" sz="1050" b="1" i="0" dirty="0"/>
            <a:t>Aligning Employee Performance to Organizational Goals</a:t>
          </a:r>
          <a:r>
            <a:rPr lang="en-US" sz="1050" b="0" i="0" dirty="0"/>
            <a:t> - Performance management aligns employee performance with the organization's goals and objectives. By setting clear performance objectives, employees understand how their contributions impact the overall success of the organization.</a:t>
          </a:r>
          <a:endParaRPr lang="en-US" sz="1050" b="0" dirty="0"/>
        </a:p>
      </dgm:t>
    </dgm:pt>
    <dgm:pt modelId="{59356250-F043-4ED0-B5A8-B3F53AEC2211}" type="parTrans" cxnId="{13D823A4-E4C6-4FC7-8A00-C9F130588B26}">
      <dgm:prSet/>
      <dgm:spPr/>
      <dgm:t>
        <a:bodyPr/>
        <a:lstStyle/>
        <a:p>
          <a:endParaRPr lang="en-US"/>
        </a:p>
      </dgm:t>
    </dgm:pt>
    <dgm:pt modelId="{7F19A59D-BF61-444E-B1D6-DFAA6E3BEBD3}" type="sibTrans" cxnId="{13D823A4-E4C6-4FC7-8A00-C9F130588B26}">
      <dgm:prSet/>
      <dgm:spPr/>
      <dgm:t>
        <a:bodyPr/>
        <a:lstStyle/>
        <a:p>
          <a:endParaRPr lang="en-US"/>
        </a:p>
      </dgm:t>
    </dgm:pt>
    <dgm:pt modelId="{FC54C2A3-348B-4A7F-8877-79154FEF090B}">
      <dgm:prSet phldrT="[Text]" custT="1"/>
      <dgm:spPr/>
      <dgm:t>
        <a:bodyPr/>
        <a:lstStyle/>
        <a:p>
          <a:pPr>
            <a:buFont typeface="+mj-lt"/>
            <a:buAutoNum type="arabicPeriod"/>
          </a:pPr>
          <a:r>
            <a:rPr lang="en-US" sz="1100" b="1" i="0" dirty="0"/>
            <a:t>Identifying and Addressing Performance Gaps </a:t>
          </a:r>
          <a:r>
            <a:rPr lang="en-US" sz="1100" b="0" i="0" dirty="0"/>
            <a:t>- Performance management helps identify employee performance gaps and provides feedback and support to help employees improve their performance.</a:t>
          </a:r>
          <a:endParaRPr lang="en-US" sz="1100" b="0" dirty="0"/>
        </a:p>
      </dgm:t>
    </dgm:pt>
    <dgm:pt modelId="{E26EAB1D-5809-453F-B2FB-747623815AA9}" type="parTrans" cxnId="{BAD64C59-1A64-4B19-848C-DF4E60E930B0}">
      <dgm:prSet/>
      <dgm:spPr/>
      <dgm:t>
        <a:bodyPr/>
        <a:lstStyle/>
        <a:p>
          <a:endParaRPr lang="en-US"/>
        </a:p>
      </dgm:t>
    </dgm:pt>
    <dgm:pt modelId="{9FD20C36-363A-4ADA-8046-AB385BB868E3}" type="sibTrans" cxnId="{BAD64C59-1A64-4B19-848C-DF4E60E930B0}">
      <dgm:prSet/>
      <dgm:spPr/>
      <dgm:t>
        <a:bodyPr/>
        <a:lstStyle/>
        <a:p>
          <a:endParaRPr lang="en-US"/>
        </a:p>
      </dgm:t>
    </dgm:pt>
    <dgm:pt modelId="{EECCDFE9-C579-4048-BE0B-89BD2AA47804}">
      <dgm:prSet phldrT="[Text]" custT="1"/>
      <dgm:spPr/>
      <dgm:t>
        <a:bodyPr/>
        <a:lstStyle/>
        <a:p>
          <a:pPr>
            <a:buFont typeface="+mj-lt"/>
            <a:buAutoNum type="arabicPeriod"/>
          </a:pPr>
          <a:r>
            <a:rPr lang="en-US" sz="1050" b="1" i="0" dirty="0"/>
            <a:t>Developing and Retaining Employees - </a:t>
          </a:r>
          <a:r>
            <a:rPr lang="en-US" sz="1050" b="0" i="0" dirty="0"/>
            <a:t>Performance management provides opportunities for employee development and growth. By providing feedback and support, employees can develop their skills and advance their careers within the organization.</a:t>
          </a:r>
          <a:endParaRPr lang="en-US" sz="1050" b="0" dirty="0"/>
        </a:p>
      </dgm:t>
    </dgm:pt>
    <dgm:pt modelId="{E8819C74-77EE-4FFF-A475-08C3D8FEBEB0}" type="parTrans" cxnId="{33D3F7B7-045C-4F82-94C2-419C312AF07A}">
      <dgm:prSet/>
      <dgm:spPr/>
      <dgm:t>
        <a:bodyPr/>
        <a:lstStyle/>
        <a:p>
          <a:endParaRPr lang="en-US"/>
        </a:p>
      </dgm:t>
    </dgm:pt>
    <dgm:pt modelId="{E7B8BB60-100F-4FDF-AC5F-E57F3ADD991D}" type="sibTrans" cxnId="{33D3F7B7-045C-4F82-94C2-419C312AF07A}">
      <dgm:prSet/>
      <dgm:spPr/>
      <dgm:t>
        <a:bodyPr/>
        <a:lstStyle/>
        <a:p>
          <a:endParaRPr lang="en-US"/>
        </a:p>
      </dgm:t>
    </dgm:pt>
    <dgm:pt modelId="{63D9E67C-C4A3-4C01-8A39-853BDE4EC1AE}" type="pres">
      <dgm:prSet presAssocID="{3F9C6812-06C3-40CC-91F3-40D6DE8A9938}" presName="vert0" presStyleCnt="0">
        <dgm:presLayoutVars>
          <dgm:dir/>
          <dgm:animOne val="branch"/>
          <dgm:animLvl val="lvl"/>
        </dgm:presLayoutVars>
      </dgm:prSet>
      <dgm:spPr/>
    </dgm:pt>
    <dgm:pt modelId="{A964795F-D4CF-4B76-8DD5-6E821E9813FD}" type="pres">
      <dgm:prSet presAssocID="{DA01A566-5D7D-4152-AB22-5992BB76286C}" presName="thickLine" presStyleLbl="alignNode1" presStyleIdx="0" presStyleCnt="1"/>
      <dgm:spPr/>
    </dgm:pt>
    <dgm:pt modelId="{ADDDC73F-A5AE-477E-BBFD-14C6AAC159EC}" type="pres">
      <dgm:prSet presAssocID="{DA01A566-5D7D-4152-AB22-5992BB76286C}" presName="horz1" presStyleCnt="0"/>
      <dgm:spPr/>
    </dgm:pt>
    <dgm:pt modelId="{E3CFDED6-14C5-4A75-807E-2000B9DAFE6A}" type="pres">
      <dgm:prSet presAssocID="{DA01A566-5D7D-4152-AB22-5992BB76286C}" presName="tx1" presStyleLbl="revTx" presStyleIdx="0" presStyleCnt="4"/>
      <dgm:spPr/>
    </dgm:pt>
    <dgm:pt modelId="{7F95FE7F-381A-4B8B-B9D1-CF12ACCD6CD5}" type="pres">
      <dgm:prSet presAssocID="{DA01A566-5D7D-4152-AB22-5992BB76286C}" presName="vert1" presStyleCnt="0"/>
      <dgm:spPr/>
    </dgm:pt>
    <dgm:pt modelId="{6542E277-F73B-4CF2-A341-2E35D0727C61}" type="pres">
      <dgm:prSet presAssocID="{CF9C9297-D9A5-4488-A09D-88C3D1FEEA1E}" presName="vertSpace2a" presStyleCnt="0"/>
      <dgm:spPr/>
    </dgm:pt>
    <dgm:pt modelId="{9F2B1445-A3DE-4352-B9B7-9B64FE47C848}" type="pres">
      <dgm:prSet presAssocID="{CF9C9297-D9A5-4488-A09D-88C3D1FEEA1E}" presName="horz2" presStyleCnt="0"/>
      <dgm:spPr/>
    </dgm:pt>
    <dgm:pt modelId="{3819DB05-9C98-417A-A912-2313D1546348}" type="pres">
      <dgm:prSet presAssocID="{CF9C9297-D9A5-4488-A09D-88C3D1FEEA1E}" presName="horzSpace2" presStyleCnt="0"/>
      <dgm:spPr/>
    </dgm:pt>
    <dgm:pt modelId="{157DA629-F754-4F6A-AFDC-50803048B407}" type="pres">
      <dgm:prSet presAssocID="{CF9C9297-D9A5-4488-A09D-88C3D1FEEA1E}" presName="tx2" presStyleLbl="revTx" presStyleIdx="1" presStyleCnt="4"/>
      <dgm:spPr/>
    </dgm:pt>
    <dgm:pt modelId="{E27ABC92-CAE5-4C48-A584-8EBFA5D64BAC}" type="pres">
      <dgm:prSet presAssocID="{CF9C9297-D9A5-4488-A09D-88C3D1FEEA1E}" presName="vert2" presStyleCnt="0"/>
      <dgm:spPr/>
    </dgm:pt>
    <dgm:pt modelId="{9FE58EEB-7961-403C-A558-1782A89B68AB}" type="pres">
      <dgm:prSet presAssocID="{CF9C9297-D9A5-4488-A09D-88C3D1FEEA1E}" presName="thinLine2b" presStyleLbl="callout" presStyleIdx="0" presStyleCnt="3"/>
      <dgm:spPr/>
    </dgm:pt>
    <dgm:pt modelId="{784AECBA-2056-46CC-8D0B-3C2CA921D3B6}" type="pres">
      <dgm:prSet presAssocID="{CF9C9297-D9A5-4488-A09D-88C3D1FEEA1E}" presName="vertSpace2b" presStyleCnt="0"/>
      <dgm:spPr/>
    </dgm:pt>
    <dgm:pt modelId="{F3E27E3B-96FC-4CEA-BE3C-650D489732A8}" type="pres">
      <dgm:prSet presAssocID="{FC54C2A3-348B-4A7F-8877-79154FEF090B}" presName="horz2" presStyleCnt="0"/>
      <dgm:spPr/>
    </dgm:pt>
    <dgm:pt modelId="{32E549EA-EB3F-48DD-A5DD-42CBAA4614D0}" type="pres">
      <dgm:prSet presAssocID="{FC54C2A3-348B-4A7F-8877-79154FEF090B}" presName="horzSpace2" presStyleCnt="0"/>
      <dgm:spPr/>
    </dgm:pt>
    <dgm:pt modelId="{1E4DF504-0307-4963-9A75-5CD64A42DBA3}" type="pres">
      <dgm:prSet presAssocID="{FC54C2A3-348B-4A7F-8877-79154FEF090B}" presName="tx2" presStyleLbl="revTx" presStyleIdx="2" presStyleCnt="4"/>
      <dgm:spPr/>
    </dgm:pt>
    <dgm:pt modelId="{DDCEB857-AABF-481D-8FA7-DC71B810DE34}" type="pres">
      <dgm:prSet presAssocID="{FC54C2A3-348B-4A7F-8877-79154FEF090B}" presName="vert2" presStyleCnt="0"/>
      <dgm:spPr/>
    </dgm:pt>
    <dgm:pt modelId="{6E7853AF-9485-4978-AB81-7F67229B22B8}" type="pres">
      <dgm:prSet presAssocID="{FC54C2A3-348B-4A7F-8877-79154FEF090B}" presName="thinLine2b" presStyleLbl="callout" presStyleIdx="1" presStyleCnt="3"/>
      <dgm:spPr/>
    </dgm:pt>
    <dgm:pt modelId="{A627C51E-AA53-4393-8C27-2ECC947B3108}" type="pres">
      <dgm:prSet presAssocID="{FC54C2A3-348B-4A7F-8877-79154FEF090B}" presName="vertSpace2b" presStyleCnt="0"/>
      <dgm:spPr/>
    </dgm:pt>
    <dgm:pt modelId="{FF440F87-F407-4480-BDBA-AB2D057CAF1D}" type="pres">
      <dgm:prSet presAssocID="{EECCDFE9-C579-4048-BE0B-89BD2AA47804}" presName="horz2" presStyleCnt="0"/>
      <dgm:spPr/>
    </dgm:pt>
    <dgm:pt modelId="{B72D8C94-8C19-4403-9605-AB06A80D1CC6}" type="pres">
      <dgm:prSet presAssocID="{EECCDFE9-C579-4048-BE0B-89BD2AA47804}" presName="horzSpace2" presStyleCnt="0"/>
      <dgm:spPr/>
    </dgm:pt>
    <dgm:pt modelId="{678BD80D-19FE-4553-9118-61535767B046}" type="pres">
      <dgm:prSet presAssocID="{EECCDFE9-C579-4048-BE0B-89BD2AA47804}" presName="tx2" presStyleLbl="revTx" presStyleIdx="3" presStyleCnt="4"/>
      <dgm:spPr/>
    </dgm:pt>
    <dgm:pt modelId="{45682798-DAD8-4672-9800-FC1DEDAB5543}" type="pres">
      <dgm:prSet presAssocID="{EECCDFE9-C579-4048-BE0B-89BD2AA47804}" presName="vert2" presStyleCnt="0"/>
      <dgm:spPr/>
    </dgm:pt>
    <dgm:pt modelId="{A54F3F90-1871-4C39-8498-EA638A5E21DC}" type="pres">
      <dgm:prSet presAssocID="{EECCDFE9-C579-4048-BE0B-89BD2AA47804}" presName="thinLine2b" presStyleLbl="callout" presStyleIdx="2" presStyleCnt="3"/>
      <dgm:spPr/>
    </dgm:pt>
    <dgm:pt modelId="{8D636F0D-6888-478C-8D93-346F4ADF177B}" type="pres">
      <dgm:prSet presAssocID="{EECCDFE9-C579-4048-BE0B-89BD2AA47804}" presName="vertSpace2b" presStyleCnt="0"/>
      <dgm:spPr/>
    </dgm:pt>
  </dgm:ptLst>
  <dgm:cxnLst>
    <dgm:cxn modelId="{AFED414A-619D-447A-B815-8C55372735F6}" type="presOf" srcId="{EECCDFE9-C579-4048-BE0B-89BD2AA47804}" destId="{678BD80D-19FE-4553-9118-61535767B046}" srcOrd="0" destOrd="0" presId="urn:microsoft.com/office/officeart/2008/layout/LinedList"/>
    <dgm:cxn modelId="{4D4FD66C-F177-4559-A968-1191DC617EA0}" type="presOf" srcId="{DA01A566-5D7D-4152-AB22-5992BB76286C}" destId="{E3CFDED6-14C5-4A75-807E-2000B9DAFE6A}" srcOrd="0" destOrd="0" presId="urn:microsoft.com/office/officeart/2008/layout/LinedList"/>
    <dgm:cxn modelId="{16317950-9851-4658-A80F-927C43EF1A26}" type="presOf" srcId="{CF9C9297-D9A5-4488-A09D-88C3D1FEEA1E}" destId="{157DA629-F754-4F6A-AFDC-50803048B407}" srcOrd="0" destOrd="0" presId="urn:microsoft.com/office/officeart/2008/layout/LinedList"/>
    <dgm:cxn modelId="{BAD64C59-1A64-4B19-848C-DF4E60E930B0}" srcId="{DA01A566-5D7D-4152-AB22-5992BB76286C}" destId="{FC54C2A3-348B-4A7F-8877-79154FEF090B}" srcOrd="1" destOrd="0" parTransId="{E26EAB1D-5809-453F-B2FB-747623815AA9}" sibTransId="{9FD20C36-363A-4ADA-8046-AB385BB868E3}"/>
    <dgm:cxn modelId="{9953095A-5D40-4921-86D5-E9C0229AB295}" type="presOf" srcId="{3F9C6812-06C3-40CC-91F3-40D6DE8A9938}" destId="{63D9E67C-C4A3-4C01-8A39-853BDE4EC1AE}" srcOrd="0" destOrd="0" presId="urn:microsoft.com/office/officeart/2008/layout/LinedList"/>
    <dgm:cxn modelId="{13D823A4-E4C6-4FC7-8A00-C9F130588B26}" srcId="{DA01A566-5D7D-4152-AB22-5992BB76286C}" destId="{CF9C9297-D9A5-4488-A09D-88C3D1FEEA1E}" srcOrd="0" destOrd="0" parTransId="{59356250-F043-4ED0-B5A8-B3F53AEC2211}" sibTransId="{7F19A59D-BF61-444E-B1D6-DFAA6E3BEBD3}"/>
    <dgm:cxn modelId="{364975A8-CC47-4A40-B2A5-4A15DC2CB04D}" type="presOf" srcId="{FC54C2A3-348B-4A7F-8877-79154FEF090B}" destId="{1E4DF504-0307-4963-9A75-5CD64A42DBA3}" srcOrd="0" destOrd="0" presId="urn:microsoft.com/office/officeart/2008/layout/LinedList"/>
    <dgm:cxn modelId="{33D3F7B7-045C-4F82-94C2-419C312AF07A}" srcId="{DA01A566-5D7D-4152-AB22-5992BB76286C}" destId="{EECCDFE9-C579-4048-BE0B-89BD2AA47804}" srcOrd="2" destOrd="0" parTransId="{E8819C74-77EE-4FFF-A475-08C3D8FEBEB0}" sibTransId="{E7B8BB60-100F-4FDF-AC5F-E57F3ADD991D}"/>
    <dgm:cxn modelId="{6426AED4-4228-41D7-B770-385CBB00C13E}" srcId="{3F9C6812-06C3-40CC-91F3-40D6DE8A9938}" destId="{DA01A566-5D7D-4152-AB22-5992BB76286C}" srcOrd="0" destOrd="0" parTransId="{085DA095-844B-41AE-87FA-DCA145023045}" sibTransId="{B92FFE9F-AC20-492A-A531-898B66C71AFF}"/>
    <dgm:cxn modelId="{AB815EE2-4F4A-4439-BCD7-3614A6466FEA}" type="presParOf" srcId="{63D9E67C-C4A3-4C01-8A39-853BDE4EC1AE}" destId="{A964795F-D4CF-4B76-8DD5-6E821E9813FD}" srcOrd="0" destOrd="0" presId="urn:microsoft.com/office/officeart/2008/layout/LinedList"/>
    <dgm:cxn modelId="{56A72C6D-A33B-4612-96BF-93066A49A313}" type="presParOf" srcId="{63D9E67C-C4A3-4C01-8A39-853BDE4EC1AE}" destId="{ADDDC73F-A5AE-477E-BBFD-14C6AAC159EC}" srcOrd="1" destOrd="0" presId="urn:microsoft.com/office/officeart/2008/layout/LinedList"/>
    <dgm:cxn modelId="{33338867-B442-4BAA-A385-AA13045F4570}" type="presParOf" srcId="{ADDDC73F-A5AE-477E-BBFD-14C6AAC159EC}" destId="{E3CFDED6-14C5-4A75-807E-2000B9DAFE6A}" srcOrd="0" destOrd="0" presId="urn:microsoft.com/office/officeart/2008/layout/LinedList"/>
    <dgm:cxn modelId="{80B2689F-A614-4E1E-83C5-6845A91B737F}" type="presParOf" srcId="{ADDDC73F-A5AE-477E-BBFD-14C6AAC159EC}" destId="{7F95FE7F-381A-4B8B-B9D1-CF12ACCD6CD5}" srcOrd="1" destOrd="0" presId="urn:microsoft.com/office/officeart/2008/layout/LinedList"/>
    <dgm:cxn modelId="{4BBF579A-E3B6-4E92-A0C8-A18CDC6FE135}" type="presParOf" srcId="{7F95FE7F-381A-4B8B-B9D1-CF12ACCD6CD5}" destId="{6542E277-F73B-4CF2-A341-2E35D0727C61}" srcOrd="0" destOrd="0" presId="urn:microsoft.com/office/officeart/2008/layout/LinedList"/>
    <dgm:cxn modelId="{8804FEAA-6623-4C14-8D41-1E77564BBFDD}" type="presParOf" srcId="{7F95FE7F-381A-4B8B-B9D1-CF12ACCD6CD5}" destId="{9F2B1445-A3DE-4352-B9B7-9B64FE47C848}" srcOrd="1" destOrd="0" presId="urn:microsoft.com/office/officeart/2008/layout/LinedList"/>
    <dgm:cxn modelId="{CBFC1366-3880-495B-90CE-076C9565540F}" type="presParOf" srcId="{9F2B1445-A3DE-4352-B9B7-9B64FE47C848}" destId="{3819DB05-9C98-417A-A912-2313D1546348}" srcOrd="0" destOrd="0" presId="urn:microsoft.com/office/officeart/2008/layout/LinedList"/>
    <dgm:cxn modelId="{4B5C1869-B833-4E5F-8A83-9F39E6005925}" type="presParOf" srcId="{9F2B1445-A3DE-4352-B9B7-9B64FE47C848}" destId="{157DA629-F754-4F6A-AFDC-50803048B407}" srcOrd="1" destOrd="0" presId="urn:microsoft.com/office/officeart/2008/layout/LinedList"/>
    <dgm:cxn modelId="{5453ED46-926B-4069-AD9E-9A1C4357E49F}" type="presParOf" srcId="{9F2B1445-A3DE-4352-B9B7-9B64FE47C848}" destId="{E27ABC92-CAE5-4C48-A584-8EBFA5D64BAC}" srcOrd="2" destOrd="0" presId="urn:microsoft.com/office/officeart/2008/layout/LinedList"/>
    <dgm:cxn modelId="{1A89F939-49CE-4ACB-9EE4-17CA43E93715}" type="presParOf" srcId="{7F95FE7F-381A-4B8B-B9D1-CF12ACCD6CD5}" destId="{9FE58EEB-7961-403C-A558-1782A89B68AB}" srcOrd="2" destOrd="0" presId="urn:microsoft.com/office/officeart/2008/layout/LinedList"/>
    <dgm:cxn modelId="{69BF1724-7087-47A1-98DA-851B33D13757}" type="presParOf" srcId="{7F95FE7F-381A-4B8B-B9D1-CF12ACCD6CD5}" destId="{784AECBA-2056-46CC-8D0B-3C2CA921D3B6}" srcOrd="3" destOrd="0" presId="urn:microsoft.com/office/officeart/2008/layout/LinedList"/>
    <dgm:cxn modelId="{AAB19FAD-FCA4-40B3-890C-B971C5515702}" type="presParOf" srcId="{7F95FE7F-381A-4B8B-B9D1-CF12ACCD6CD5}" destId="{F3E27E3B-96FC-4CEA-BE3C-650D489732A8}" srcOrd="4" destOrd="0" presId="urn:microsoft.com/office/officeart/2008/layout/LinedList"/>
    <dgm:cxn modelId="{4B3BF4FD-FCEB-41B3-A6BE-3B51B7D97AC1}" type="presParOf" srcId="{F3E27E3B-96FC-4CEA-BE3C-650D489732A8}" destId="{32E549EA-EB3F-48DD-A5DD-42CBAA4614D0}" srcOrd="0" destOrd="0" presId="urn:microsoft.com/office/officeart/2008/layout/LinedList"/>
    <dgm:cxn modelId="{B91C4E23-624B-4D89-AC7B-326A5F54225B}" type="presParOf" srcId="{F3E27E3B-96FC-4CEA-BE3C-650D489732A8}" destId="{1E4DF504-0307-4963-9A75-5CD64A42DBA3}" srcOrd="1" destOrd="0" presId="urn:microsoft.com/office/officeart/2008/layout/LinedList"/>
    <dgm:cxn modelId="{AAB70D66-0BD0-4892-9572-B2E24506AFCA}" type="presParOf" srcId="{F3E27E3B-96FC-4CEA-BE3C-650D489732A8}" destId="{DDCEB857-AABF-481D-8FA7-DC71B810DE34}" srcOrd="2" destOrd="0" presId="urn:microsoft.com/office/officeart/2008/layout/LinedList"/>
    <dgm:cxn modelId="{CCFAC717-6D0B-4C4F-AF53-CB4F0BCC653B}" type="presParOf" srcId="{7F95FE7F-381A-4B8B-B9D1-CF12ACCD6CD5}" destId="{6E7853AF-9485-4978-AB81-7F67229B22B8}" srcOrd="5" destOrd="0" presId="urn:microsoft.com/office/officeart/2008/layout/LinedList"/>
    <dgm:cxn modelId="{1D7383D0-D542-49D1-BB23-5046AC3042BE}" type="presParOf" srcId="{7F95FE7F-381A-4B8B-B9D1-CF12ACCD6CD5}" destId="{A627C51E-AA53-4393-8C27-2ECC947B3108}" srcOrd="6" destOrd="0" presId="urn:microsoft.com/office/officeart/2008/layout/LinedList"/>
    <dgm:cxn modelId="{40D60243-6A6B-4657-8615-74330EA80575}" type="presParOf" srcId="{7F95FE7F-381A-4B8B-B9D1-CF12ACCD6CD5}" destId="{FF440F87-F407-4480-BDBA-AB2D057CAF1D}" srcOrd="7" destOrd="0" presId="urn:microsoft.com/office/officeart/2008/layout/LinedList"/>
    <dgm:cxn modelId="{6CDA481F-C82C-4959-B91D-3A1D3356C390}" type="presParOf" srcId="{FF440F87-F407-4480-BDBA-AB2D057CAF1D}" destId="{B72D8C94-8C19-4403-9605-AB06A80D1CC6}" srcOrd="0" destOrd="0" presId="urn:microsoft.com/office/officeart/2008/layout/LinedList"/>
    <dgm:cxn modelId="{8115B732-B678-4333-8CA3-F76D8EE5FDB0}" type="presParOf" srcId="{FF440F87-F407-4480-BDBA-AB2D057CAF1D}" destId="{678BD80D-19FE-4553-9118-61535767B046}" srcOrd="1" destOrd="0" presId="urn:microsoft.com/office/officeart/2008/layout/LinedList"/>
    <dgm:cxn modelId="{20393FF2-535F-4BCE-9826-62901DF628A8}" type="presParOf" srcId="{FF440F87-F407-4480-BDBA-AB2D057CAF1D}" destId="{45682798-DAD8-4672-9800-FC1DEDAB5543}" srcOrd="2" destOrd="0" presId="urn:microsoft.com/office/officeart/2008/layout/LinedList"/>
    <dgm:cxn modelId="{5ADBC037-3109-4496-A347-802603DD4AE6}" type="presParOf" srcId="{7F95FE7F-381A-4B8B-B9D1-CF12ACCD6CD5}" destId="{A54F3F90-1871-4C39-8498-EA638A5E21DC}" srcOrd="8" destOrd="0" presId="urn:microsoft.com/office/officeart/2008/layout/LinedList"/>
    <dgm:cxn modelId="{D7FC4057-3EBB-45EA-9016-305B2098E483}" type="presParOf" srcId="{7F95FE7F-381A-4B8B-B9D1-CF12ACCD6CD5}" destId="{8D636F0D-6888-478C-8D93-346F4ADF177B}"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9C6812-06C3-40CC-91F3-40D6DE8A9938}"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DA01A566-5D7D-4152-AB22-5992BB76286C}">
      <dgm:prSet phldrT="[Text]"/>
      <dgm:spPr/>
      <dgm:t>
        <a:bodyPr/>
        <a:lstStyle/>
        <a:p>
          <a:r>
            <a:rPr lang="en-US" b="0" i="0" dirty="0"/>
            <a:t>To effectively manage employee performance, HRM must:</a:t>
          </a:r>
        </a:p>
        <a:p>
          <a:endParaRPr lang="en-US" b="0" i="0" dirty="0"/>
        </a:p>
        <a:p>
          <a:endParaRPr lang="en-US" dirty="0"/>
        </a:p>
      </dgm:t>
    </dgm:pt>
    <dgm:pt modelId="{085DA095-844B-41AE-87FA-DCA145023045}" type="parTrans" cxnId="{6426AED4-4228-41D7-B770-385CBB00C13E}">
      <dgm:prSet/>
      <dgm:spPr/>
      <dgm:t>
        <a:bodyPr/>
        <a:lstStyle/>
        <a:p>
          <a:endParaRPr lang="en-US"/>
        </a:p>
      </dgm:t>
    </dgm:pt>
    <dgm:pt modelId="{B92FFE9F-AC20-492A-A531-898B66C71AFF}" type="sibTrans" cxnId="{6426AED4-4228-41D7-B770-385CBB00C13E}">
      <dgm:prSet/>
      <dgm:spPr/>
      <dgm:t>
        <a:bodyPr/>
        <a:lstStyle/>
        <a:p>
          <a:endParaRPr lang="en-US"/>
        </a:p>
      </dgm:t>
    </dgm:pt>
    <dgm:pt modelId="{CF9C9297-D9A5-4488-A09D-88C3D1FEEA1E}">
      <dgm:prSet phldrT="[Text]" custT="1"/>
      <dgm:spPr/>
      <dgm:t>
        <a:bodyPr/>
        <a:lstStyle/>
        <a:p>
          <a:pPr>
            <a:buFont typeface="+mj-lt"/>
            <a:buAutoNum type="arabicPeriod"/>
          </a:pPr>
          <a:r>
            <a:rPr lang="en-US" sz="1050" b="1" i="0" dirty="0"/>
            <a:t>Align Performance Management with Workforce Planning - </a:t>
          </a:r>
          <a:r>
            <a:rPr lang="en-US" sz="1050" b="0" i="0" dirty="0"/>
            <a:t>Performance management should be aligned with the organization's workforce planning goals and objectives. This ensures that employees are working towards the organization's strategic goals and objectives.</a:t>
          </a:r>
          <a:endParaRPr lang="en-US" sz="1050" b="0" dirty="0"/>
        </a:p>
      </dgm:t>
    </dgm:pt>
    <dgm:pt modelId="{59356250-F043-4ED0-B5A8-B3F53AEC2211}" type="parTrans" cxnId="{13D823A4-E4C6-4FC7-8A00-C9F130588B26}">
      <dgm:prSet/>
      <dgm:spPr/>
      <dgm:t>
        <a:bodyPr/>
        <a:lstStyle/>
        <a:p>
          <a:endParaRPr lang="en-US"/>
        </a:p>
      </dgm:t>
    </dgm:pt>
    <dgm:pt modelId="{7F19A59D-BF61-444E-B1D6-DFAA6E3BEBD3}" type="sibTrans" cxnId="{13D823A4-E4C6-4FC7-8A00-C9F130588B26}">
      <dgm:prSet/>
      <dgm:spPr/>
      <dgm:t>
        <a:bodyPr/>
        <a:lstStyle/>
        <a:p>
          <a:endParaRPr lang="en-US"/>
        </a:p>
      </dgm:t>
    </dgm:pt>
    <dgm:pt modelId="{FC54C2A3-348B-4A7F-8877-79154FEF090B}">
      <dgm:prSet phldrT="[Text]" custT="1"/>
      <dgm:spPr/>
      <dgm:t>
        <a:bodyPr/>
        <a:lstStyle/>
        <a:p>
          <a:pPr>
            <a:buFont typeface="+mj-lt"/>
            <a:buAutoNum type="arabicPeriod"/>
          </a:pPr>
          <a:r>
            <a:rPr lang="en-US" sz="1100" b="1" i="0" dirty="0"/>
            <a:t>Use a Mix of Financial and Non-Financial Rewards - </a:t>
          </a:r>
          <a:r>
            <a:rPr lang="en-US" sz="1100" b="0" i="0" dirty="0"/>
            <a:t>Performance management should include a mix of financial and non-financial rewards, such as salary increases, bonuses, promotions, and recognition programs.</a:t>
          </a:r>
          <a:endParaRPr lang="en-US" sz="1100" b="0" dirty="0"/>
        </a:p>
      </dgm:t>
    </dgm:pt>
    <dgm:pt modelId="{E26EAB1D-5809-453F-B2FB-747623815AA9}" type="parTrans" cxnId="{BAD64C59-1A64-4B19-848C-DF4E60E930B0}">
      <dgm:prSet/>
      <dgm:spPr/>
      <dgm:t>
        <a:bodyPr/>
        <a:lstStyle/>
        <a:p>
          <a:endParaRPr lang="en-US"/>
        </a:p>
      </dgm:t>
    </dgm:pt>
    <dgm:pt modelId="{9FD20C36-363A-4ADA-8046-AB385BB868E3}" type="sibTrans" cxnId="{BAD64C59-1A64-4B19-848C-DF4E60E930B0}">
      <dgm:prSet/>
      <dgm:spPr/>
      <dgm:t>
        <a:bodyPr/>
        <a:lstStyle/>
        <a:p>
          <a:endParaRPr lang="en-US"/>
        </a:p>
      </dgm:t>
    </dgm:pt>
    <dgm:pt modelId="{EECCDFE9-C579-4048-BE0B-89BD2AA47804}">
      <dgm:prSet phldrT="[Text]" custT="1"/>
      <dgm:spPr/>
      <dgm:t>
        <a:bodyPr/>
        <a:lstStyle/>
        <a:p>
          <a:pPr>
            <a:buFont typeface="+mj-lt"/>
            <a:buAutoNum type="arabicPeriod"/>
          </a:pPr>
          <a:r>
            <a:rPr lang="en-US" sz="1050" b="1" i="0" dirty="0"/>
            <a:t>Offer Staff Development Opportunities - </a:t>
          </a:r>
          <a:r>
            <a:rPr lang="en-US" sz="1050" b="0" i="0" dirty="0"/>
            <a:t>Performance management should include opportunities for staff development, such as continuous professional development and training programs. This enables employees to enhance their skills and knowledge and advance their careers within the organization.</a:t>
          </a:r>
          <a:endParaRPr lang="en-US" sz="1050" b="0" dirty="0"/>
        </a:p>
      </dgm:t>
    </dgm:pt>
    <dgm:pt modelId="{E8819C74-77EE-4FFF-A475-08C3D8FEBEB0}" type="parTrans" cxnId="{33D3F7B7-045C-4F82-94C2-419C312AF07A}">
      <dgm:prSet/>
      <dgm:spPr/>
      <dgm:t>
        <a:bodyPr/>
        <a:lstStyle/>
        <a:p>
          <a:endParaRPr lang="en-US"/>
        </a:p>
      </dgm:t>
    </dgm:pt>
    <dgm:pt modelId="{E7B8BB60-100F-4FDF-AC5F-E57F3ADD991D}" type="sibTrans" cxnId="{33D3F7B7-045C-4F82-94C2-419C312AF07A}">
      <dgm:prSet/>
      <dgm:spPr/>
      <dgm:t>
        <a:bodyPr/>
        <a:lstStyle/>
        <a:p>
          <a:endParaRPr lang="en-US"/>
        </a:p>
      </dgm:t>
    </dgm:pt>
    <dgm:pt modelId="{63D9E67C-C4A3-4C01-8A39-853BDE4EC1AE}" type="pres">
      <dgm:prSet presAssocID="{3F9C6812-06C3-40CC-91F3-40D6DE8A9938}" presName="vert0" presStyleCnt="0">
        <dgm:presLayoutVars>
          <dgm:dir/>
          <dgm:animOne val="branch"/>
          <dgm:animLvl val="lvl"/>
        </dgm:presLayoutVars>
      </dgm:prSet>
      <dgm:spPr/>
    </dgm:pt>
    <dgm:pt modelId="{A964795F-D4CF-4B76-8DD5-6E821E9813FD}" type="pres">
      <dgm:prSet presAssocID="{DA01A566-5D7D-4152-AB22-5992BB76286C}" presName="thickLine" presStyleLbl="alignNode1" presStyleIdx="0" presStyleCnt="1"/>
      <dgm:spPr/>
    </dgm:pt>
    <dgm:pt modelId="{ADDDC73F-A5AE-477E-BBFD-14C6AAC159EC}" type="pres">
      <dgm:prSet presAssocID="{DA01A566-5D7D-4152-AB22-5992BB76286C}" presName="horz1" presStyleCnt="0"/>
      <dgm:spPr/>
    </dgm:pt>
    <dgm:pt modelId="{E3CFDED6-14C5-4A75-807E-2000B9DAFE6A}" type="pres">
      <dgm:prSet presAssocID="{DA01A566-5D7D-4152-AB22-5992BB76286C}" presName="tx1" presStyleLbl="revTx" presStyleIdx="0" presStyleCnt="4"/>
      <dgm:spPr/>
    </dgm:pt>
    <dgm:pt modelId="{7F95FE7F-381A-4B8B-B9D1-CF12ACCD6CD5}" type="pres">
      <dgm:prSet presAssocID="{DA01A566-5D7D-4152-AB22-5992BB76286C}" presName="vert1" presStyleCnt="0"/>
      <dgm:spPr/>
    </dgm:pt>
    <dgm:pt modelId="{6542E277-F73B-4CF2-A341-2E35D0727C61}" type="pres">
      <dgm:prSet presAssocID="{CF9C9297-D9A5-4488-A09D-88C3D1FEEA1E}" presName="vertSpace2a" presStyleCnt="0"/>
      <dgm:spPr/>
    </dgm:pt>
    <dgm:pt modelId="{9F2B1445-A3DE-4352-B9B7-9B64FE47C848}" type="pres">
      <dgm:prSet presAssocID="{CF9C9297-D9A5-4488-A09D-88C3D1FEEA1E}" presName="horz2" presStyleCnt="0"/>
      <dgm:spPr/>
    </dgm:pt>
    <dgm:pt modelId="{3819DB05-9C98-417A-A912-2313D1546348}" type="pres">
      <dgm:prSet presAssocID="{CF9C9297-D9A5-4488-A09D-88C3D1FEEA1E}" presName="horzSpace2" presStyleCnt="0"/>
      <dgm:spPr/>
    </dgm:pt>
    <dgm:pt modelId="{157DA629-F754-4F6A-AFDC-50803048B407}" type="pres">
      <dgm:prSet presAssocID="{CF9C9297-D9A5-4488-A09D-88C3D1FEEA1E}" presName="tx2" presStyleLbl="revTx" presStyleIdx="1" presStyleCnt="4"/>
      <dgm:spPr/>
    </dgm:pt>
    <dgm:pt modelId="{E27ABC92-CAE5-4C48-A584-8EBFA5D64BAC}" type="pres">
      <dgm:prSet presAssocID="{CF9C9297-D9A5-4488-A09D-88C3D1FEEA1E}" presName="vert2" presStyleCnt="0"/>
      <dgm:spPr/>
    </dgm:pt>
    <dgm:pt modelId="{9FE58EEB-7961-403C-A558-1782A89B68AB}" type="pres">
      <dgm:prSet presAssocID="{CF9C9297-D9A5-4488-A09D-88C3D1FEEA1E}" presName="thinLine2b" presStyleLbl="callout" presStyleIdx="0" presStyleCnt="3"/>
      <dgm:spPr/>
    </dgm:pt>
    <dgm:pt modelId="{784AECBA-2056-46CC-8D0B-3C2CA921D3B6}" type="pres">
      <dgm:prSet presAssocID="{CF9C9297-D9A5-4488-A09D-88C3D1FEEA1E}" presName="vertSpace2b" presStyleCnt="0"/>
      <dgm:spPr/>
    </dgm:pt>
    <dgm:pt modelId="{F3E27E3B-96FC-4CEA-BE3C-650D489732A8}" type="pres">
      <dgm:prSet presAssocID="{FC54C2A3-348B-4A7F-8877-79154FEF090B}" presName="horz2" presStyleCnt="0"/>
      <dgm:spPr/>
    </dgm:pt>
    <dgm:pt modelId="{32E549EA-EB3F-48DD-A5DD-42CBAA4614D0}" type="pres">
      <dgm:prSet presAssocID="{FC54C2A3-348B-4A7F-8877-79154FEF090B}" presName="horzSpace2" presStyleCnt="0"/>
      <dgm:spPr/>
    </dgm:pt>
    <dgm:pt modelId="{1E4DF504-0307-4963-9A75-5CD64A42DBA3}" type="pres">
      <dgm:prSet presAssocID="{FC54C2A3-348B-4A7F-8877-79154FEF090B}" presName="tx2" presStyleLbl="revTx" presStyleIdx="2" presStyleCnt="4"/>
      <dgm:spPr/>
    </dgm:pt>
    <dgm:pt modelId="{DDCEB857-AABF-481D-8FA7-DC71B810DE34}" type="pres">
      <dgm:prSet presAssocID="{FC54C2A3-348B-4A7F-8877-79154FEF090B}" presName="vert2" presStyleCnt="0"/>
      <dgm:spPr/>
    </dgm:pt>
    <dgm:pt modelId="{6E7853AF-9485-4978-AB81-7F67229B22B8}" type="pres">
      <dgm:prSet presAssocID="{FC54C2A3-348B-4A7F-8877-79154FEF090B}" presName="thinLine2b" presStyleLbl="callout" presStyleIdx="1" presStyleCnt="3"/>
      <dgm:spPr/>
    </dgm:pt>
    <dgm:pt modelId="{A627C51E-AA53-4393-8C27-2ECC947B3108}" type="pres">
      <dgm:prSet presAssocID="{FC54C2A3-348B-4A7F-8877-79154FEF090B}" presName="vertSpace2b" presStyleCnt="0"/>
      <dgm:spPr/>
    </dgm:pt>
    <dgm:pt modelId="{FF440F87-F407-4480-BDBA-AB2D057CAF1D}" type="pres">
      <dgm:prSet presAssocID="{EECCDFE9-C579-4048-BE0B-89BD2AA47804}" presName="horz2" presStyleCnt="0"/>
      <dgm:spPr/>
    </dgm:pt>
    <dgm:pt modelId="{B72D8C94-8C19-4403-9605-AB06A80D1CC6}" type="pres">
      <dgm:prSet presAssocID="{EECCDFE9-C579-4048-BE0B-89BD2AA47804}" presName="horzSpace2" presStyleCnt="0"/>
      <dgm:spPr/>
    </dgm:pt>
    <dgm:pt modelId="{678BD80D-19FE-4553-9118-61535767B046}" type="pres">
      <dgm:prSet presAssocID="{EECCDFE9-C579-4048-BE0B-89BD2AA47804}" presName="tx2" presStyleLbl="revTx" presStyleIdx="3" presStyleCnt="4"/>
      <dgm:spPr/>
    </dgm:pt>
    <dgm:pt modelId="{45682798-DAD8-4672-9800-FC1DEDAB5543}" type="pres">
      <dgm:prSet presAssocID="{EECCDFE9-C579-4048-BE0B-89BD2AA47804}" presName="vert2" presStyleCnt="0"/>
      <dgm:spPr/>
    </dgm:pt>
    <dgm:pt modelId="{A54F3F90-1871-4C39-8498-EA638A5E21DC}" type="pres">
      <dgm:prSet presAssocID="{EECCDFE9-C579-4048-BE0B-89BD2AA47804}" presName="thinLine2b" presStyleLbl="callout" presStyleIdx="2" presStyleCnt="3"/>
      <dgm:spPr/>
    </dgm:pt>
    <dgm:pt modelId="{8D636F0D-6888-478C-8D93-346F4ADF177B}" type="pres">
      <dgm:prSet presAssocID="{EECCDFE9-C579-4048-BE0B-89BD2AA47804}" presName="vertSpace2b" presStyleCnt="0"/>
      <dgm:spPr/>
    </dgm:pt>
  </dgm:ptLst>
  <dgm:cxnLst>
    <dgm:cxn modelId="{AFED414A-619D-447A-B815-8C55372735F6}" type="presOf" srcId="{EECCDFE9-C579-4048-BE0B-89BD2AA47804}" destId="{678BD80D-19FE-4553-9118-61535767B046}" srcOrd="0" destOrd="0" presId="urn:microsoft.com/office/officeart/2008/layout/LinedList"/>
    <dgm:cxn modelId="{4D4FD66C-F177-4559-A968-1191DC617EA0}" type="presOf" srcId="{DA01A566-5D7D-4152-AB22-5992BB76286C}" destId="{E3CFDED6-14C5-4A75-807E-2000B9DAFE6A}" srcOrd="0" destOrd="0" presId="urn:microsoft.com/office/officeart/2008/layout/LinedList"/>
    <dgm:cxn modelId="{16317950-9851-4658-A80F-927C43EF1A26}" type="presOf" srcId="{CF9C9297-D9A5-4488-A09D-88C3D1FEEA1E}" destId="{157DA629-F754-4F6A-AFDC-50803048B407}" srcOrd="0" destOrd="0" presId="urn:microsoft.com/office/officeart/2008/layout/LinedList"/>
    <dgm:cxn modelId="{BAD64C59-1A64-4B19-848C-DF4E60E930B0}" srcId="{DA01A566-5D7D-4152-AB22-5992BB76286C}" destId="{FC54C2A3-348B-4A7F-8877-79154FEF090B}" srcOrd="1" destOrd="0" parTransId="{E26EAB1D-5809-453F-B2FB-747623815AA9}" sibTransId="{9FD20C36-363A-4ADA-8046-AB385BB868E3}"/>
    <dgm:cxn modelId="{9953095A-5D40-4921-86D5-E9C0229AB295}" type="presOf" srcId="{3F9C6812-06C3-40CC-91F3-40D6DE8A9938}" destId="{63D9E67C-C4A3-4C01-8A39-853BDE4EC1AE}" srcOrd="0" destOrd="0" presId="urn:microsoft.com/office/officeart/2008/layout/LinedList"/>
    <dgm:cxn modelId="{13D823A4-E4C6-4FC7-8A00-C9F130588B26}" srcId="{DA01A566-5D7D-4152-AB22-5992BB76286C}" destId="{CF9C9297-D9A5-4488-A09D-88C3D1FEEA1E}" srcOrd="0" destOrd="0" parTransId="{59356250-F043-4ED0-B5A8-B3F53AEC2211}" sibTransId="{7F19A59D-BF61-444E-B1D6-DFAA6E3BEBD3}"/>
    <dgm:cxn modelId="{364975A8-CC47-4A40-B2A5-4A15DC2CB04D}" type="presOf" srcId="{FC54C2A3-348B-4A7F-8877-79154FEF090B}" destId="{1E4DF504-0307-4963-9A75-5CD64A42DBA3}" srcOrd="0" destOrd="0" presId="urn:microsoft.com/office/officeart/2008/layout/LinedList"/>
    <dgm:cxn modelId="{33D3F7B7-045C-4F82-94C2-419C312AF07A}" srcId="{DA01A566-5D7D-4152-AB22-5992BB76286C}" destId="{EECCDFE9-C579-4048-BE0B-89BD2AA47804}" srcOrd="2" destOrd="0" parTransId="{E8819C74-77EE-4FFF-A475-08C3D8FEBEB0}" sibTransId="{E7B8BB60-100F-4FDF-AC5F-E57F3ADD991D}"/>
    <dgm:cxn modelId="{6426AED4-4228-41D7-B770-385CBB00C13E}" srcId="{3F9C6812-06C3-40CC-91F3-40D6DE8A9938}" destId="{DA01A566-5D7D-4152-AB22-5992BB76286C}" srcOrd="0" destOrd="0" parTransId="{085DA095-844B-41AE-87FA-DCA145023045}" sibTransId="{B92FFE9F-AC20-492A-A531-898B66C71AFF}"/>
    <dgm:cxn modelId="{AB815EE2-4F4A-4439-BCD7-3614A6466FEA}" type="presParOf" srcId="{63D9E67C-C4A3-4C01-8A39-853BDE4EC1AE}" destId="{A964795F-D4CF-4B76-8DD5-6E821E9813FD}" srcOrd="0" destOrd="0" presId="urn:microsoft.com/office/officeart/2008/layout/LinedList"/>
    <dgm:cxn modelId="{56A72C6D-A33B-4612-96BF-93066A49A313}" type="presParOf" srcId="{63D9E67C-C4A3-4C01-8A39-853BDE4EC1AE}" destId="{ADDDC73F-A5AE-477E-BBFD-14C6AAC159EC}" srcOrd="1" destOrd="0" presId="urn:microsoft.com/office/officeart/2008/layout/LinedList"/>
    <dgm:cxn modelId="{33338867-B442-4BAA-A385-AA13045F4570}" type="presParOf" srcId="{ADDDC73F-A5AE-477E-BBFD-14C6AAC159EC}" destId="{E3CFDED6-14C5-4A75-807E-2000B9DAFE6A}" srcOrd="0" destOrd="0" presId="urn:microsoft.com/office/officeart/2008/layout/LinedList"/>
    <dgm:cxn modelId="{80B2689F-A614-4E1E-83C5-6845A91B737F}" type="presParOf" srcId="{ADDDC73F-A5AE-477E-BBFD-14C6AAC159EC}" destId="{7F95FE7F-381A-4B8B-B9D1-CF12ACCD6CD5}" srcOrd="1" destOrd="0" presId="urn:microsoft.com/office/officeart/2008/layout/LinedList"/>
    <dgm:cxn modelId="{4BBF579A-E3B6-4E92-A0C8-A18CDC6FE135}" type="presParOf" srcId="{7F95FE7F-381A-4B8B-B9D1-CF12ACCD6CD5}" destId="{6542E277-F73B-4CF2-A341-2E35D0727C61}" srcOrd="0" destOrd="0" presId="urn:microsoft.com/office/officeart/2008/layout/LinedList"/>
    <dgm:cxn modelId="{8804FEAA-6623-4C14-8D41-1E77564BBFDD}" type="presParOf" srcId="{7F95FE7F-381A-4B8B-B9D1-CF12ACCD6CD5}" destId="{9F2B1445-A3DE-4352-B9B7-9B64FE47C848}" srcOrd="1" destOrd="0" presId="urn:microsoft.com/office/officeart/2008/layout/LinedList"/>
    <dgm:cxn modelId="{CBFC1366-3880-495B-90CE-076C9565540F}" type="presParOf" srcId="{9F2B1445-A3DE-4352-B9B7-9B64FE47C848}" destId="{3819DB05-9C98-417A-A912-2313D1546348}" srcOrd="0" destOrd="0" presId="urn:microsoft.com/office/officeart/2008/layout/LinedList"/>
    <dgm:cxn modelId="{4B5C1869-B833-4E5F-8A83-9F39E6005925}" type="presParOf" srcId="{9F2B1445-A3DE-4352-B9B7-9B64FE47C848}" destId="{157DA629-F754-4F6A-AFDC-50803048B407}" srcOrd="1" destOrd="0" presId="urn:microsoft.com/office/officeart/2008/layout/LinedList"/>
    <dgm:cxn modelId="{5453ED46-926B-4069-AD9E-9A1C4357E49F}" type="presParOf" srcId="{9F2B1445-A3DE-4352-B9B7-9B64FE47C848}" destId="{E27ABC92-CAE5-4C48-A584-8EBFA5D64BAC}" srcOrd="2" destOrd="0" presId="urn:microsoft.com/office/officeart/2008/layout/LinedList"/>
    <dgm:cxn modelId="{1A89F939-49CE-4ACB-9EE4-17CA43E93715}" type="presParOf" srcId="{7F95FE7F-381A-4B8B-B9D1-CF12ACCD6CD5}" destId="{9FE58EEB-7961-403C-A558-1782A89B68AB}" srcOrd="2" destOrd="0" presId="urn:microsoft.com/office/officeart/2008/layout/LinedList"/>
    <dgm:cxn modelId="{69BF1724-7087-47A1-98DA-851B33D13757}" type="presParOf" srcId="{7F95FE7F-381A-4B8B-B9D1-CF12ACCD6CD5}" destId="{784AECBA-2056-46CC-8D0B-3C2CA921D3B6}" srcOrd="3" destOrd="0" presId="urn:microsoft.com/office/officeart/2008/layout/LinedList"/>
    <dgm:cxn modelId="{AAB19FAD-FCA4-40B3-890C-B971C5515702}" type="presParOf" srcId="{7F95FE7F-381A-4B8B-B9D1-CF12ACCD6CD5}" destId="{F3E27E3B-96FC-4CEA-BE3C-650D489732A8}" srcOrd="4" destOrd="0" presId="urn:microsoft.com/office/officeart/2008/layout/LinedList"/>
    <dgm:cxn modelId="{4B3BF4FD-FCEB-41B3-A6BE-3B51B7D97AC1}" type="presParOf" srcId="{F3E27E3B-96FC-4CEA-BE3C-650D489732A8}" destId="{32E549EA-EB3F-48DD-A5DD-42CBAA4614D0}" srcOrd="0" destOrd="0" presId="urn:microsoft.com/office/officeart/2008/layout/LinedList"/>
    <dgm:cxn modelId="{B91C4E23-624B-4D89-AC7B-326A5F54225B}" type="presParOf" srcId="{F3E27E3B-96FC-4CEA-BE3C-650D489732A8}" destId="{1E4DF504-0307-4963-9A75-5CD64A42DBA3}" srcOrd="1" destOrd="0" presId="urn:microsoft.com/office/officeart/2008/layout/LinedList"/>
    <dgm:cxn modelId="{AAB70D66-0BD0-4892-9572-B2E24506AFCA}" type="presParOf" srcId="{F3E27E3B-96FC-4CEA-BE3C-650D489732A8}" destId="{DDCEB857-AABF-481D-8FA7-DC71B810DE34}" srcOrd="2" destOrd="0" presId="urn:microsoft.com/office/officeart/2008/layout/LinedList"/>
    <dgm:cxn modelId="{CCFAC717-6D0B-4C4F-AF53-CB4F0BCC653B}" type="presParOf" srcId="{7F95FE7F-381A-4B8B-B9D1-CF12ACCD6CD5}" destId="{6E7853AF-9485-4978-AB81-7F67229B22B8}" srcOrd="5" destOrd="0" presId="urn:microsoft.com/office/officeart/2008/layout/LinedList"/>
    <dgm:cxn modelId="{1D7383D0-D542-49D1-BB23-5046AC3042BE}" type="presParOf" srcId="{7F95FE7F-381A-4B8B-B9D1-CF12ACCD6CD5}" destId="{A627C51E-AA53-4393-8C27-2ECC947B3108}" srcOrd="6" destOrd="0" presId="urn:microsoft.com/office/officeart/2008/layout/LinedList"/>
    <dgm:cxn modelId="{40D60243-6A6B-4657-8615-74330EA80575}" type="presParOf" srcId="{7F95FE7F-381A-4B8B-B9D1-CF12ACCD6CD5}" destId="{FF440F87-F407-4480-BDBA-AB2D057CAF1D}" srcOrd="7" destOrd="0" presId="urn:microsoft.com/office/officeart/2008/layout/LinedList"/>
    <dgm:cxn modelId="{6CDA481F-C82C-4959-B91D-3A1D3356C390}" type="presParOf" srcId="{FF440F87-F407-4480-BDBA-AB2D057CAF1D}" destId="{B72D8C94-8C19-4403-9605-AB06A80D1CC6}" srcOrd="0" destOrd="0" presId="urn:microsoft.com/office/officeart/2008/layout/LinedList"/>
    <dgm:cxn modelId="{8115B732-B678-4333-8CA3-F76D8EE5FDB0}" type="presParOf" srcId="{FF440F87-F407-4480-BDBA-AB2D057CAF1D}" destId="{678BD80D-19FE-4553-9118-61535767B046}" srcOrd="1" destOrd="0" presId="urn:microsoft.com/office/officeart/2008/layout/LinedList"/>
    <dgm:cxn modelId="{20393FF2-535F-4BCE-9826-62901DF628A8}" type="presParOf" srcId="{FF440F87-F407-4480-BDBA-AB2D057CAF1D}" destId="{45682798-DAD8-4672-9800-FC1DEDAB5543}" srcOrd="2" destOrd="0" presId="urn:microsoft.com/office/officeart/2008/layout/LinedList"/>
    <dgm:cxn modelId="{5ADBC037-3109-4496-A347-802603DD4AE6}" type="presParOf" srcId="{7F95FE7F-381A-4B8B-B9D1-CF12ACCD6CD5}" destId="{A54F3F90-1871-4C39-8498-EA638A5E21DC}" srcOrd="8" destOrd="0" presId="urn:microsoft.com/office/officeart/2008/layout/LinedList"/>
    <dgm:cxn modelId="{D7FC4057-3EBB-45EA-9016-305B2098E483}" type="presParOf" srcId="{7F95FE7F-381A-4B8B-B9D1-CF12ACCD6CD5}" destId="{8D636F0D-6888-478C-8D93-346F4ADF177B}"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9C6812-06C3-40CC-91F3-40D6DE8A9938}"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DA01A566-5D7D-4152-AB22-5992BB76286C}">
      <dgm:prSet phldrT="[Text]"/>
      <dgm:spPr/>
      <dgm:t>
        <a:bodyPr/>
        <a:lstStyle/>
        <a:p>
          <a:r>
            <a:rPr lang="en-US" b="0" i="0" dirty="0"/>
            <a:t>The importance of PDP in HRM includes:</a:t>
          </a:r>
          <a:endParaRPr lang="en-US" dirty="0"/>
        </a:p>
      </dgm:t>
    </dgm:pt>
    <dgm:pt modelId="{085DA095-844B-41AE-87FA-DCA145023045}" type="parTrans" cxnId="{6426AED4-4228-41D7-B770-385CBB00C13E}">
      <dgm:prSet/>
      <dgm:spPr/>
      <dgm:t>
        <a:bodyPr/>
        <a:lstStyle/>
        <a:p>
          <a:endParaRPr lang="en-US"/>
        </a:p>
      </dgm:t>
    </dgm:pt>
    <dgm:pt modelId="{B92FFE9F-AC20-492A-A531-898B66C71AFF}" type="sibTrans" cxnId="{6426AED4-4228-41D7-B770-385CBB00C13E}">
      <dgm:prSet/>
      <dgm:spPr/>
      <dgm:t>
        <a:bodyPr/>
        <a:lstStyle/>
        <a:p>
          <a:endParaRPr lang="en-US"/>
        </a:p>
      </dgm:t>
    </dgm:pt>
    <dgm:pt modelId="{CF9C9297-D9A5-4488-A09D-88C3D1FEEA1E}">
      <dgm:prSet phldrT="[Text]" custT="1"/>
      <dgm:spPr/>
      <dgm:t>
        <a:bodyPr/>
        <a:lstStyle/>
        <a:p>
          <a:pPr>
            <a:buFont typeface="+mj-lt"/>
            <a:buAutoNum type="arabicPeriod"/>
          </a:pPr>
          <a:r>
            <a:rPr lang="en-US" sz="1050" b="1" i="0" dirty="0"/>
            <a:t>Encouraging Lifelong Learning - </a:t>
          </a:r>
          <a:r>
            <a:rPr lang="en-US" sz="1050" b="0" i="0" dirty="0"/>
            <a:t>PDP encourages employees to continue learning and developing their skills throughout their career. This can enhance their job performance and help them adapt to changing work environments.</a:t>
          </a:r>
          <a:endParaRPr lang="en-US" sz="1050" b="0" dirty="0"/>
        </a:p>
      </dgm:t>
    </dgm:pt>
    <dgm:pt modelId="{59356250-F043-4ED0-B5A8-B3F53AEC2211}" type="parTrans" cxnId="{13D823A4-E4C6-4FC7-8A00-C9F130588B26}">
      <dgm:prSet/>
      <dgm:spPr/>
      <dgm:t>
        <a:bodyPr/>
        <a:lstStyle/>
        <a:p>
          <a:endParaRPr lang="en-US"/>
        </a:p>
      </dgm:t>
    </dgm:pt>
    <dgm:pt modelId="{7F19A59D-BF61-444E-B1D6-DFAA6E3BEBD3}" type="sibTrans" cxnId="{13D823A4-E4C6-4FC7-8A00-C9F130588B26}">
      <dgm:prSet/>
      <dgm:spPr/>
      <dgm:t>
        <a:bodyPr/>
        <a:lstStyle/>
        <a:p>
          <a:endParaRPr lang="en-US"/>
        </a:p>
      </dgm:t>
    </dgm:pt>
    <dgm:pt modelId="{FC54C2A3-348B-4A7F-8877-79154FEF090B}">
      <dgm:prSet phldrT="[Text]" custT="1"/>
      <dgm:spPr/>
      <dgm:t>
        <a:bodyPr/>
        <a:lstStyle/>
        <a:p>
          <a:pPr>
            <a:buFont typeface="+mj-lt"/>
            <a:buAutoNum type="arabicPeriod"/>
          </a:pPr>
          <a:r>
            <a:rPr lang="en-US" sz="1050" b="1" i="0" dirty="0"/>
            <a:t>Supporting Career Development - </a:t>
          </a:r>
          <a:r>
            <a:rPr lang="en-US" sz="1050" b="0" i="0" dirty="0"/>
            <a:t>PDP provides a framework for employees to plan their career development within the organization. By identifying their strengths and weaknesses and setting career goals, employees can take steps to advance their careers and achieve their professional aspirations.</a:t>
          </a:r>
          <a:endParaRPr lang="en-US" sz="1050" b="0" dirty="0"/>
        </a:p>
      </dgm:t>
    </dgm:pt>
    <dgm:pt modelId="{E26EAB1D-5809-453F-B2FB-747623815AA9}" type="parTrans" cxnId="{BAD64C59-1A64-4B19-848C-DF4E60E930B0}">
      <dgm:prSet/>
      <dgm:spPr/>
      <dgm:t>
        <a:bodyPr/>
        <a:lstStyle/>
        <a:p>
          <a:endParaRPr lang="en-US"/>
        </a:p>
      </dgm:t>
    </dgm:pt>
    <dgm:pt modelId="{9FD20C36-363A-4ADA-8046-AB385BB868E3}" type="sibTrans" cxnId="{BAD64C59-1A64-4B19-848C-DF4E60E930B0}">
      <dgm:prSet/>
      <dgm:spPr/>
      <dgm:t>
        <a:bodyPr/>
        <a:lstStyle/>
        <a:p>
          <a:endParaRPr lang="en-US"/>
        </a:p>
      </dgm:t>
    </dgm:pt>
    <dgm:pt modelId="{EECCDFE9-C579-4048-BE0B-89BD2AA47804}">
      <dgm:prSet phldrT="[Text]" custT="1"/>
      <dgm:spPr/>
      <dgm:t>
        <a:bodyPr/>
        <a:lstStyle/>
        <a:p>
          <a:pPr>
            <a:buFont typeface="+mj-lt"/>
            <a:buAutoNum type="arabicPeriod"/>
          </a:pPr>
          <a:r>
            <a:rPr lang="en-US" sz="1050" b="1" i="0" dirty="0"/>
            <a:t>Enhancing Job Satisfaction - </a:t>
          </a:r>
          <a:r>
            <a:rPr lang="en-US" sz="1050" b="0" i="0" dirty="0"/>
            <a:t>PDP can enhance job satisfaction by providing employees with a clear understanding of their career path within the organization and the steps they need to take to achieve their goals.</a:t>
          </a:r>
          <a:endParaRPr lang="en-US" sz="1050" b="0" dirty="0"/>
        </a:p>
      </dgm:t>
    </dgm:pt>
    <dgm:pt modelId="{E8819C74-77EE-4FFF-A475-08C3D8FEBEB0}" type="parTrans" cxnId="{33D3F7B7-045C-4F82-94C2-419C312AF07A}">
      <dgm:prSet/>
      <dgm:spPr/>
      <dgm:t>
        <a:bodyPr/>
        <a:lstStyle/>
        <a:p>
          <a:endParaRPr lang="en-US"/>
        </a:p>
      </dgm:t>
    </dgm:pt>
    <dgm:pt modelId="{E7B8BB60-100F-4FDF-AC5F-E57F3ADD991D}" type="sibTrans" cxnId="{33D3F7B7-045C-4F82-94C2-419C312AF07A}">
      <dgm:prSet/>
      <dgm:spPr/>
      <dgm:t>
        <a:bodyPr/>
        <a:lstStyle/>
        <a:p>
          <a:endParaRPr lang="en-US"/>
        </a:p>
      </dgm:t>
    </dgm:pt>
    <dgm:pt modelId="{63D9E67C-C4A3-4C01-8A39-853BDE4EC1AE}" type="pres">
      <dgm:prSet presAssocID="{3F9C6812-06C3-40CC-91F3-40D6DE8A9938}" presName="vert0" presStyleCnt="0">
        <dgm:presLayoutVars>
          <dgm:dir/>
          <dgm:animOne val="branch"/>
          <dgm:animLvl val="lvl"/>
        </dgm:presLayoutVars>
      </dgm:prSet>
      <dgm:spPr/>
    </dgm:pt>
    <dgm:pt modelId="{A964795F-D4CF-4B76-8DD5-6E821E9813FD}" type="pres">
      <dgm:prSet presAssocID="{DA01A566-5D7D-4152-AB22-5992BB76286C}" presName="thickLine" presStyleLbl="alignNode1" presStyleIdx="0" presStyleCnt="1"/>
      <dgm:spPr/>
    </dgm:pt>
    <dgm:pt modelId="{ADDDC73F-A5AE-477E-BBFD-14C6AAC159EC}" type="pres">
      <dgm:prSet presAssocID="{DA01A566-5D7D-4152-AB22-5992BB76286C}" presName="horz1" presStyleCnt="0"/>
      <dgm:spPr/>
    </dgm:pt>
    <dgm:pt modelId="{E3CFDED6-14C5-4A75-807E-2000B9DAFE6A}" type="pres">
      <dgm:prSet presAssocID="{DA01A566-5D7D-4152-AB22-5992BB76286C}" presName="tx1" presStyleLbl="revTx" presStyleIdx="0" presStyleCnt="4"/>
      <dgm:spPr/>
    </dgm:pt>
    <dgm:pt modelId="{7F95FE7F-381A-4B8B-B9D1-CF12ACCD6CD5}" type="pres">
      <dgm:prSet presAssocID="{DA01A566-5D7D-4152-AB22-5992BB76286C}" presName="vert1" presStyleCnt="0"/>
      <dgm:spPr/>
    </dgm:pt>
    <dgm:pt modelId="{6542E277-F73B-4CF2-A341-2E35D0727C61}" type="pres">
      <dgm:prSet presAssocID="{CF9C9297-D9A5-4488-A09D-88C3D1FEEA1E}" presName="vertSpace2a" presStyleCnt="0"/>
      <dgm:spPr/>
    </dgm:pt>
    <dgm:pt modelId="{9F2B1445-A3DE-4352-B9B7-9B64FE47C848}" type="pres">
      <dgm:prSet presAssocID="{CF9C9297-D9A5-4488-A09D-88C3D1FEEA1E}" presName="horz2" presStyleCnt="0"/>
      <dgm:spPr/>
    </dgm:pt>
    <dgm:pt modelId="{3819DB05-9C98-417A-A912-2313D1546348}" type="pres">
      <dgm:prSet presAssocID="{CF9C9297-D9A5-4488-A09D-88C3D1FEEA1E}" presName="horzSpace2" presStyleCnt="0"/>
      <dgm:spPr/>
    </dgm:pt>
    <dgm:pt modelId="{157DA629-F754-4F6A-AFDC-50803048B407}" type="pres">
      <dgm:prSet presAssocID="{CF9C9297-D9A5-4488-A09D-88C3D1FEEA1E}" presName="tx2" presStyleLbl="revTx" presStyleIdx="1" presStyleCnt="4"/>
      <dgm:spPr/>
    </dgm:pt>
    <dgm:pt modelId="{E27ABC92-CAE5-4C48-A584-8EBFA5D64BAC}" type="pres">
      <dgm:prSet presAssocID="{CF9C9297-D9A5-4488-A09D-88C3D1FEEA1E}" presName="vert2" presStyleCnt="0"/>
      <dgm:spPr/>
    </dgm:pt>
    <dgm:pt modelId="{9FE58EEB-7961-403C-A558-1782A89B68AB}" type="pres">
      <dgm:prSet presAssocID="{CF9C9297-D9A5-4488-A09D-88C3D1FEEA1E}" presName="thinLine2b" presStyleLbl="callout" presStyleIdx="0" presStyleCnt="3"/>
      <dgm:spPr/>
    </dgm:pt>
    <dgm:pt modelId="{784AECBA-2056-46CC-8D0B-3C2CA921D3B6}" type="pres">
      <dgm:prSet presAssocID="{CF9C9297-D9A5-4488-A09D-88C3D1FEEA1E}" presName="vertSpace2b" presStyleCnt="0"/>
      <dgm:spPr/>
    </dgm:pt>
    <dgm:pt modelId="{F3E27E3B-96FC-4CEA-BE3C-650D489732A8}" type="pres">
      <dgm:prSet presAssocID="{FC54C2A3-348B-4A7F-8877-79154FEF090B}" presName="horz2" presStyleCnt="0"/>
      <dgm:spPr/>
    </dgm:pt>
    <dgm:pt modelId="{32E549EA-EB3F-48DD-A5DD-42CBAA4614D0}" type="pres">
      <dgm:prSet presAssocID="{FC54C2A3-348B-4A7F-8877-79154FEF090B}" presName="horzSpace2" presStyleCnt="0"/>
      <dgm:spPr/>
    </dgm:pt>
    <dgm:pt modelId="{1E4DF504-0307-4963-9A75-5CD64A42DBA3}" type="pres">
      <dgm:prSet presAssocID="{FC54C2A3-348B-4A7F-8877-79154FEF090B}" presName="tx2" presStyleLbl="revTx" presStyleIdx="2" presStyleCnt="4"/>
      <dgm:spPr/>
    </dgm:pt>
    <dgm:pt modelId="{DDCEB857-AABF-481D-8FA7-DC71B810DE34}" type="pres">
      <dgm:prSet presAssocID="{FC54C2A3-348B-4A7F-8877-79154FEF090B}" presName="vert2" presStyleCnt="0"/>
      <dgm:spPr/>
    </dgm:pt>
    <dgm:pt modelId="{6E7853AF-9485-4978-AB81-7F67229B22B8}" type="pres">
      <dgm:prSet presAssocID="{FC54C2A3-348B-4A7F-8877-79154FEF090B}" presName="thinLine2b" presStyleLbl="callout" presStyleIdx="1" presStyleCnt="3"/>
      <dgm:spPr/>
    </dgm:pt>
    <dgm:pt modelId="{A627C51E-AA53-4393-8C27-2ECC947B3108}" type="pres">
      <dgm:prSet presAssocID="{FC54C2A3-348B-4A7F-8877-79154FEF090B}" presName="vertSpace2b" presStyleCnt="0"/>
      <dgm:spPr/>
    </dgm:pt>
    <dgm:pt modelId="{FF440F87-F407-4480-BDBA-AB2D057CAF1D}" type="pres">
      <dgm:prSet presAssocID="{EECCDFE9-C579-4048-BE0B-89BD2AA47804}" presName="horz2" presStyleCnt="0"/>
      <dgm:spPr/>
    </dgm:pt>
    <dgm:pt modelId="{B72D8C94-8C19-4403-9605-AB06A80D1CC6}" type="pres">
      <dgm:prSet presAssocID="{EECCDFE9-C579-4048-BE0B-89BD2AA47804}" presName="horzSpace2" presStyleCnt="0"/>
      <dgm:spPr/>
    </dgm:pt>
    <dgm:pt modelId="{678BD80D-19FE-4553-9118-61535767B046}" type="pres">
      <dgm:prSet presAssocID="{EECCDFE9-C579-4048-BE0B-89BD2AA47804}" presName="tx2" presStyleLbl="revTx" presStyleIdx="3" presStyleCnt="4"/>
      <dgm:spPr/>
    </dgm:pt>
    <dgm:pt modelId="{45682798-DAD8-4672-9800-FC1DEDAB5543}" type="pres">
      <dgm:prSet presAssocID="{EECCDFE9-C579-4048-BE0B-89BD2AA47804}" presName="vert2" presStyleCnt="0"/>
      <dgm:spPr/>
    </dgm:pt>
    <dgm:pt modelId="{A54F3F90-1871-4C39-8498-EA638A5E21DC}" type="pres">
      <dgm:prSet presAssocID="{EECCDFE9-C579-4048-BE0B-89BD2AA47804}" presName="thinLine2b" presStyleLbl="callout" presStyleIdx="2" presStyleCnt="3"/>
      <dgm:spPr/>
    </dgm:pt>
    <dgm:pt modelId="{8D636F0D-6888-478C-8D93-346F4ADF177B}" type="pres">
      <dgm:prSet presAssocID="{EECCDFE9-C579-4048-BE0B-89BD2AA47804}" presName="vertSpace2b" presStyleCnt="0"/>
      <dgm:spPr/>
    </dgm:pt>
  </dgm:ptLst>
  <dgm:cxnLst>
    <dgm:cxn modelId="{AFED414A-619D-447A-B815-8C55372735F6}" type="presOf" srcId="{EECCDFE9-C579-4048-BE0B-89BD2AA47804}" destId="{678BD80D-19FE-4553-9118-61535767B046}" srcOrd="0" destOrd="0" presId="urn:microsoft.com/office/officeart/2008/layout/LinedList"/>
    <dgm:cxn modelId="{4D4FD66C-F177-4559-A968-1191DC617EA0}" type="presOf" srcId="{DA01A566-5D7D-4152-AB22-5992BB76286C}" destId="{E3CFDED6-14C5-4A75-807E-2000B9DAFE6A}" srcOrd="0" destOrd="0" presId="urn:microsoft.com/office/officeart/2008/layout/LinedList"/>
    <dgm:cxn modelId="{16317950-9851-4658-A80F-927C43EF1A26}" type="presOf" srcId="{CF9C9297-D9A5-4488-A09D-88C3D1FEEA1E}" destId="{157DA629-F754-4F6A-AFDC-50803048B407}" srcOrd="0" destOrd="0" presId="urn:microsoft.com/office/officeart/2008/layout/LinedList"/>
    <dgm:cxn modelId="{BAD64C59-1A64-4B19-848C-DF4E60E930B0}" srcId="{DA01A566-5D7D-4152-AB22-5992BB76286C}" destId="{FC54C2A3-348B-4A7F-8877-79154FEF090B}" srcOrd="1" destOrd="0" parTransId="{E26EAB1D-5809-453F-B2FB-747623815AA9}" sibTransId="{9FD20C36-363A-4ADA-8046-AB385BB868E3}"/>
    <dgm:cxn modelId="{9953095A-5D40-4921-86D5-E9C0229AB295}" type="presOf" srcId="{3F9C6812-06C3-40CC-91F3-40D6DE8A9938}" destId="{63D9E67C-C4A3-4C01-8A39-853BDE4EC1AE}" srcOrd="0" destOrd="0" presId="urn:microsoft.com/office/officeart/2008/layout/LinedList"/>
    <dgm:cxn modelId="{13D823A4-E4C6-4FC7-8A00-C9F130588B26}" srcId="{DA01A566-5D7D-4152-AB22-5992BB76286C}" destId="{CF9C9297-D9A5-4488-A09D-88C3D1FEEA1E}" srcOrd="0" destOrd="0" parTransId="{59356250-F043-4ED0-B5A8-B3F53AEC2211}" sibTransId="{7F19A59D-BF61-444E-B1D6-DFAA6E3BEBD3}"/>
    <dgm:cxn modelId="{364975A8-CC47-4A40-B2A5-4A15DC2CB04D}" type="presOf" srcId="{FC54C2A3-348B-4A7F-8877-79154FEF090B}" destId="{1E4DF504-0307-4963-9A75-5CD64A42DBA3}" srcOrd="0" destOrd="0" presId="urn:microsoft.com/office/officeart/2008/layout/LinedList"/>
    <dgm:cxn modelId="{33D3F7B7-045C-4F82-94C2-419C312AF07A}" srcId="{DA01A566-5D7D-4152-AB22-5992BB76286C}" destId="{EECCDFE9-C579-4048-BE0B-89BD2AA47804}" srcOrd="2" destOrd="0" parTransId="{E8819C74-77EE-4FFF-A475-08C3D8FEBEB0}" sibTransId="{E7B8BB60-100F-4FDF-AC5F-E57F3ADD991D}"/>
    <dgm:cxn modelId="{6426AED4-4228-41D7-B770-385CBB00C13E}" srcId="{3F9C6812-06C3-40CC-91F3-40D6DE8A9938}" destId="{DA01A566-5D7D-4152-AB22-5992BB76286C}" srcOrd="0" destOrd="0" parTransId="{085DA095-844B-41AE-87FA-DCA145023045}" sibTransId="{B92FFE9F-AC20-492A-A531-898B66C71AFF}"/>
    <dgm:cxn modelId="{AB815EE2-4F4A-4439-BCD7-3614A6466FEA}" type="presParOf" srcId="{63D9E67C-C4A3-4C01-8A39-853BDE4EC1AE}" destId="{A964795F-D4CF-4B76-8DD5-6E821E9813FD}" srcOrd="0" destOrd="0" presId="urn:microsoft.com/office/officeart/2008/layout/LinedList"/>
    <dgm:cxn modelId="{56A72C6D-A33B-4612-96BF-93066A49A313}" type="presParOf" srcId="{63D9E67C-C4A3-4C01-8A39-853BDE4EC1AE}" destId="{ADDDC73F-A5AE-477E-BBFD-14C6AAC159EC}" srcOrd="1" destOrd="0" presId="urn:microsoft.com/office/officeart/2008/layout/LinedList"/>
    <dgm:cxn modelId="{33338867-B442-4BAA-A385-AA13045F4570}" type="presParOf" srcId="{ADDDC73F-A5AE-477E-BBFD-14C6AAC159EC}" destId="{E3CFDED6-14C5-4A75-807E-2000B9DAFE6A}" srcOrd="0" destOrd="0" presId="urn:microsoft.com/office/officeart/2008/layout/LinedList"/>
    <dgm:cxn modelId="{80B2689F-A614-4E1E-83C5-6845A91B737F}" type="presParOf" srcId="{ADDDC73F-A5AE-477E-BBFD-14C6AAC159EC}" destId="{7F95FE7F-381A-4B8B-B9D1-CF12ACCD6CD5}" srcOrd="1" destOrd="0" presId="urn:microsoft.com/office/officeart/2008/layout/LinedList"/>
    <dgm:cxn modelId="{4BBF579A-E3B6-4E92-A0C8-A18CDC6FE135}" type="presParOf" srcId="{7F95FE7F-381A-4B8B-B9D1-CF12ACCD6CD5}" destId="{6542E277-F73B-4CF2-A341-2E35D0727C61}" srcOrd="0" destOrd="0" presId="urn:microsoft.com/office/officeart/2008/layout/LinedList"/>
    <dgm:cxn modelId="{8804FEAA-6623-4C14-8D41-1E77564BBFDD}" type="presParOf" srcId="{7F95FE7F-381A-4B8B-B9D1-CF12ACCD6CD5}" destId="{9F2B1445-A3DE-4352-B9B7-9B64FE47C848}" srcOrd="1" destOrd="0" presId="urn:microsoft.com/office/officeart/2008/layout/LinedList"/>
    <dgm:cxn modelId="{CBFC1366-3880-495B-90CE-076C9565540F}" type="presParOf" srcId="{9F2B1445-A3DE-4352-B9B7-9B64FE47C848}" destId="{3819DB05-9C98-417A-A912-2313D1546348}" srcOrd="0" destOrd="0" presId="urn:microsoft.com/office/officeart/2008/layout/LinedList"/>
    <dgm:cxn modelId="{4B5C1869-B833-4E5F-8A83-9F39E6005925}" type="presParOf" srcId="{9F2B1445-A3DE-4352-B9B7-9B64FE47C848}" destId="{157DA629-F754-4F6A-AFDC-50803048B407}" srcOrd="1" destOrd="0" presId="urn:microsoft.com/office/officeart/2008/layout/LinedList"/>
    <dgm:cxn modelId="{5453ED46-926B-4069-AD9E-9A1C4357E49F}" type="presParOf" srcId="{9F2B1445-A3DE-4352-B9B7-9B64FE47C848}" destId="{E27ABC92-CAE5-4C48-A584-8EBFA5D64BAC}" srcOrd="2" destOrd="0" presId="urn:microsoft.com/office/officeart/2008/layout/LinedList"/>
    <dgm:cxn modelId="{1A89F939-49CE-4ACB-9EE4-17CA43E93715}" type="presParOf" srcId="{7F95FE7F-381A-4B8B-B9D1-CF12ACCD6CD5}" destId="{9FE58EEB-7961-403C-A558-1782A89B68AB}" srcOrd="2" destOrd="0" presId="urn:microsoft.com/office/officeart/2008/layout/LinedList"/>
    <dgm:cxn modelId="{69BF1724-7087-47A1-98DA-851B33D13757}" type="presParOf" srcId="{7F95FE7F-381A-4B8B-B9D1-CF12ACCD6CD5}" destId="{784AECBA-2056-46CC-8D0B-3C2CA921D3B6}" srcOrd="3" destOrd="0" presId="urn:microsoft.com/office/officeart/2008/layout/LinedList"/>
    <dgm:cxn modelId="{AAB19FAD-FCA4-40B3-890C-B971C5515702}" type="presParOf" srcId="{7F95FE7F-381A-4B8B-B9D1-CF12ACCD6CD5}" destId="{F3E27E3B-96FC-4CEA-BE3C-650D489732A8}" srcOrd="4" destOrd="0" presId="urn:microsoft.com/office/officeart/2008/layout/LinedList"/>
    <dgm:cxn modelId="{4B3BF4FD-FCEB-41B3-A6BE-3B51B7D97AC1}" type="presParOf" srcId="{F3E27E3B-96FC-4CEA-BE3C-650D489732A8}" destId="{32E549EA-EB3F-48DD-A5DD-42CBAA4614D0}" srcOrd="0" destOrd="0" presId="urn:microsoft.com/office/officeart/2008/layout/LinedList"/>
    <dgm:cxn modelId="{B91C4E23-624B-4D89-AC7B-326A5F54225B}" type="presParOf" srcId="{F3E27E3B-96FC-4CEA-BE3C-650D489732A8}" destId="{1E4DF504-0307-4963-9A75-5CD64A42DBA3}" srcOrd="1" destOrd="0" presId="urn:microsoft.com/office/officeart/2008/layout/LinedList"/>
    <dgm:cxn modelId="{AAB70D66-0BD0-4892-9572-B2E24506AFCA}" type="presParOf" srcId="{F3E27E3B-96FC-4CEA-BE3C-650D489732A8}" destId="{DDCEB857-AABF-481D-8FA7-DC71B810DE34}" srcOrd="2" destOrd="0" presId="urn:microsoft.com/office/officeart/2008/layout/LinedList"/>
    <dgm:cxn modelId="{CCFAC717-6D0B-4C4F-AF53-CB4F0BCC653B}" type="presParOf" srcId="{7F95FE7F-381A-4B8B-B9D1-CF12ACCD6CD5}" destId="{6E7853AF-9485-4978-AB81-7F67229B22B8}" srcOrd="5" destOrd="0" presId="urn:microsoft.com/office/officeart/2008/layout/LinedList"/>
    <dgm:cxn modelId="{1D7383D0-D542-49D1-BB23-5046AC3042BE}" type="presParOf" srcId="{7F95FE7F-381A-4B8B-B9D1-CF12ACCD6CD5}" destId="{A627C51E-AA53-4393-8C27-2ECC947B3108}" srcOrd="6" destOrd="0" presId="urn:microsoft.com/office/officeart/2008/layout/LinedList"/>
    <dgm:cxn modelId="{40D60243-6A6B-4657-8615-74330EA80575}" type="presParOf" srcId="{7F95FE7F-381A-4B8B-B9D1-CF12ACCD6CD5}" destId="{FF440F87-F407-4480-BDBA-AB2D057CAF1D}" srcOrd="7" destOrd="0" presId="urn:microsoft.com/office/officeart/2008/layout/LinedList"/>
    <dgm:cxn modelId="{6CDA481F-C82C-4959-B91D-3A1D3356C390}" type="presParOf" srcId="{FF440F87-F407-4480-BDBA-AB2D057CAF1D}" destId="{B72D8C94-8C19-4403-9605-AB06A80D1CC6}" srcOrd="0" destOrd="0" presId="urn:microsoft.com/office/officeart/2008/layout/LinedList"/>
    <dgm:cxn modelId="{8115B732-B678-4333-8CA3-F76D8EE5FDB0}" type="presParOf" srcId="{FF440F87-F407-4480-BDBA-AB2D057CAF1D}" destId="{678BD80D-19FE-4553-9118-61535767B046}" srcOrd="1" destOrd="0" presId="urn:microsoft.com/office/officeart/2008/layout/LinedList"/>
    <dgm:cxn modelId="{20393FF2-535F-4BCE-9826-62901DF628A8}" type="presParOf" srcId="{FF440F87-F407-4480-BDBA-AB2D057CAF1D}" destId="{45682798-DAD8-4672-9800-FC1DEDAB5543}" srcOrd="2" destOrd="0" presId="urn:microsoft.com/office/officeart/2008/layout/LinedList"/>
    <dgm:cxn modelId="{5ADBC037-3109-4496-A347-802603DD4AE6}" type="presParOf" srcId="{7F95FE7F-381A-4B8B-B9D1-CF12ACCD6CD5}" destId="{A54F3F90-1871-4C39-8498-EA638A5E21DC}" srcOrd="8" destOrd="0" presId="urn:microsoft.com/office/officeart/2008/layout/LinedList"/>
    <dgm:cxn modelId="{D7FC4057-3EBB-45EA-9016-305B2098E483}" type="presParOf" srcId="{7F95FE7F-381A-4B8B-B9D1-CF12ACCD6CD5}" destId="{8D636F0D-6888-478C-8D93-346F4ADF177B}"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9C6812-06C3-40CC-91F3-40D6DE8A9938}"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DA01A566-5D7D-4152-AB22-5992BB76286C}">
      <dgm:prSet phldrT="[Text]"/>
      <dgm:spPr/>
      <dgm:t>
        <a:bodyPr/>
        <a:lstStyle/>
        <a:p>
          <a:r>
            <a:rPr lang="en-US" b="0" i="0" dirty="0"/>
            <a:t>To effectively implement PDP, HRM must:</a:t>
          </a:r>
        </a:p>
        <a:p>
          <a:endParaRPr lang="en-US" b="0" i="0" dirty="0"/>
        </a:p>
        <a:p>
          <a:endParaRPr lang="en-US" b="0" i="0" dirty="0"/>
        </a:p>
        <a:p>
          <a:endParaRPr lang="en-US" dirty="0"/>
        </a:p>
      </dgm:t>
    </dgm:pt>
    <dgm:pt modelId="{085DA095-844B-41AE-87FA-DCA145023045}" type="parTrans" cxnId="{6426AED4-4228-41D7-B770-385CBB00C13E}">
      <dgm:prSet/>
      <dgm:spPr/>
      <dgm:t>
        <a:bodyPr/>
        <a:lstStyle/>
        <a:p>
          <a:endParaRPr lang="en-US"/>
        </a:p>
      </dgm:t>
    </dgm:pt>
    <dgm:pt modelId="{B92FFE9F-AC20-492A-A531-898B66C71AFF}" type="sibTrans" cxnId="{6426AED4-4228-41D7-B770-385CBB00C13E}">
      <dgm:prSet/>
      <dgm:spPr/>
      <dgm:t>
        <a:bodyPr/>
        <a:lstStyle/>
        <a:p>
          <a:endParaRPr lang="en-US"/>
        </a:p>
      </dgm:t>
    </dgm:pt>
    <dgm:pt modelId="{CF9C9297-D9A5-4488-A09D-88C3D1FEEA1E}">
      <dgm:prSet phldrT="[Text]" custT="1"/>
      <dgm:spPr/>
      <dgm:t>
        <a:bodyPr/>
        <a:lstStyle/>
        <a:p>
          <a:pPr>
            <a:buFont typeface="+mj-lt"/>
            <a:buAutoNum type="arabicPeriod"/>
          </a:pPr>
          <a:r>
            <a:rPr lang="en-US" sz="1050" b="1" i="0" dirty="0"/>
            <a:t>Embed Learning and Reflective Practice - </a:t>
          </a:r>
          <a:r>
            <a:rPr lang="en-US" sz="1050" b="0" i="0" dirty="0"/>
            <a:t>PDP should include opportunities for employees to reflect on their learning and development and identify areas for improvement. This can help employees develop a growth mindset and a commitment to continuous learning.</a:t>
          </a:r>
          <a:endParaRPr lang="en-US" sz="1050" b="0" dirty="0"/>
        </a:p>
      </dgm:t>
    </dgm:pt>
    <dgm:pt modelId="{59356250-F043-4ED0-B5A8-B3F53AEC2211}" type="parTrans" cxnId="{13D823A4-E4C6-4FC7-8A00-C9F130588B26}">
      <dgm:prSet/>
      <dgm:spPr/>
      <dgm:t>
        <a:bodyPr/>
        <a:lstStyle/>
        <a:p>
          <a:endParaRPr lang="en-US"/>
        </a:p>
      </dgm:t>
    </dgm:pt>
    <dgm:pt modelId="{7F19A59D-BF61-444E-B1D6-DFAA6E3BEBD3}" type="sibTrans" cxnId="{13D823A4-E4C6-4FC7-8A00-C9F130588B26}">
      <dgm:prSet/>
      <dgm:spPr/>
      <dgm:t>
        <a:bodyPr/>
        <a:lstStyle/>
        <a:p>
          <a:endParaRPr lang="en-US"/>
        </a:p>
      </dgm:t>
    </dgm:pt>
    <dgm:pt modelId="{FC54C2A3-348B-4A7F-8877-79154FEF090B}">
      <dgm:prSet phldrT="[Text]" custT="1"/>
      <dgm:spPr/>
      <dgm:t>
        <a:bodyPr/>
        <a:lstStyle/>
        <a:p>
          <a:pPr>
            <a:buFont typeface="+mj-lt"/>
            <a:buAutoNum type="arabicPeriod"/>
          </a:pPr>
          <a:r>
            <a:rPr lang="en-US" sz="1100" b="1" i="0" dirty="0"/>
            <a:t>Manage Underperformance - </a:t>
          </a:r>
          <a:r>
            <a:rPr lang="en-US" sz="1100" b="0" i="0" dirty="0"/>
            <a:t>PDP should also include strategies for managing underperformance, such as identifying areas for improvement and providing support and training to help employees improve their performance.</a:t>
          </a:r>
          <a:endParaRPr lang="en-US" sz="1100" b="0" dirty="0"/>
        </a:p>
      </dgm:t>
    </dgm:pt>
    <dgm:pt modelId="{E26EAB1D-5809-453F-B2FB-747623815AA9}" type="parTrans" cxnId="{BAD64C59-1A64-4B19-848C-DF4E60E930B0}">
      <dgm:prSet/>
      <dgm:spPr/>
      <dgm:t>
        <a:bodyPr/>
        <a:lstStyle/>
        <a:p>
          <a:endParaRPr lang="en-US"/>
        </a:p>
      </dgm:t>
    </dgm:pt>
    <dgm:pt modelId="{9FD20C36-363A-4ADA-8046-AB385BB868E3}" type="sibTrans" cxnId="{BAD64C59-1A64-4B19-848C-DF4E60E930B0}">
      <dgm:prSet/>
      <dgm:spPr/>
      <dgm:t>
        <a:bodyPr/>
        <a:lstStyle/>
        <a:p>
          <a:endParaRPr lang="en-US"/>
        </a:p>
      </dgm:t>
    </dgm:pt>
    <dgm:pt modelId="{EECCDFE9-C579-4048-BE0B-89BD2AA47804}">
      <dgm:prSet phldrT="[Text]" custT="1"/>
      <dgm:spPr/>
      <dgm:t>
        <a:bodyPr/>
        <a:lstStyle/>
        <a:p>
          <a:pPr>
            <a:buFont typeface="+mj-lt"/>
            <a:buAutoNum type="arabicPeriod"/>
          </a:pPr>
          <a:r>
            <a:rPr lang="en-US" sz="1050" b="1" i="0" dirty="0"/>
            <a:t>Handle Disciplinary, Industrial Disputes, and Grievance Procedures - </a:t>
          </a:r>
          <a:r>
            <a:rPr lang="en-US" sz="1050" b="0" i="0" dirty="0"/>
            <a:t>HRM should also have clear procedures in place for managing disciplinary issues, industrial disputes, and grievances. This can help maintain a positive workplace culture and ensure fair treatment of all employees.</a:t>
          </a:r>
          <a:endParaRPr lang="en-US" sz="1050" b="0" dirty="0"/>
        </a:p>
      </dgm:t>
    </dgm:pt>
    <dgm:pt modelId="{E8819C74-77EE-4FFF-A475-08C3D8FEBEB0}" type="parTrans" cxnId="{33D3F7B7-045C-4F82-94C2-419C312AF07A}">
      <dgm:prSet/>
      <dgm:spPr/>
      <dgm:t>
        <a:bodyPr/>
        <a:lstStyle/>
        <a:p>
          <a:endParaRPr lang="en-US"/>
        </a:p>
      </dgm:t>
    </dgm:pt>
    <dgm:pt modelId="{E7B8BB60-100F-4FDF-AC5F-E57F3ADD991D}" type="sibTrans" cxnId="{33D3F7B7-045C-4F82-94C2-419C312AF07A}">
      <dgm:prSet/>
      <dgm:spPr/>
      <dgm:t>
        <a:bodyPr/>
        <a:lstStyle/>
        <a:p>
          <a:endParaRPr lang="en-US"/>
        </a:p>
      </dgm:t>
    </dgm:pt>
    <dgm:pt modelId="{63D9E67C-C4A3-4C01-8A39-853BDE4EC1AE}" type="pres">
      <dgm:prSet presAssocID="{3F9C6812-06C3-40CC-91F3-40D6DE8A9938}" presName="vert0" presStyleCnt="0">
        <dgm:presLayoutVars>
          <dgm:dir/>
          <dgm:animOne val="branch"/>
          <dgm:animLvl val="lvl"/>
        </dgm:presLayoutVars>
      </dgm:prSet>
      <dgm:spPr/>
    </dgm:pt>
    <dgm:pt modelId="{A964795F-D4CF-4B76-8DD5-6E821E9813FD}" type="pres">
      <dgm:prSet presAssocID="{DA01A566-5D7D-4152-AB22-5992BB76286C}" presName="thickLine" presStyleLbl="alignNode1" presStyleIdx="0" presStyleCnt="1"/>
      <dgm:spPr/>
    </dgm:pt>
    <dgm:pt modelId="{ADDDC73F-A5AE-477E-BBFD-14C6AAC159EC}" type="pres">
      <dgm:prSet presAssocID="{DA01A566-5D7D-4152-AB22-5992BB76286C}" presName="horz1" presStyleCnt="0"/>
      <dgm:spPr/>
    </dgm:pt>
    <dgm:pt modelId="{E3CFDED6-14C5-4A75-807E-2000B9DAFE6A}" type="pres">
      <dgm:prSet presAssocID="{DA01A566-5D7D-4152-AB22-5992BB76286C}" presName="tx1" presStyleLbl="revTx" presStyleIdx="0" presStyleCnt="4"/>
      <dgm:spPr/>
    </dgm:pt>
    <dgm:pt modelId="{7F95FE7F-381A-4B8B-B9D1-CF12ACCD6CD5}" type="pres">
      <dgm:prSet presAssocID="{DA01A566-5D7D-4152-AB22-5992BB76286C}" presName="vert1" presStyleCnt="0"/>
      <dgm:spPr/>
    </dgm:pt>
    <dgm:pt modelId="{6542E277-F73B-4CF2-A341-2E35D0727C61}" type="pres">
      <dgm:prSet presAssocID="{CF9C9297-D9A5-4488-A09D-88C3D1FEEA1E}" presName="vertSpace2a" presStyleCnt="0"/>
      <dgm:spPr/>
    </dgm:pt>
    <dgm:pt modelId="{9F2B1445-A3DE-4352-B9B7-9B64FE47C848}" type="pres">
      <dgm:prSet presAssocID="{CF9C9297-D9A5-4488-A09D-88C3D1FEEA1E}" presName="horz2" presStyleCnt="0"/>
      <dgm:spPr/>
    </dgm:pt>
    <dgm:pt modelId="{3819DB05-9C98-417A-A912-2313D1546348}" type="pres">
      <dgm:prSet presAssocID="{CF9C9297-D9A5-4488-A09D-88C3D1FEEA1E}" presName="horzSpace2" presStyleCnt="0"/>
      <dgm:spPr/>
    </dgm:pt>
    <dgm:pt modelId="{157DA629-F754-4F6A-AFDC-50803048B407}" type="pres">
      <dgm:prSet presAssocID="{CF9C9297-D9A5-4488-A09D-88C3D1FEEA1E}" presName="tx2" presStyleLbl="revTx" presStyleIdx="1" presStyleCnt="4"/>
      <dgm:spPr/>
    </dgm:pt>
    <dgm:pt modelId="{E27ABC92-CAE5-4C48-A584-8EBFA5D64BAC}" type="pres">
      <dgm:prSet presAssocID="{CF9C9297-D9A5-4488-A09D-88C3D1FEEA1E}" presName="vert2" presStyleCnt="0"/>
      <dgm:spPr/>
    </dgm:pt>
    <dgm:pt modelId="{9FE58EEB-7961-403C-A558-1782A89B68AB}" type="pres">
      <dgm:prSet presAssocID="{CF9C9297-D9A5-4488-A09D-88C3D1FEEA1E}" presName="thinLine2b" presStyleLbl="callout" presStyleIdx="0" presStyleCnt="3"/>
      <dgm:spPr/>
    </dgm:pt>
    <dgm:pt modelId="{784AECBA-2056-46CC-8D0B-3C2CA921D3B6}" type="pres">
      <dgm:prSet presAssocID="{CF9C9297-D9A5-4488-A09D-88C3D1FEEA1E}" presName="vertSpace2b" presStyleCnt="0"/>
      <dgm:spPr/>
    </dgm:pt>
    <dgm:pt modelId="{F3E27E3B-96FC-4CEA-BE3C-650D489732A8}" type="pres">
      <dgm:prSet presAssocID="{FC54C2A3-348B-4A7F-8877-79154FEF090B}" presName="horz2" presStyleCnt="0"/>
      <dgm:spPr/>
    </dgm:pt>
    <dgm:pt modelId="{32E549EA-EB3F-48DD-A5DD-42CBAA4614D0}" type="pres">
      <dgm:prSet presAssocID="{FC54C2A3-348B-4A7F-8877-79154FEF090B}" presName="horzSpace2" presStyleCnt="0"/>
      <dgm:spPr/>
    </dgm:pt>
    <dgm:pt modelId="{1E4DF504-0307-4963-9A75-5CD64A42DBA3}" type="pres">
      <dgm:prSet presAssocID="{FC54C2A3-348B-4A7F-8877-79154FEF090B}" presName="tx2" presStyleLbl="revTx" presStyleIdx="2" presStyleCnt="4"/>
      <dgm:spPr/>
    </dgm:pt>
    <dgm:pt modelId="{DDCEB857-AABF-481D-8FA7-DC71B810DE34}" type="pres">
      <dgm:prSet presAssocID="{FC54C2A3-348B-4A7F-8877-79154FEF090B}" presName="vert2" presStyleCnt="0"/>
      <dgm:spPr/>
    </dgm:pt>
    <dgm:pt modelId="{6E7853AF-9485-4978-AB81-7F67229B22B8}" type="pres">
      <dgm:prSet presAssocID="{FC54C2A3-348B-4A7F-8877-79154FEF090B}" presName="thinLine2b" presStyleLbl="callout" presStyleIdx="1" presStyleCnt="3"/>
      <dgm:spPr/>
    </dgm:pt>
    <dgm:pt modelId="{A627C51E-AA53-4393-8C27-2ECC947B3108}" type="pres">
      <dgm:prSet presAssocID="{FC54C2A3-348B-4A7F-8877-79154FEF090B}" presName="vertSpace2b" presStyleCnt="0"/>
      <dgm:spPr/>
    </dgm:pt>
    <dgm:pt modelId="{FF440F87-F407-4480-BDBA-AB2D057CAF1D}" type="pres">
      <dgm:prSet presAssocID="{EECCDFE9-C579-4048-BE0B-89BD2AA47804}" presName="horz2" presStyleCnt="0"/>
      <dgm:spPr/>
    </dgm:pt>
    <dgm:pt modelId="{B72D8C94-8C19-4403-9605-AB06A80D1CC6}" type="pres">
      <dgm:prSet presAssocID="{EECCDFE9-C579-4048-BE0B-89BD2AA47804}" presName="horzSpace2" presStyleCnt="0"/>
      <dgm:spPr/>
    </dgm:pt>
    <dgm:pt modelId="{678BD80D-19FE-4553-9118-61535767B046}" type="pres">
      <dgm:prSet presAssocID="{EECCDFE9-C579-4048-BE0B-89BD2AA47804}" presName="tx2" presStyleLbl="revTx" presStyleIdx="3" presStyleCnt="4"/>
      <dgm:spPr/>
    </dgm:pt>
    <dgm:pt modelId="{45682798-DAD8-4672-9800-FC1DEDAB5543}" type="pres">
      <dgm:prSet presAssocID="{EECCDFE9-C579-4048-BE0B-89BD2AA47804}" presName="vert2" presStyleCnt="0"/>
      <dgm:spPr/>
    </dgm:pt>
    <dgm:pt modelId="{A54F3F90-1871-4C39-8498-EA638A5E21DC}" type="pres">
      <dgm:prSet presAssocID="{EECCDFE9-C579-4048-BE0B-89BD2AA47804}" presName="thinLine2b" presStyleLbl="callout" presStyleIdx="2" presStyleCnt="3"/>
      <dgm:spPr/>
    </dgm:pt>
    <dgm:pt modelId="{8D636F0D-6888-478C-8D93-346F4ADF177B}" type="pres">
      <dgm:prSet presAssocID="{EECCDFE9-C579-4048-BE0B-89BD2AA47804}" presName="vertSpace2b" presStyleCnt="0"/>
      <dgm:spPr/>
    </dgm:pt>
  </dgm:ptLst>
  <dgm:cxnLst>
    <dgm:cxn modelId="{AFED414A-619D-447A-B815-8C55372735F6}" type="presOf" srcId="{EECCDFE9-C579-4048-BE0B-89BD2AA47804}" destId="{678BD80D-19FE-4553-9118-61535767B046}" srcOrd="0" destOrd="0" presId="urn:microsoft.com/office/officeart/2008/layout/LinedList"/>
    <dgm:cxn modelId="{4D4FD66C-F177-4559-A968-1191DC617EA0}" type="presOf" srcId="{DA01A566-5D7D-4152-AB22-5992BB76286C}" destId="{E3CFDED6-14C5-4A75-807E-2000B9DAFE6A}" srcOrd="0" destOrd="0" presId="urn:microsoft.com/office/officeart/2008/layout/LinedList"/>
    <dgm:cxn modelId="{16317950-9851-4658-A80F-927C43EF1A26}" type="presOf" srcId="{CF9C9297-D9A5-4488-A09D-88C3D1FEEA1E}" destId="{157DA629-F754-4F6A-AFDC-50803048B407}" srcOrd="0" destOrd="0" presId="urn:microsoft.com/office/officeart/2008/layout/LinedList"/>
    <dgm:cxn modelId="{BAD64C59-1A64-4B19-848C-DF4E60E930B0}" srcId="{DA01A566-5D7D-4152-AB22-5992BB76286C}" destId="{FC54C2A3-348B-4A7F-8877-79154FEF090B}" srcOrd="1" destOrd="0" parTransId="{E26EAB1D-5809-453F-B2FB-747623815AA9}" sibTransId="{9FD20C36-363A-4ADA-8046-AB385BB868E3}"/>
    <dgm:cxn modelId="{9953095A-5D40-4921-86D5-E9C0229AB295}" type="presOf" srcId="{3F9C6812-06C3-40CC-91F3-40D6DE8A9938}" destId="{63D9E67C-C4A3-4C01-8A39-853BDE4EC1AE}" srcOrd="0" destOrd="0" presId="urn:microsoft.com/office/officeart/2008/layout/LinedList"/>
    <dgm:cxn modelId="{13D823A4-E4C6-4FC7-8A00-C9F130588B26}" srcId="{DA01A566-5D7D-4152-AB22-5992BB76286C}" destId="{CF9C9297-D9A5-4488-A09D-88C3D1FEEA1E}" srcOrd="0" destOrd="0" parTransId="{59356250-F043-4ED0-B5A8-B3F53AEC2211}" sibTransId="{7F19A59D-BF61-444E-B1D6-DFAA6E3BEBD3}"/>
    <dgm:cxn modelId="{364975A8-CC47-4A40-B2A5-4A15DC2CB04D}" type="presOf" srcId="{FC54C2A3-348B-4A7F-8877-79154FEF090B}" destId="{1E4DF504-0307-4963-9A75-5CD64A42DBA3}" srcOrd="0" destOrd="0" presId="urn:microsoft.com/office/officeart/2008/layout/LinedList"/>
    <dgm:cxn modelId="{33D3F7B7-045C-4F82-94C2-419C312AF07A}" srcId="{DA01A566-5D7D-4152-AB22-5992BB76286C}" destId="{EECCDFE9-C579-4048-BE0B-89BD2AA47804}" srcOrd="2" destOrd="0" parTransId="{E8819C74-77EE-4FFF-A475-08C3D8FEBEB0}" sibTransId="{E7B8BB60-100F-4FDF-AC5F-E57F3ADD991D}"/>
    <dgm:cxn modelId="{6426AED4-4228-41D7-B770-385CBB00C13E}" srcId="{3F9C6812-06C3-40CC-91F3-40D6DE8A9938}" destId="{DA01A566-5D7D-4152-AB22-5992BB76286C}" srcOrd="0" destOrd="0" parTransId="{085DA095-844B-41AE-87FA-DCA145023045}" sibTransId="{B92FFE9F-AC20-492A-A531-898B66C71AFF}"/>
    <dgm:cxn modelId="{AB815EE2-4F4A-4439-BCD7-3614A6466FEA}" type="presParOf" srcId="{63D9E67C-C4A3-4C01-8A39-853BDE4EC1AE}" destId="{A964795F-D4CF-4B76-8DD5-6E821E9813FD}" srcOrd="0" destOrd="0" presId="urn:microsoft.com/office/officeart/2008/layout/LinedList"/>
    <dgm:cxn modelId="{56A72C6D-A33B-4612-96BF-93066A49A313}" type="presParOf" srcId="{63D9E67C-C4A3-4C01-8A39-853BDE4EC1AE}" destId="{ADDDC73F-A5AE-477E-BBFD-14C6AAC159EC}" srcOrd="1" destOrd="0" presId="urn:microsoft.com/office/officeart/2008/layout/LinedList"/>
    <dgm:cxn modelId="{33338867-B442-4BAA-A385-AA13045F4570}" type="presParOf" srcId="{ADDDC73F-A5AE-477E-BBFD-14C6AAC159EC}" destId="{E3CFDED6-14C5-4A75-807E-2000B9DAFE6A}" srcOrd="0" destOrd="0" presId="urn:microsoft.com/office/officeart/2008/layout/LinedList"/>
    <dgm:cxn modelId="{80B2689F-A614-4E1E-83C5-6845A91B737F}" type="presParOf" srcId="{ADDDC73F-A5AE-477E-BBFD-14C6AAC159EC}" destId="{7F95FE7F-381A-4B8B-B9D1-CF12ACCD6CD5}" srcOrd="1" destOrd="0" presId="urn:microsoft.com/office/officeart/2008/layout/LinedList"/>
    <dgm:cxn modelId="{4BBF579A-E3B6-4E92-A0C8-A18CDC6FE135}" type="presParOf" srcId="{7F95FE7F-381A-4B8B-B9D1-CF12ACCD6CD5}" destId="{6542E277-F73B-4CF2-A341-2E35D0727C61}" srcOrd="0" destOrd="0" presId="urn:microsoft.com/office/officeart/2008/layout/LinedList"/>
    <dgm:cxn modelId="{8804FEAA-6623-4C14-8D41-1E77564BBFDD}" type="presParOf" srcId="{7F95FE7F-381A-4B8B-B9D1-CF12ACCD6CD5}" destId="{9F2B1445-A3DE-4352-B9B7-9B64FE47C848}" srcOrd="1" destOrd="0" presId="urn:microsoft.com/office/officeart/2008/layout/LinedList"/>
    <dgm:cxn modelId="{CBFC1366-3880-495B-90CE-076C9565540F}" type="presParOf" srcId="{9F2B1445-A3DE-4352-B9B7-9B64FE47C848}" destId="{3819DB05-9C98-417A-A912-2313D1546348}" srcOrd="0" destOrd="0" presId="urn:microsoft.com/office/officeart/2008/layout/LinedList"/>
    <dgm:cxn modelId="{4B5C1869-B833-4E5F-8A83-9F39E6005925}" type="presParOf" srcId="{9F2B1445-A3DE-4352-B9B7-9B64FE47C848}" destId="{157DA629-F754-4F6A-AFDC-50803048B407}" srcOrd="1" destOrd="0" presId="urn:microsoft.com/office/officeart/2008/layout/LinedList"/>
    <dgm:cxn modelId="{5453ED46-926B-4069-AD9E-9A1C4357E49F}" type="presParOf" srcId="{9F2B1445-A3DE-4352-B9B7-9B64FE47C848}" destId="{E27ABC92-CAE5-4C48-A584-8EBFA5D64BAC}" srcOrd="2" destOrd="0" presId="urn:microsoft.com/office/officeart/2008/layout/LinedList"/>
    <dgm:cxn modelId="{1A89F939-49CE-4ACB-9EE4-17CA43E93715}" type="presParOf" srcId="{7F95FE7F-381A-4B8B-B9D1-CF12ACCD6CD5}" destId="{9FE58EEB-7961-403C-A558-1782A89B68AB}" srcOrd="2" destOrd="0" presId="urn:microsoft.com/office/officeart/2008/layout/LinedList"/>
    <dgm:cxn modelId="{69BF1724-7087-47A1-98DA-851B33D13757}" type="presParOf" srcId="{7F95FE7F-381A-4B8B-B9D1-CF12ACCD6CD5}" destId="{784AECBA-2056-46CC-8D0B-3C2CA921D3B6}" srcOrd="3" destOrd="0" presId="urn:microsoft.com/office/officeart/2008/layout/LinedList"/>
    <dgm:cxn modelId="{AAB19FAD-FCA4-40B3-890C-B971C5515702}" type="presParOf" srcId="{7F95FE7F-381A-4B8B-B9D1-CF12ACCD6CD5}" destId="{F3E27E3B-96FC-4CEA-BE3C-650D489732A8}" srcOrd="4" destOrd="0" presId="urn:microsoft.com/office/officeart/2008/layout/LinedList"/>
    <dgm:cxn modelId="{4B3BF4FD-FCEB-41B3-A6BE-3B51B7D97AC1}" type="presParOf" srcId="{F3E27E3B-96FC-4CEA-BE3C-650D489732A8}" destId="{32E549EA-EB3F-48DD-A5DD-42CBAA4614D0}" srcOrd="0" destOrd="0" presId="urn:microsoft.com/office/officeart/2008/layout/LinedList"/>
    <dgm:cxn modelId="{B91C4E23-624B-4D89-AC7B-326A5F54225B}" type="presParOf" srcId="{F3E27E3B-96FC-4CEA-BE3C-650D489732A8}" destId="{1E4DF504-0307-4963-9A75-5CD64A42DBA3}" srcOrd="1" destOrd="0" presId="urn:microsoft.com/office/officeart/2008/layout/LinedList"/>
    <dgm:cxn modelId="{AAB70D66-0BD0-4892-9572-B2E24506AFCA}" type="presParOf" srcId="{F3E27E3B-96FC-4CEA-BE3C-650D489732A8}" destId="{DDCEB857-AABF-481D-8FA7-DC71B810DE34}" srcOrd="2" destOrd="0" presId="urn:microsoft.com/office/officeart/2008/layout/LinedList"/>
    <dgm:cxn modelId="{CCFAC717-6D0B-4C4F-AF53-CB4F0BCC653B}" type="presParOf" srcId="{7F95FE7F-381A-4B8B-B9D1-CF12ACCD6CD5}" destId="{6E7853AF-9485-4978-AB81-7F67229B22B8}" srcOrd="5" destOrd="0" presId="urn:microsoft.com/office/officeart/2008/layout/LinedList"/>
    <dgm:cxn modelId="{1D7383D0-D542-49D1-BB23-5046AC3042BE}" type="presParOf" srcId="{7F95FE7F-381A-4B8B-B9D1-CF12ACCD6CD5}" destId="{A627C51E-AA53-4393-8C27-2ECC947B3108}" srcOrd="6" destOrd="0" presId="urn:microsoft.com/office/officeart/2008/layout/LinedList"/>
    <dgm:cxn modelId="{40D60243-6A6B-4657-8615-74330EA80575}" type="presParOf" srcId="{7F95FE7F-381A-4B8B-B9D1-CF12ACCD6CD5}" destId="{FF440F87-F407-4480-BDBA-AB2D057CAF1D}" srcOrd="7" destOrd="0" presId="urn:microsoft.com/office/officeart/2008/layout/LinedList"/>
    <dgm:cxn modelId="{6CDA481F-C82C-4959-B91D-3A1D3356C390}" type="presParOf" srcId="{FF440F87-F407-4480-BDBA-AB2D057CAF1D}" destId="{B72D8C94-8C19-4403-9605-AB06A80D1CC6}" srcOrd="0" destOrd="0" presId="urn:microsoft.com/office/officeart/2008/layout/LinedList"/>
    <dgm:cxn modelId="{8115B732-B678-4333-8CA3-F76D8EE5FDB0}" type="presParOf" srcId="{FF440F87-F407-4480-BDBA-AB2D057CAF1D}" destId="{678BD80D-19FE-4553-9118-61535767B046}" srcOrd="1" destOrd="0" presId="urn:microsoft.com/office/officeart/2008/layout/LinedList"/>
    <dgm:cxn modelId="{20393FF2-535F-4BCE-9826-62901DF628A8}" type="presParOf" srcId="{FF440F87-F407-4480-BDBA-AB2D057CAF1D}" destId="{45682798-DAD8-4672-9800-FC1DEDAB5543}" srcOrd="2" destOrd="0" presId="urn:microsoft.com/office/officeart/2008/layout/LinedList"/>
    <dgm:cxn modelId="{5ADBC037-3109-4496-A347-802603DD4AE6}" type="presParOf" srcId="{7F95FE7F-381A-4B8B-B9D1-CF12ACCD6CD5}" destId="{A54F3F90-1871-4C39-8498-EA638A5E21DC}" srcOrd="8" destOrd="0" presId="urn:microsoft.com/office/officeart/2008/layout/LinedList"/>
    <dgm:cxn modelId="{D7FC4057-3EBB-45EA-9016-305B2098E483}" type="presParOf" srcId="{7F95FE7F-381A-4B8B-B9D1-CF12ACCD6CD5}" destId="{8D636F0D-6888-478C-8D93-346F4ADF177B}"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4795F-D4CF-4B76-8DD5-6E821E9813FD}">
      <dsp:nvSpPr>
        <dsp:cNvPr id="0" name=""/>
        <dsp:cNvSpPr/>
      </dsp:nvSpPr>
      <dsp:spPr>
        <a:xfrm>
          <a:off x="0" y="0"/>
          <a:ext cx="55396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CFDED6-14C5-4A75-807E-2000B9DAFE6A}">
      <dsp:nvSpPr>
        <dsp:cNvPr id="0" name=""/>
        <dsp:cNvSpPr/>
      </dsp:nvSpPr>
      <dsp:spPr>
        <a:xfrm>
          <a:off x="0" y="0"/>
          <a:ext cx="1107935" cy="284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The importance of a person specification includes:</a:t>
          </a:r>
          <a:endParaRPr lang="en-US" sz="1200" kern="1200" dirty="0"/>
        </a:p>
      </dsp:txBody>
      <dsp:txXfrm>
        <a:off x="0" y="0"/>
        <a:ext cx="1107935" cy="2848723"/>
      </dsp:txXfrm>
    </dsp:sp>
    <dsp:sp modelId="{157DA629-F754-4F6A-AFDC-50803048B407}">
      <dsp:nvSpPr>
        <dsp:cNvPr id="0" name=""/>
        <dsp:cNvSpPr/>
      </dsp:nvSpPr>
      <dsp:spPr>
        <a:xfrm>
          <a:off x="1191030" y="44511"/>
          <a:ext cx="4348647" cy="89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Font typeface="+mj-lt"/>
            <a:buNone/>
          </a:pPr>
          <a:r>
            <a:rPr lang="en-US" sz="1100" b="1" i="0" kern="1200" dirty="0"/>
            <a:t>Recruitment</a:t>
          </a:r>
          <a:r>
            <a:rPr lang="en-US" sz="1100" b="0" i="0" kern="1200" dirty="0"/>
            <a:t> - A person specification helps to identify the ideal candidate for the job, which can help to attract qualified candidates.</a:t>
          </a:r>
          <a:endParaRPr lang="en-US" sz="1100" kern="1200" dirty="0"/>
        </a:p>
      </dsp:txBody>
      <dsp:txXfrm>
        <a:off x="1191030" y="44511"/>
        <a:ext cx="4348647" cy="890225"/>
      </dsp:txXfrm>
    </dsp:sp>
    <dsp:sp modelId="{9FE58EEB-7961-403C-A558-1782A89B68AB}">
      <dsp:nvSpPr>
        <dsp:cNvPr id="0" name=""/>
        <dsp:cNvSpPr/>
      </dsp:nvSpPr>
      <dsp:spPr>
        <a:xfrm>
          <a:off x="1107935" y="934737"/>
          <a:ext cx="4431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DF504-0307-4963-9A75-5CD64A42DBA3}">
      <dsp:nvSpPr>
        <dsp:cNvPr id="0" name=""/>
        <dsp:cNvSpPr/>
      </dsp:nvSpPr>
      <dsp:spPr>
        <a:xfrm>
          <a:off x="1191030" y="979248"/>
          <a:ext cx="4348647" cy="89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Font typeface="+mj-lt"/>
            <a:buNone/>
          </a:pPr>
          <a:r>
            <a:rPr lang="en-US" sz="1100" b="1" i="0" kern="1200" dirty="0"/>
            <a:t>Selection </a:t>
          </a:r>
          <a:r>
            <a:rPr lang="en-US" sz="1100" b="0" i="0" kern="1200" dirty="0"/>
            <a:t>- A person specification provides a clear basis for selection decisions. It helps to ensure that the most qualified and suitable candidate is selected for the job.</a:t>
          </a:r>
          <a:endParaRPr lang="en-US" sz="1100" kern="1200" dirty="0"/>
        </a:p>
      </dsp:txBody>
      <dsp:txXfrm>
        <a:off x="1191030" y="979248"/>
        <a:ext cx="4348647" cy="890225"/>
      </dsp:txXfrm>
    </dsp:sp>
    <dsp:sp modelId="{6E7853AF-9485-4978-AB81-7F67229B22B8}">
      <dsp:nvSpPr>
        <dsp:cNvPr id="0" name=""/>
        <dsp:cNvSpPr/>
      </dsp:nvSpPr>
      <dsp:spPr>
        <a:xfrm>
          <a:off x="1107935" y="1869474"/>
          <a:ext cx="4431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BD80D-19FE-4553-9118-61535767B046}">
      <dsp:nvSpPr>
        <dsp:cNvPr id="0" name=""/>
        <dsp:cNvSpPr/>
      </dsp:nvSpPr>
      <dsp:spPr>
        <a:xfrm>
          <a:off x="1191030" y="1913985"/>
          <a:ext cx="4348647" cy="89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Font typeface="+mj-lt"/>
            <a:buNone/>
          </a:pPr>
          <a:r>
            <a:rPr lang="en-US" sz="1100" b="1" i="0" kern="1200" dirty="0"/>
            <a:t>Performance Management </a:t>
          </a:r>
          <a:r>
            <a:rPr lang="en-US" sz="1100" b="0" i="0" kern="1200" dirty="0"/>
            <a:t>- A person specification can be used as a basis for performance evaluations. It provides a clear understanding of the skills, knowledge, and attributes required for the job, which can be used to assess performance.</a:t>
          </a:r>
          <a:endParaRPr lang="en-US" sz="1100" kern="1200" dirty="0"/>
        </a:p>
      </dsp:txBody>
      <dsp:txXfrm>
        <a:off x="1191030" y="1913985"/>
        <a:ext cx="4348647" cy="890225"/>
      </dsp:txXfrm>
    </dsp:sp>
    <dsp:sp modelId="{A54F3F90-1871-4C39-8498-EA638A5E21DC}">
      <dsp:nvSpPr>
        <dsp:cNvPr id="0" name=""/>
        <dsp:cNvSpPr/>
      </dsp:nvSpPr>
      <dsp:spPr>
        <a:xfrm>
          <a:off x="1107935" y="2804211"/>
          <a:ext cx="4431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4795F-D4CF-4B76-8DD5-6E821E9813FD}">
      <dsp:nvSpPr>
        <dsp:cNvPr id="0" name=""/>
        <dsp:cNvSpPr/>
      </dsp:nvSpPr>
      <dsp:spPr>
        <a:xfrm>
          <a:off x="0" y="0"/>
          <a:ext cx="55396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CFDED6-14C5-4A75-807E-2000B9DAFE6A}">
      <dsp:nvSpPr>
        <dsp:cNvPr id="0" name=""/>
        <dsp:cNvSpPr/>
      </dsp:nvSpPr>
      <dsp:spPr>
        <a:xfrm>
          <a:off x="0" y="0"/>
          <a:ext cx="1107935" cy="284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dirty="0"/>
            <a:t>The importance of recruitment and selection in HRM includes:</a:t>
          </a:r>
          <a:endParaRPr lang="en-US" sz="1300" kern="1200" dirty="0"/>
        </a:p>
      </dsp:txBody>
      <dsp:txXfrm>
        <a:off x="0" y="0"/>
        <a:ext cx="1107935" cy="2848723"/>
      </dsp:txXfrm>
    </dsp:sp>
    <dsp:sp modelId="{157DA629-F754-4F6A-AFDC-50803048B407}">
      <dsp:nvSpPr>
        <dsp:cNvPr id="0" name=""/>
        <dsp:cNvSpPr/>
      </dsp:nvSpPr>
      <dsp:spPr>
        <a:xfrm>
          <a:off x="1191030" y="44511"/>
          <a:ext cx="4348647" cy="89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mj-lt"/>
            <a:buNone/>
          </a:pPr>
          <a:r>
            <a:rPr lang="en-US" sz="1200" b="1" i="0" kern="1200" dirty="0"/>
            <a:t>Acquiring Talent </a:t>
          </a:r>
          <a:r>
            <a:rPr lang="en-US" sz="1200" b="0" i="0" kern="1200" dirty="0"/>
            <a:t>- Recruitment and selection help organizations to attract and acquire the right talent for their needs..</a:t>
          </a:r>
          <a:endParaRPr lang="en-US" sz="1200" b="0" kern="1200" dirty="0"/>
        </a:p>
      </dsp:txBody>
      <dsp:txXfrm>
        <a:off x="1191030" y="44511"/>
        <a:ext cx="4348647" cy="890225"/>
      </dsp:txXfrm>
    </dsp:sp>
    <dsp:sp modelId="{9FE58EEB-7961-403C-A558-1782A89B68AB}">
      <dsp:nvSpPr>
        <dsp:cNvPr id="0" name=""/>
        <dsp:cNvSpPr/>
      </dsp:nvSpPr>
      <dsp:spPr>
        <a:xfrm>
          <a:off x="1107935" y="934737"/>
          <a:ext cx="4431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DF504-0307-4963-9A75-5CD64A42DBA3}">
      <dsp:nvSpPr>
        <dsp:cNvPr id="0" name=""/>
        <dsp:cNvSpPr/>
      </dsp:nvSpPr>
      <dsp:spPr>
        <a:xfrm>
          <a:off x="1191030" y="979248"/>
          <a:ext cx="4348647" cy="89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mj-lt"/>
            <a:buNone/>
          </a:pPr>
          <a:r>
            <a:rPr lang="en-US" sz="1200" b="1" i="0" kern="1200" dirty="0"/>
            <a:t>Retaining Talent </a:t>
          </a:r>
          <a:r>
            <a:rPr lang="en-US" sz="1200" b="0" i="0" kern="1200" dirty="0"/>
            <a:t>- By selecting the right candidate, organizations can reduce the likelihood of high turnover rates, which can be costly and time-consuming.</a:t>
          </a:r>
          <a:endParaRPr lang="en-US" sz="1200" b="0" kern="1200" dirty="0"/>
        </a:p>
      </dsp:txBody>
      <dsp:txXfrm>
        <a:off x="1191030" y="979248"/>
        <a:ext cx="4348647" cy="890225"/>
      </dsp:txXfrm>
    </dsp:sp>
    <dsp:sp modelId="{6E7853AF-9485-4978-AB81-7F67229B22B8}">
      <dsp:nvSpPr>
        <dsp:cNvPr id="0" name=""/>
        <dsp:cNvSpPr/>
      </dsp:nvSpPr>
      <dsp:spPr>
        <a:xfrm>
          <a:off x="1107935" y="1869474"/>
          <a:ext cx="4431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BD80D-19FE-4553-9118-61535767B046}">
      <dsp:nvSpPr>
        <dsp:cNvPr id="0" name=""/>
        <dsp:cNvSpPr/>
      </dsp:nvSpPr>
      <dsp:spPr>
        <a:xfrm>
          <a:off x="1191030" y="1913985"/>
          <a:ext cx="4348647" cy="89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mj-lt"/>
            <a:buNone/>
          </a:pPr>
          <a:r>
            <a:rPr lang="en-US" sz="1200" b="1" i="0" kern="1200" dirty="0"/>
            <a:t>Boosting Productivity </a:t>
          </a:r>
          <a:r>
            <a:rPr lang="en-US" sz="1200" b="0" i="0" kern="1200" dirty="0"/>
            <a:t>- Hiring the right candidate for the job can result in improved productivity and performance, which can benefit the organization as a whole.</a:t>
          </a:r>
          <a:endParaRPr lang="en-US" sz="1200" kern="1200" dirty="0"/>
        </a:p>
      </dsp:txBody>
      <dsp:txXfrm>
        <a:off x="1191030" y="1913985"/>
        <a:ext cx="4348647" cy="890225"/>
      </dsp:txXfrm>
    </dsp:sp>
    <dsp:sp modelId="{A54F3F90-1871-4C39-8498-EA638A5E21DC}">
      <dsp:nvSpPr>
        <dsp:cNvPr id="0" name=""/>
        <dsp:cNvSpPr/>
      </dsp:nvSpPr>
      <dsp:spPr>
        <a:xfrm>
          <a:off x="1107935" y="2804211"/>
          <a:ext cx="4431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4795F-D4CF-4B76-8DD5-6E821E9813FD}">
      <dsp:nvSpPr>
        <dsp:cNvPr id="0" name=""/>
        <dsp:cNvSpPr/>
      </dsp:nvSpPr>
      <dsp:spPr>
        <a:xfrm>
          <a:off x="0" y="0"/>
          <a:ext cx="5985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CFDED6-14C5-4A75-807E-2000B9DAFE6A}">
      <dsp:nvSpPr>
        <dsp:cNvPr id="0" name=""/>
        <dsp:cNvSpPr/>
      </dsp:nvSpPr>
      <dsp:spPr>
        <a:xfrm>
          <a:off x="0" y="0"/>
          <a:ext cx="1197145" cy="3160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The importance of performance management in HRM includes:</a:t>
          </a:r>
        </a:p>
        <a:p>
          <a:pPr marL="0" lvl="0" indent="0" algn="l" defTabSz="533400">
            <a:lnSpc>
              <a:spcPct val="90000"/>
            </a:lnSpc>
            <a:spcBef>
              <a:spcPct val="0"/>
            </a:spcBef>
            <a:spcAft>
              <a:spcPct val="35000"/>
            </a:spcAft>
            <a:buNone/>
          </a:pPr>
          <a:endParaRPr lang="en-US" sz="1200" b="0" i="0" kern="1200" dirty="0"/>
        </a:p>
        <a:p>
          <a:pPr marL="0" lvl="0" indent="0" algn="l" defTabSz="533400">
            <a:lnSpc>
              <a:spcPct val="90000"/>
            </a:lnSpc>
            <a:spcBef>
              <a:spcPct val="0"/>
            </a:spcBef>
            <a:spcAft>
              <a:spcPct val="35000"/>
            </a:spcAft>
            <a:buNone/>
          </a:pPr>
          <a:endParaRPr lang="en-US" sz="1200" kern="1200" dirty="0"/>
        </a:p>
      </dsp:txBody>
      <dsp:txXfrm>
        <a:off x="0" y="0"/>
        <a:ext cx="1197145" cy="3160958"/>
      </dsp:txXfrm>
    </dsp:sp>
    <dsp:sp modelId="{157DA629-F754-4F6A-AFDC-50803048B407}">
      <dsp:nvSpPr>
        <dsp:cNvPr id="0" name=""/>
        <dsp:cNvSpPr/>
      </dsp:nvSpPr>
      <dsp:spPr>
        <a:xfrm>
          <a:off x="1286930" y="49389"/>
          <a:ext cx="4698794" cy="98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Font typeface="+mj-lt"/>
            <a:buNone/>
          </a:pPr>
          <a:r>
            <a:rPr lang="en-US" sz="1050" b="1" i="0" kern="1200" dirty="0"/>
            <a:t>Aligning Employee Performance to Organizational Goals</a:t>
          </a:r>
          <a:r>
            <a:rPr lang="en-US" sz="1050" b="0" i="0" kern="1200" dirty="0"/>
            <a:t> - Performance management aligns employee performance with the organization's goals and objectives. By setting clear performance objectives, employees understand how their contributions impact the overall success of the organization.</a:t>
          </a:r>
          <a:endParaRPr lang="en-US" sz="1050" b="0" kern="1200" dirty="0"/>
        </a:p>
      </dsp:txBody>
      <dsp:txXfrm>
        <a:off x="1286930" y="49389"/>
        <a:ext cx="4698794" cy="987799"/>
      </dsp:txXfrm>
    </dsp:sp>
    <dsp:sp modelId="{9FE58EEB-7961-403C-A558-1782A89B68AB}">
      <dsp:nvSpPr>
        <dsp:cNvPr id="0" name=""/>
        <dsp:cNvSpPr/>
      </dsp:nvSpPr>
      <dsp:spPr>
        <a:xfrm>
          <a:off x="1197145" y="1037189"/>
          <a:ext cx="47885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DF504-0307-4963-9A75-5CD64A42DBA3}">
      <dsp:nvSpPr>
        <dsp:cNvPr id="0" name=""/>
        <dsp:cNvSpPr/>
      </dsp:nvSpPr>
      <dsp:spPr>
        <a:xfrm>
          <a:off x="1286930" y="1086579"/>
          <a:ext cx="4698794" cy="98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Font typeface="+mj-lt"/>
            <a:buNone/>
          </a:pPr>
          <a:r>
            <a:rPr lang="en-US" sz="1100" b="1" i="0" kern="1200" dirty="0"/>
            <a:t>Identifying and Addressing Performance Gaps </a:t>
          </a:r>
          <a:r>
            <a:rPr lang="en-US" sz="1100" b="0" i="0" kern="1200" dirty="0"/>
            <a:t>- Performance management helps identify employee performance gaps and provides feedback and support to help employees improve their performance.</a:t>
          </a:r>
          <a:endParaRPr lang="en-US" sz="1100" b="0" kern="1200" dirty="0"/>
        </a:p>
      </dsp:txBody>
      <dsp:txXfrm>
        <a:off x="1286930" y="1086579"/>
        <a:ext cx="4698794" cy="987799"/>
      </dsp:txXfrm>
    </dsp:sp>
    <dsp:sp modelId="{6E7853AF-9485-4978-AB81-7F67229B22B8}">
      <dsp:nvSpPr>
        <dsp:cNvPr id="0" name=""/>
        <dsp:cNvSpPr/>
      </dsp:nvSpPr>
      <dsp:spPr>
        <a:xfrm>
          <a:off x="1197145" y="2074378"/>
          <a:ext cx="47885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BD80D-19FE-4553-9118-61535767B046}">
      <dsp:nvSpPr>
        <dsp:cNvPr id="0" name=""/>
        <dsp:cNvSpPr/>
      </dsp:nvSpPr>
      <dsp:spPr>
        <a:xfrm>
          <a:off x="1286930" y="2123768"/>
          <a:ext cx="4698794" cy="98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Font typeface="+mj-lt"/>
            <a:buNone/>
          </a:pPr>
          <a:r>
            <a:rPr lang="en-US" sz="1050" b="1" i="0" kern="1200" dirty="0"/>
            <a:t>Developing and Retaining Employees - </a:t>
          </a:r>
          <a:r>
            <a:rPr lang="en-US" sz="1050" b="0" i="0" kern="1200" dirty="0"/>
            <a:t>Performance management provides opportunities for employee development and growth. By providing feedback and support, employees can develop their skills and advance their careers within the organization.</a:t>
          </a:r>
          <a:endParaRPr lang="en-US" sz="1050" b="0" kern="1200" dirty="0"/>
        </a:p>
      </dsp:txBody>
      <dsp:txXfrm>
        <a:off x="1286930" y="2123768"/>
        <a:ext cx="4698794" cy="987799"/>
      </dsp:txXfrm>
    </dsp:sp>
    <dsp:sp modelId="{A54F3F90-1871-4C39-8498-EA638A5E21DC}">
      <dsp:nvSpPr>
        <dsp:cNvPr id="0" name=""/>
        <dsp:cNvSpPr/>
      </dsp:nvSpPr>
      <dsp:spPr>
        <a:xfrm>
          <a:off x="1197145" y="3111568"/>
          <a:ext cx="47885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4795F-D4CF-4B76-8DD5-6E821E9813FD}">
      <dsp:nvSpPr>
        <dsp:cNvPr id="0" name=""/>
        <dsp:cNvSpPr/>
      </dsp:nvSpPr>
      <dsp:spPr>
        <a:xfrm>
          <a:off x="0" y="0"/>
          <a:ext cx="5985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CFDED6-14C5-4A75-807E-2000B9DAFE6A}">
      <dsp:nvSpPr>
        <dsp:cNvPr id="0" name=""/>
        <dsp:cNvSpPr/>
      </dsp:nvSpPr>
      <dsp:spPr>
        <a:xfrm>
          <a:off x="0" y="0"/>
          <a:ext cx="1197145" cy="3160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To effectively manage employee performance, HRM must:</a:t>
          </a:r>
        </a:p>
        <a:p>
          <a:pPr marL="0" lvl="0" indent="0" algn="l" defTabSz="533400">
            <a:lnSpc>
              <a:spcPct val="90000"/>
            </a:lnSpc>
            <a:spcBef>
              <a:spcPct val="0"/>
            </a:spcBef>
            <a:spcAft>
              <a:spcPct val="35000"/>
            </a:spcAft>
            <a:buNone/>
          </a:pPr>
          <a:endParaRPr lang="en-US" sz="1200" b="0" i="0" kern="1200" dirty="0"/>
        </a:p>
        <a:p>
          <a:pPr marL="0" lvl="0" indent="0" algn="l" defTabSz="533400">
            <a:lnSpc>
              <a:spcPct val="90000"/>
            </a:lnSpc>
            <a:spcBef>
              <a:spcPct val="0"/>
            </a:spcBef>
            <a:spcAft>
              <a:spcPct val="35000"/>
            </a:spcAft>
            <a:buNone/>
          </a:pPr>
          <a:endParaRPr lang="en-US" sz="1200" kern="1200" dirty="0"/>
        </a:p>
      </dsp:txBody>
      <dsp:txXfrm>
        <a:off x="0" y="0"/>
        <a:ext cx="1197145" cy="3160958"/>
      </dsp:txXfrm>
    </dsp:sp>
    <dsp:sp modelId="{157DA629-F754-4F6A-AFDC-50803048B407}">
      <dsp:nvSpPr>
        <dsp:cNvPr id="0" name=""/>
        <dsp:cNvSpPr/>
      </dsp:nvSpPr>
      <dsp:spPr>
        <a:xfrm>
          <a:off x="1286930" y="49389"/>
          <a:ext cx="4698794" cy="98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Font typeface="+mj-lt"/>
            <a:buNone/>
          </a:pPr>
          <a:r>
            <a:rPr lang="en-US" sz="1050" b="1" i="0" kern="1200" dirty="0"/>
            <a:t>Align Performance Management with Workforce Planning - </a:t>
          </a:r>
          <a:r>
            <a:rPr lang="en-US" sz="1050" b="0" i="0" kern="1200" dirty="0"/>
            <a:t>Performance management should be aligned with the organization's workforce planning goals and objectives. This ensures that employees are working towards the organization's strategic goals and objectives.</a:t>
          </a:r>
          <a:endParaRPr lang="en-US" sz="1050" b="0" kern="1200" dirty="0"/>
        </a:p>
      </dsp:txBody>
      <dsp:txXfrm>
        <a:off x="1286930" y="49389"/>
        <a:ext cx="4698794" cy="987799"/>
      </dsp:txXfrm>
    </dsp:sp>
    <dsp:sp modelId="{9FE58EEB-7961-403C-A558-1782A89B68AB}">
      <dsp:nvSpPr>
        <dsp:cNvPr id="0" name=""/>
        <dsp:cNvSpPr/>
      </dsp:nvSpPr>
      <dsp:spPr>
        <a:xfrm>
          <a:off x="1197145" y="1037189"/>
          <a:ext cx="47885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DF504-0307-4963-9A75-5CD64A42DBA3}">
      <dsp:nvSpPr>
        <dsp:cNvPr id="0" name=""/>
        <dsp:cNvSpPr/>
      </dsp:nvSpPr>
      <dsp:spPr>
        <a:xfrm>
          <a:off x="1286930" y="1086579"/>
          <a:ext cx="4698794" cy="98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Font typeface="+mj-lt"/>
            <a:buNone/>
          </a:pPr>
          <a:r>
            <a:rPr lang="en-US" sz="1100" b="1" i="0" kern="1200" dirty="0"/>
            <a:t>Use a Mix of Financial and Non-Financial Rewards - </a:t>
          </a:r>
          <a:r>
            <a:rPr lang="en-US" sz="1100" b="0" i="0" kern="1200" dirty="0"/>
            <a:t>Performance management should include a mix of financial and non-financial rewards, such as salary increases, bonuses, promotions, and recognition programs.</a:t>
          </a:r>
          <a:endParaRPr lang="en-US" sz="1100" b="0" kern="1200" dirty="0"/>
        </a:p>
      </dsp:txBody>
      <dsp:txXfrm>
        <a:off x="1286930" y="1086579"/>
        <a:ext cx="4698794" cy="987799"/>
      </dsp:txXfrm>
    </dsp:sp>
    <dsp:sp modelId="{6E7853AF-9485-4978-AB81-7F67229B22B8}">
      <dsp:nvSpPr>
        <dsp:cNvPr id="0" name=""/>
        <dsp:cNvSpPr/>
      </dsp:nvSpPr>
      <dsp:spPr>
        <a:xfrm>
          <a:off x="1197145" y="2074378"/>
          <a:ext cx="47885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BD80D-19FE-4553-9118-61535767B046}">
      <dsp:nvSpPr>
        <dsp:cNvPr id="0" name=""/>
        <dsp:cNvSpPr/>
      </dsp:nvSpPr>
      <dsp:spPr>
        <a:xfrm>
          <a:off x="1286930" y="2123768"/>
          <a:ext cx="4698794" cy="98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Font typeface="+mj-lt"/>
            <a:buNone/>
          </a:pPr>
          <a:r>
            <a:rPr lang="en-US" sz="1050" b="1" i="0" kern="1200" dirty="0"/>
            <a:t>Offer Staff Development Opportunities - </a:t>
          </a:r>
          <a:r>
            <a:rPr lang="en-US" sz="1050" b="0" i="0" kern="1200" dirty="0"/>
            <a:t>Performance management should include opportunities for staff development, such as continuous professional development and training programs. This enables employees to enhance their skills and knowledge and advance their careers within the organization.</a:t>
          </a:r>
          <a:endParaRPr lang="en-US" sz="1050" b="0" kern="1200" dirty="0"/>
        </a:p>
      </dsp:txBody>
      <dsp:txXfrm>
        <a:off x="1286930" y="2123768"/>
        <a:ext cx="4698794" cy="987799"/>
      </dsp:txXfrm>
    </dsp:sp>
    <dsp:sp modelId="{A54F3F90-1871-4C39-8498-EA638A5E21DC}">
      <dsp:nvSpPr>
        <dsp:cNvPr id="0" name=""/>
        <dsp:cNvSpPr/>
      </dsp:nvSpPr>
      <dsp:spPr>
        <a:xfrm>
          <a:off x="1197145" y="3111568"/>
          <a:ext cx="47885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4795F-D4CF-4B76-8DD5-6E821E9813FD}">
      <dsp:nvSpPr>
        <dsp:cNvPr id="0" name=""/>
        <dsp:cNvSpPr/>
      </dsp:nvSpPr>
      <dsp:spPr>
        <a:xfrm>
          <a:off x="0" y="0"/>
          <a:ext cx="55396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CFDED6-14C5-4A75-807E-2000B9DAFE6A}">
      <dsp:nvSpPr>
        <dsp:cNvPr id="0" name=""/>
        <dsp:cNvSpPr/>
      </dsp:nvSpPr>
      <dsp:spPr>
        <a:xfrm>
          <a:off x="0" y="0"/>
          <a:ext cx="1107935" cy="284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dirty="0"/>
            <a:t>The importance of PDP in HRM includes:</a:t>
          </a:r>
          <a:endParaRPr lang="en-US" sz="1300" kern="1200" dirty="0"/>
        </a:p>
      </dsp:txBody>
      <dsp:txXfrm>
        <a:off x="0" y="0"/>
        <a:ext cx="1107935" cy="2848723"/>
      </dsp:txXfrm>
    </dsp:sp>
    <dsp:sp modelId="{157DA629-F754-4F6A-AFDC-50803048B407}">
      <dsp:nvSpPr>
        <dsp:cNvPr id="0" name=""/>
        <dsp:cNvSpPr/>
      </dsp:nvSpPr>
      <dsp:spPr>
        <a:xfrm>
          <a:off x="1191030" y="44511"/>
          <a:ext cx="4348647" cy="89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Font typeface="+mj-lt"/>
            <a:buNone/>
          </a:pPr>
          <a:r>
            <a:rPr lang="en-US" sz="1050" b="1" i="0" kern="1200" dirty="0"/>
            <a:t>Encouraging Lifelong Learning - </a:t>
          </a:r>
          <a:r>
            <a:rPr lang="en-US" sz="1050" b="0" i="0" kern="1200" dirty="0"/>
            <a:t>PDP encourages employees to continue learning and developing their skills throughout their career. This can enhance their job performance and help them adapt to changing work environments.</a:t>
          </a:r>
          <a:endParaRPr lang="en-US" sz="1050" b="0" kern="1200" dirty="0"/>
        </a:p>
      </dsp:txBody>
      <dsp:txXfrm>
        <a:off x="1191030" y="44511"/>
        <a:ext cx="4348647" cy="890225"/>
      </dsp:txXfrm>
    </dsp:sp>
    <dsp:sp modelId="{9FE58EEB-7961-403C-A558-1782A89B68AB}">
      <dsp:nvSpPr>
        <dsp:cNvPr id="0" name=""/>
        <dsp:cNvSpPr/>
      </dsp:nvSpPr>
      <dsp:spPr>
        <a:xfrm>
          <a:off x="1107935" y="934737"/>
          <a:ext cx="4431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DF504-0307-4963-9A75-5CD64A42DBA3}">
      <dsp:nvSpPr>
        <dsp:cNvPr id="0" name=""/>
        <dsp:cNvSpPr/>
      </dsp:nvSpPr>
      <dsp:spPr>
        <a:xfrm>
          <a:off x="1191030" y="979248"/>
          <a:ext cx="4348647" cy="89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Font typeface="+mj-lt"/>
            <a:buNone/>
          </a:pPr>
          <a:r>
            <a:rPr lang="en-US" sz="1050" b="1" i="0" kern="1200" dirty="0"/>
            <a:t>Supporting Career Development - </a:t>
          </a:r>
          <a:r>
            <a:rPr lang="en-US" sz="1050" b="0" i="0" kern="1200" dirty="0"/>
            <a:t>PDP provides a framework for employees to plan their career development within the organization. By identifying their strengths and weaknesses and setting career goals, employees can take steps to advance their careers and achieve their professional aspirations.</a:t>
          </a:r>
          <a:endParaRPr lang="en-US" sz="1050" b="0" kern="1200" dirty="0"/>
        </a:p>
      </dsp:txBody>
      <dsp:txXfrm>
        <a:off x="1191030" y="979248"/>
        <a:ext cx="4348647" cy="890225"/>
      </dsp:txXfrm>
    </dsp:sp>
    <dsp:sp modelId="{6E7853AF-9485-4978-AB81-7F67229B22B8}">
      <dsp:nvSpPr>
        <dsp:cNvPr id="0" name=""/>
        <dsp:cNvSpPr/>
      </dsp:nvSpPr>
      <dsp:spPr>
        <a:xfrm>
          <a:off x="1107935" y="1869474"/>
          <a:ext cx="4431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BD80D-19FE-4553-9118-61535767B046}">
      <dsp:nvSpPr>
        <dsp:cNvPr id="0" name=""/>
        <dsp:cNvSpPr/>
      </dsp:nvSpPr>
      <dsp:spPr>
        <a:xfrm>
          <a:off x="1191030" y="1913985"/>
          <a:ext cx="4348647" cy="89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Font typeface="+mj-lt"/>
            <a:buNone/>
          </a:pPr>
          <a:r>
            <a:rPr lang="en-US" sz="1050" b="1" i="0" kern="1200" dirty="0"/>
            <a:t>Enhancing Job Satisfaction - </a:t>
          </a:r>
          <a:r>
            <a:rPr lang="en-US" sz="1050" b="0" i="0" kern="1200" dirty="0"/>
            <a:t>PDP can enhance job satisfaction by providing employees with a clear understanding of their career path within the organization and the steps they need to take to achieve their goals.</a:t>
          </a:r>
          <a:endParaRPr lang="en-US" sz="1050" b="0" kern="1200" dirty="0"/>
        </a:p>
      </dsp:txBody>
      <dsp:txXfrm>
        <a:off x="1191030" y="1913985"/>
        <a:ext cx="4348647" cy="890225"/>
      </dsp:txXfrm>
    </dsp:sp>
    <dsp:sp modelId="{A54F3F90-1871-4C39-8498-EA638A5E21DC}">
      <dsp:nvSpPr>
        <dsp:cNvPr id="0" name=""/>
        <dsp:cNvSpPr/>
      </dsp:nvSpPr>
      <dsp:spPr>
        <a:xfrm>
          <a:off x="1107935" y="2804211"/>
          <a:ext cx="4431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4795F-D4CF-4B76-8DD5-6E821E9813FD}">
      <dsp:nvSpPr>
        <dsp:cNvPr id="0" name=""/>
        <dsp:cNvSpPr/>
      </dsp:nvSpPr>
      <dsp:spPr>
        <a:xfrm>
          <a:off x="0" y="0"/>
          <a:ext cx="5985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CFDED6-14C5-4A75-807E-2000B9DAFE6A}">
      <dsp:nvSpPr>
        <dsp:cNvPr id="0" name=""/>
        <dsp:cNvSpPr/>
      </dsp:nvSpPr>
      <dsp:spPr>
        <a:xfrm>
          <a:off x="0" y="0"/>
          <a:ext cx="1197145" cy="3160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dirty="0"/>
            <a:t>To effectively implement PDP, HRM must:</a:t>
          </a:r>
        </a:p>
        <a:p>
          <a:pPr marL="0" lvl="0" indent="0" algn="l" defTabSz="666750">
            <a:lnSpc>
              <a:spcPct val="90000"/>
            </a:lnSpc>
            <a:spcBef>
              <a:spcPct val="0"/>
            </a:spcBef>
            <a:spcAft>
              <a:spcPct val="35000"/>
            </a:spcAft>
            <a:buNone/>
          </a:pPr>
          <a:endParaRPr lang="en-US" sz="1500" b="0" i="0" kern="1200" dirty="0"/>
        </a:p>
        <a:p>
          <a:pPr marL="0" lvl="0" indent="0" algn="l" defTabSz="666750">
            <a:lnSpc>
              <a:spcPct val="90000"/>
            </a:lnSpc>
            <a:spcBef>
              <a:spcPct val="0"/>
            </a:spcBef>
            <a:spcAft>
              <a:spcPct val="35000"/>
            </a:spcAft>
            <a:buNone/>
          </a:pPr>
          <a:endParaRPr lang="en-US" sz="1500" b="0" i="0" kern="1200" dirty="0"/>
        </a:p>
        <a:p>
          <a:pPr marL="0" lvl="0" indent="0" algn="l" defTabSz="666750">
            <a:lnSpc>
              <a:spcPct val="90000"/>
            </a:lnSpc>
            <a:spcBef>
              <a:spcPct val="0"/>
            </a:spcBef>
            <a:spcAft>
              <a:spcPct val="35000"/>
            </a:spcAft>
            <a:buNone/>
          </a:pPr>
          <a:endParaRPr lang="en-US" sz="1500" kern="1200" dirty="0"/>
        </a:p>
      </dsp:txBody>
      <dsp:txXfrm>
        <a:off x="0" y="0"/>
        <a:ext cx="1197145" cy="3160958"/>
      </dsp:txXfrm>
    </dsp:sp>
    <dsp:sp modelId="{157DA629-F754-4F6A-AFDC-50803048B407}">
      <dsp:nvSpPr>
        <dsp:cNvPr id="0" name=""/>
        <dsp:cNvSpPr/>
      </dsp:nvSpPr>
      <dsp:spPr>
        <a:xfrm>
          <a:off x="1286930" y="49389"/>
          <a:ext cx="4698794" cy="98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Font typeface="+mj-lt"/>
            <a:buNone/>
          </a:pPr>
          <a:r>
            <a:rPr lang="en-US" sz="1050" b="1" i="0" kern="1200" dirty="0"/>
            <a:t>Embed Learning and Reflective Practice - </a:t>
          </a:r>
          <a:r>
            <a:rPr lang="en-US" sz="1050" b="0" i="0" kern="1200" dirty="0"/>
            <a:t>PDP should include opportunities for employees to reflect on their learning and development and identify areas for improvement. This can help employees develop a growth mindset and a commitment to continuous learning.</a:t>
          </a:r>
          <a:endParaRPr lang="en-US" sz="1050" b="0" kern="1200" dirty="0"/>
        </a:p>
      </dsp:txBody>
      <dsp:txXfrm>
        <a:off x="1286930" y="49389"/>
        <a:ext cx="4698794" cy="987799"/>
      </dsp:txXfrm>
    </dsp:sp>
    <dsp:sp modelId="{9FE58EEB-7961-403C-A558-1782A89B68AB}">
      <dsp:nvSpPr>
        <dsp:cNvPr id="0" name=""/>
        <dsp:cNvSpPr/>
      </dsp:nvSpPr>
      <dsp:spPr>
        <a:xfrm>
          <a:off x="1197145" y="1037189"/>
          <a:ext cx="47885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DF504-0307-4963-9A75-5CD64A42DBA3}">
      <dsp:nvSpPr>
        <dsp:cNvPr id="0" name=""/>
        <dsp:cNvSpPr/>
      </dsp:nvSpPr>
      <dsp:spPr>
        <a:xfrm>
          <a:off x="1286930" y="1086579"/>
          <a:ext cx="4698794" cy="98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Font typeface="+mj-lt"/>
            <a:buNone/>
          </a:pPr>
          <a:r>
            <a:rPr lang="en-US" sz="1100" b="1" i="0" kern="1200" dirty="0"/>
            <a:t>Manage Underperformance - </a:t>
          </a:r>
          <a:r>
            <a:rPr lang="en-US" sz="1100" b="0" i="0" kern="1200" dirty="0"/>
            <a:t>PDP should also include strategies for managing underperformance, such as identifying areas for improvement and providing support and training to help employees improve their performance.</a:t>
          </a:r>
          <a:endParaRPr lang="en-US" sz="1100" b="0" kern="1200" dirty="0"/>
        </a:p>
      </dsp:txBody>
      <dsp:txXfrm>
        <a:off x="1286930" y="1086579"/>
        <a:ext cx="4698794" cy="987799"/>
      </dsp:txXfrm>
    </dsp:sp>
    <dsp:sp modelId="{6E7853AF-9485-4978-AB81-7F67229B22B8}">
      <dsp:nvSpPr>
        <dsp:cNvPr id="0" name=""/>
        <dsp:cNvSpPr/>
      </dsp:nvSpPr>
      <dsp:spPr>
        <a:xfrm>
          <a:off x="1197145" y="2074378"/>
          <a:ext cx="47885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BD80D-19FE-4553-9118-61535767B046}">
      <dsp:nvSpPr>
        <dsp:cNvPr id="0" name=""/>
        <dsp:cNvSpPr/>
      </dsp:nvSpPr>
      <dsp:spPr>
        <a:xfrm>
          <a:off x="1286930" y="2123768"/>
          <a:ext cx="4698794" cy="98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Font typeface="+mj-lt"/>
            <a:buNone/>
          </a:pPr>
          <a:r>
            <a:rPr lang="en-US" sz="1050" b="1" i="0" kern="1200" dirty="0"/>
            <a:t>Handle Disciplinary, Industrial Disputes, and Grievance Procedures - </a:t>
          </a:r>
          <a:r>
            <a:rPr lang="en-US" sz="1050" b="0" i="0" kern="1200" dirty="0"/>
            <a:t>HRM should also have clear procedures in place for managing disciplinary issues, industrial disputes, and grievances. This can help maintain a positive workplace culture and ensure fair treatment of all employees.</a:t>
          </a:r>
          <a:endParaRPr lang="en-US" sz="1050" b="0" kern="1200" dirty="0"/>
        </a:p>
      </dsp:txBody>
      <dsp:txXfrm>
        <a:off x="1286930" y="2123768"/>
        <a:ext cx="4698794" cy="987799"/>
      </dsp:txXfrm>
    </dsp:sp>
    <dsp:sp modelId="{A54F3F90-1871-4C39-8498-EA638A5E21DC}">
      <dsp:nvSpPr>
        <dsp:cNvPr id="0" name=""/>
        <dsp:cNvSpPr/>
      </dsp:nvSpPr>
      <dsp:spPr>
        <a:xfrm>
          <a:off x="1197145" y="3111568"/>
          <a:ext cx="47885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2023-03-14</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BE3788CF-3C4D-427B-9087-C53FBC41A3CE}"/>
              </a:ext>
            </a:extLst>
          </p:cNvPr>
          <p:cNvSpPr/>
          <p:nvPr userDrawn="1"/>
        </p:nvSpPr>
        <p:spPr>
          <a:xfrm>
            <a:off x="0" y="-1"/>
            <a:ext cx="7937500" cy="2555999"/>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21" name="직사각형 20">
            <a:extLst>
              <a:ext uri="{FF2B5EF4-FFF2-40B4-BE49-F238E27FC236}">
                <a16:creationId xmlns:a16="http://schemas.microsoft.com/office/drawing/2014/main" id="{B887D475-B906-47AA-8A31-6A2A2951F8D7}"/>
              </a:ext>
            </a:extLst>
          </p:cNvPr>
          <p:cNvSpPr/>
          <p:nvPr userDrawn="1"/>
        </p:nvSpPr>
        <p:spPr>
          <a:xfrm>
            <a:off x="7937500" y="-1"/>
            <a:ext cx="4254500" cy="2555999"/>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46E6D565-A4CF-4C26-A071-E34EAE3A7BB4}"/>
              </a:ext>
            </a:extLst>
          </p:cNvPr>
          <p:cNvSpPr/>
          <p:nvPr userDrawn="1"/>
        </p:nvSpPr>
        <p:spPr>
          <a:xfrm>
            <a:off x="1" y="2542102"/>
            <a:ext cx="12192000" cy="36000"/>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4" name="직사각형 13">
            <a:extLst>
              <a:ext uri="{FF2B5EF4-FFF2-40B4-BE49-F238E27FC236}">
                <a16:creationId xmlns:a16="http://schemas.microsoft.com/office/drawing/2014/main" id="{EEE5242F-4DCE-4EC5-BB15-3FD3921574B8}"/>
              </a:ext>
            </a:extLst>
          </p:cNvPr>
          <p:cNvSpPr/>
          <p:nvPr userDrawn="1"/>
        </p:nvSpPr>
        <p:spPr>
          <a:xfrm>
            <a:off x="5729798" y="2542099"/>
            <a:ext cx="6462201" cy="4315901"/>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20" name="그림 개체 틀 4">
            <a:extLst>
              <a:ext uri="{FF2B5EF4-FFF2-40B4-BE49-F238E27FC236}">
                <a16:creationId xmlns:a16="http://schemas.microsoft.com/office/drawing/2014/main" id="{0C9A3E2A-3E96-4268-8E3C-53054E237E94}"/>
              </a:ext>
            </a:extLst>
          </p:cNvPr>
          <p:cNvSpPr>
            <a:spLocks noGrp="1"/>
          </p:cNvSpPr>
          <p:nvPr>
            <p:ph type="pic" sz="quarter" idx="10" hasCustomPrompt="1"/>
          </p:nvPr>
        </p:nvSpPr>
        <p:spPr>
          <a:xfrm>
            <a:off x="5765800" y="2578102"/>
            <a:ext cx="6426200" cy="4279898"/>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5" name="직사각형 14">
            <a:extLst>
              <a:ext uri="{FF2B5EF4-FFF2-40B4-BE49-F238E27FC236}">
                <a16:creationId xmlns:a16="http://schemas.microsoft.com/office/drawing/2014/main" id="{8C45CA54-CA12-4E14-BF37-B49559A6ACED}"/>
              </a:ext>
            </a:extLst>
          </p:cNvPr>
          <p:cNvSpPr/>
          <p:nvPr userDrawn="1"/>
        </p:nvSpPr>
        <p:spPr>
          <a:xfrm rot="5400000">
            <a:off x="6659501" y="1260000"/>
            <a:ext cx="2556000" cy="36000"/>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34" name="그룹 33">
            <a:extLst>
              <a:ext uri="{FF2B5EF4-FFF2-40B4-BE49-F238E27FC236}">
                <a16:creationId xmlns:a16="http://schemas.microsoft.com/office/drawing/2014/main" id="{D557B809-BD83-4831-A20E-77228B69D158}"/>
              </a:ext>
            </a:extLst>
          </p:cNvPr>
          <p:cNvGrpSpPr/>
          <p:nvPr userDrawn="1"/>
        </p:nvGrpSpPr>
        <p:grpSpPr>
          <a:xfrm>
            <a:off x="1" y="3042575"/>
            <a:ext cx="996696" cy="498348"/>
            <a:chOff x="0" y="3042575"/>
            <a:chExt cx="3314951" cy="1657474"/>
          </a:xfrm>
        </p:grpSpPr>
        <p:sp>
          <p:nvSpPr>
            <p:cNvPr id="30" name="자유형: 도형 29">
              <a:extLst>
                <a:ext uri="{FF2B5EF4-FFF2-40B4-BE49-F238E27FC236}">
                  <a16:creationId xmlns:a16="http://schemas.microsoft.com/office/drawing/2014/main" id="{3672AD79-5D9D-4C46-972C-5FBB24CC8ED9}"/>
                </a:ext>
              </a:extLst>
            </p:cNvPr>
            <p:cNvSpPr/>
            <p:nvPr userDrawn="1"/>
          </p:nvSpPr>
          <p:spPr>
            <a:xfrm flipH="1">
              <a:off x="0" y="3042575"/>
              <a:ext cx="828738" cy="1657474"/>
            </a:xfrm>
            <a:custGeom>
              <a:avLst/>
              <a:gdLst>
                <a:gd name="connsiteX0" fmla="*/ 828737 w 828738"/>
                <a:gd name="connsiteY0" fmla="*/ 0 h 1657474"/>
                <a:gd name="connsiteX1" fmla="*/ 828738 w 828738"/>
                <a:gd name="connsiteY1" fmla="*/ 0 h 1657474"/>
                <a:gd name="connsiteX2" fmla="*/ 828738 w 828738"/>
                <a:gd name="connsiteY2" fmla="*/ 1657474 h 1657474"/>
                <a:gd name="connsiteX3" fmla="*/ 828737 w 828738"/>
                <a:gd name="connsiteY3" fmla="*/ 1657474 h 1657474"/>
                <a:gd name="connsiteX4" fmla="*/ 0 w 828738"/>
                <a:gd name="connsiteY4" fmla="*/ 828737 h 1657474"/>
                <a:gd name="connsiteX5" fmla="*/ 828737 w 828738"/>
                <a:gd name="connsiteY5" fmla="*/ 0 h 165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738" h="1657474">
                  <a:moveTo>
                    <a:pt x="828737" y="0"/>
                  </a:moveTo>
                  <a:lnTo>
                    <a:pt x="828738" y="0"/>
                  </a:lnTo>
                  <a:lnTo>
                    <a:pt x="828738" y="1657474"/>
                  </a:lnTo>
                  <a:lnTo>
                    <a:pt x="828737" y="1657474"/>
                  </a:lnTo>
                  <a:cubicBezTo>
                    <a:pt x="371038" y="1657474"/>
                    <a:pt x="0" y="1286436"/>
                    <a:pt x="0" y="828737"/>
                  </a:cubicBezTo>
                  <a:cubicBezTo>
                    <a:pt x="0" y="371038"/>
                    <a:pt x="371038" y="0"/>
                    <a:pt x="828737" y="0"/>
                  </a:cubicBezTo>
                  <a:close/>
                </a:path>
              </a:pathLst>
            </a:cu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400" dirty="0">
                <a:solidFill>
                  <a:srgbClr val="FCF8F7"/>
                </a:solidFill>
                <a:latin typeface="+mj-lt"/>
              </a:endParaRPr>
            </a:p>
          </p:txBody>
        </p:sp>
        <p:sp>
          <p:nvSpPr>
            <p:cNvPr id="32" name="타원 31">
              <a:extLst>
                <a:ext uri="{FF2B5EF4-FFF2-40B4-BE49-F238E27FC236}">
                  <a16:creationId xmlns:a16="http://schemas.microsoft.com/office/drawing/2014/main" id="{47A30B2A-8233-47CA-8816-FAD0CCD6B6F3}"/>
                </a:ext>
              </a:extLst>
            </p:cNvPr>
            <p:cNvSpPr/>
            <p:nvPr userDrawn="1"/>
          </p:nvSpPr>
          <p:spPr>
            <a:xfrm>
              <a:off x="1657477" y="3042575"/>
              <a:ext cx="1657474" cy="1657474"/>
            </a:xfrm>
            <a:prstGeom prst="ellipse">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CE0EC87E-0B6F-49C7-B765-DB815E2DDEAD}"/>
              </a:ext>
            </a:extLst>
          </p:cNvPr>
          <p:cNvSpPr/>
          <p:nvPr userDrawn="1"/>
        </p:nvSpPr>
        <p:spPr>
          <a:xfrm rot="16200000" flipH="1" flipV="1">
            <a:off x="11296498" y="5962499"/>
            <a:ext cx="150238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5" name="직선 연결선 4">
            <a:extLst>
              <a:ext uri="{FF2B5EF4-FFF2-40B4-BE49-F238E27FC236}">
                <a16:creationId xmlns:a16="http://schemas.microsoft.com/office/drawing/2014/main" id="{0E6A51E7-50EC-43A7-922D-7E7365BB13BE}"/>
              </a:ext>
            </a:extLst>
          </p:cNvPr>
          <p:cNvCxnSpPr>
            <a:cxnSpLocks/>
          </p:cNvCxnSpPr>
          <p:nvPr userDrawn="1"/>
        </p:nvCxnSpPr>
        <p:spPr>
          <a:xfrm>
            <a:off x="0" y="5355616"/>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B9914748-4776-44E9-8AD6-E98356E3FC1F}"/>
              </a:ext>
            </a:extLst>
          </p:cNvPr>
          <p:cNvCxnSpPr>
            <a:cxnSpLocks/>
          </p:cNvCxnSpPr>
          <p:nvPr userDrawn="1"/>
        </p:nvCxnSpPr>
        <p:spPr>
          <a:xfrm flipV="1">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25892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3A9E0CBF-6BCE-4D92-BEA2-41CF39F001E4}"/>
              </a:ext>
            </a:extLst>
          </p:cNvPr>
          <p:cNvSpPr/>
          <p:nvPr userDrawn="1"/>
        </p:nvSpPr>
        <p:spPr>
          <a:xfrm rot="16200000" flipH="1" flipV="1">
            <a:off x="11753053" y="150329"/>
            <a:ext cx="589274" cy="288618"/>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4" name="직선 연결선 3">
            <a:extLst>
              <a:ext uri="{FF2B5EF4-FFF2-40B4-BE49-F238E27FC236}">
                <a16:creationId xmlns:a16="http://schemas.microsoft.com/office/drawing/2014/main" id="{BE80E1A8-F1E6-4AF0-885D-5BBAEAC625ED}"/>
              </a:ext>
            </a:extLst>
          </p:cNvPr>
          <p:cNvCxnSpPr>
            <a:cxnSpLocks/>
          </p:cNvCxnSpPr>
          <p:nvPr userDrawn="1"/>
        </p:nvCxnSpPr>
        <p:spPr>
          <a:xfrm flipV="1">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id="{F71DE6EB-404E-4127-96A9-8D24B27DDA0A}"/>
              </a:ext>
            </a:extLst>
          </p:cNvPr>
          <p:cNvCxnSpPr>
            <a:cxnSpLocks/>
          </p:cNvCxnSpPr>
          <p:nvPr userDrawn="1"/>
        </p:nvCxnSpPr>
        <p:spPr>
          <a:xfrm flipH="1" flipV="1">
            <a:off x="0" y="589274"/>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2" name="그림 개체 틀 4">
            <a:extLst>
              <a:ext uri="{FF2B5EF4-FFF2-40B4-BE49-F238E27FC236}">
                <a16:creationId xmlns:a16="http://schemas.microsoft.com/office/drawing/2014/main" id="{02B6FF56-1EE5-450C-B4E9-5760341C6549}"/>
              </a:ext>
            </a:extLst>
          </p:cNvPr>
          <p:cNvSpPr>
            <a:spLocks noGrp="1"/>
          </p:cNvSpPr>
          <p:nvPr>
            <p:ph type="pic" sz="quarter" idx="13" hasCustomPrompt="1"/>
          </p:nvPr>
        </p:nvSpPr>
        <p:spPr>
          <a:xfrm>
            <a:off x="873578" y="0"/>
            <a:ext cx="2471739" cy="380887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sp>
        <p:nvSpPr>
          <p:cNvPr id="13" name="그림 개체 틀 4">
            <a:extLst>
              <a:ext uri="{FF2B5EF4-FFF2-40B4-BE49-F238E27FC236}">
                <a16:creationId xmlns:a16="http://schemas.microsoft.com/office/drawing/2014/main" id="{3990289D-5018-46C9-AE8D-A8556B290052}"/>
              </a:ext>
            </a:extLst>
          </p:cNvPr>
          <p:cNvSpPr>
            <a:spLocks noGrp="1"/>
          </p:cNvSpPr>
          <p:nvPr>
            <p:ph type="pic" sz="quarter" idx="14" hasCustomPrompt="1"/>
          </p:nvPr>
        </p:nvSpPr>
        <p:spPr>
          <a:xfrm>
            <a:off x="8846685" y="2249715"/>
            <a:ext cx="2471739" cy="380887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sp>
        <p:nvSpPr>
          <p:cNvPr id="14" name="그림 개체 틀 4">
            <a:extLst>
              <a:ext uri="{FF2B5EF4-FFF2-40B4-BE49-F238E27FC236}">
                <a16:creationId xmlns:a16="http://schemas.microsoft.com/office/drawing/2014/main" id="{70B4ACC6-D7A2-4FF7-8017-EA9299AF7C9B}"/>
              </a:ext>
            </a:extLst>
          </p:cNvPr>
          <p:cNvSpPr>
            <a:spLocks noGrp="1"/>
          </p:cNvSpPr>
          <p:nvPr>
            <p:ph type="pic" sz="quarter" idx="15" hasCustomPrompt="1"/>
          </p:nvPr>
        </p:nvSpPr>
        <p:spPr>
          <a:xfrm>
            <a:off x="5914799" y="2249715"/>
            <a:ext cx="2471739" cy="380887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8034730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B5DED6A9-3853-49AD-8BFD-6DA82A1CCC6F}"/>
              </a:ext>
            </a:extLst>
          </p:cNvPr>
          <p:cNvSpPr/>
          <p:nvPr userDrawn="1"/>
        </p:nvSpPr>
        <p:spPr>
          <a:xfrm rot="5400000" flipV="1">
            <a:off x="-150327" y="150329"/>
            <a:ext cx="589274" cy="288618"/>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5" name="직선 연결선 4">
            <a:extLst>
              <a:ext uri="{FF2B5EF4-FFF2-40B4-BE49-F238E27FC236}">
                <a16:creationId xmlns:a16="http://schemas.microsoft.com/office/drawing/2014/main" id="{9CDD4387-229B-4827-8F17-8150FBACFD99}"/>
              </a:ext>
            </a:extLst>
          </p:cNvPr>
          <p:cNvCxnSpPr>
            <a:cxnSpLocks/>
          </p:cNvCxnSpPr>
          <p:nvPr userDrawn="1"/>
        </p:nvCxnSpPr>
        <p:spPr>
          <a:xfrm flipH="1" flipV="1">
            <a:off x="28861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DBDF1A80-930F-49F5-BE88-BEC0C1E1B1E9}"/>
              </a:ext>
            </a:extLst>
          </p:cNvPr>
          <p:cNvCxnSpPr>
            <a:cxnSpLocks/>
          </p:cNvCxnSpPr>
          <p:nvPr userDrawn="1"/>
        </p:nvCxnSpPr>
        <p:spPr>
          <a:xfrm flipV="1">
            <a:off x="0" y="589274"/>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1963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CE0EC87E-0B6F-49C7-B765-DB815E2DDEAD}"/>
              </a:ext>
            </a:extLst>
          </p:cNvPr>
          <p:cNvSpPr/>
          <p:nvPr userDrawn="1"/>
        </p:nvSpPr>
        <p:spPr>
          <a:xfrm rot="16200000" flipH="1" flipV="1">
            <a:off x="11296498" y="5962499"/>
            <a:ext cx="150238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5" name="직선 연결선 4">
            <a:extLst>
              <a:ext uri="{FF2B5EF4-FFF2-40B4-BE49-F238E27FC236}">
                <a16:creationId xmlns:a16="http://schemas.microsoft.com/office/drawing/2014/main" id="{0E6A51E7-50EC-43A7-922D-7E7365BB13BE}"/>
              </a:ext>
            </a:extLst>
          </p:cNvPr>
          <p:cNvCxnSpPr>
            <a:cxnSpLocks/>
          </p:cNvCxnSpPr>
          <p:nvPr userDrawn="1"/>
        </p:nvCxnSpPr>
        <p:spPr>
          <a:xfrm>
            <a:off x="0" y="5355616"/>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B9914748-4776-44E9-8AD6-E98356E3FC1F}"/>
              </a:ext>
            </a:extLst>
          </p:cNvPr>
          <p:cNvCxnSpPr>
            <a:cxnSpLocks/>
          </p:cNvCxnSpPr>
          <p:nvPr userDrawn="1"/>
        </p:nvCxnSpPr>
        <p:spPr>
          <a:xfrm flipV="1">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9" name="그림 개체 틀 4">
            <a:extLst>
              <a:ext uri="{FF2B5EF4-FFF2-40B4-BE49-F238E27FC236}">
                <a16:creationId xmlns:a16="http://schemas.microsoft.com/office/drawing/2014/main" id="{CA9CBC73-E17B-4F8C-9196-A41EA14C37DE}"/>
              </a:ext>
            </a:extLst>
          </p:cNvPr>
          <p:cNvSpPr>
            <a:spLocks noGrp="1"/>
          </p:cNvSpPr>
          <p:nvPr>
            <p:ph type="pic" sz="quarter" idx="10" hasCustomPrompt="1"/>
          </p:nvPr>
        </p:nvSpPr>
        <p:spPr>
          <a:xfrm>
            <a:off x="4226379" y="1464178"/>
            <a:ext cx="2873828" cy="3853338"/>
          </a:xfrm>
          <a:prstGeom prst="rect">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57DE1CD8-E55A-42FE-8817-46A71AF0DD25}"/>
              </a:ext>
            </a:extLst>
          </p:cNvPr>
          <p:cNvSpPr>
            <a:spLocks noGrp="1"/>
          </p:cNvSpPr>
          <p:nvPr>
            <p:ph type="pic" sz="quarter" idx="11" hasCustomPrompt="1"/>
          </p:nvPr>
        </p:nvSpPr>
        <p:spPr>
          <a:xfrm>
            <a:off x="815749" y="1464178"/>
            <a:ext cx="2873828" cy="3853338"/>
          </a:xfrm>
          <a:prstGeom prst="rect">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179152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0CB786A6-97FC-40DB-A2C7-0477B3772DFE}"/>
              </a:ext>
            </a:extLst>
          </p:cNvPr>
          <p:cNvSpPr/>
          <p:nvPr userDrawn="1"/>
        </p:nvSpPr>
        <p:spPr>
          <a:xfrm rot="5400000" flipV="1">
            <a:off x="7818015" y="150329"/>
            <a:ext cx="58927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AF85A552-A10D-41F4-B9F6-D2439B82C794}"/>
              </a:ext>
            </a:extLst>
          </p:cNvPr>
          <p:cNvSpPr/>
          <p:nvPr userDrawn="1"/>
        </p:nvSpPr>
        <p:spPr>
          <a:xfrm rot="5400000" flipH="1">
            <a:off x="11753053" y="6419054"/>
            <a:ext cx="589274" cy="288618"/>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4" name="그림 개체 틀 4">
            <a:extLst>
              <a:ext uri="{FF2B5EF4-FFF2-40B4-BE49-F238E27FC236}">
                <a16:creationId xmlns:a16="http://schemas.microsoft.com/office/drawing/2014/main" id="{AF0D2DF4-E73A-4DB1-9FCD-E7BC26065487}"/>
              </a:ext>
            </a:extLst>
          </p:cNvPr>
          <p:cNvSpPr>
            <a:spLocks noGrp="1"/>
          </p:cNvSpPr>
          <p:nvPr>
            <p:ph type="pic" sz="quarter" idx="15" hasCustomPrompt="1"/>
          </p:nvPr>
        </p:nvSpPr>
        <p:spPr>
          <a:xfrm>
            <a:off x="-2" y="-1"/>
            <a:ext cx="7968343"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cxnSp>
        <p:nvCxnSpPr>
          <p:cNvPr id="8" name="직선 연결선 7">
            <a:extLst>
              <a:ext uri="{FF2B5EF4-FFF2-40B4-BE49-F238E27FC236}">
                <a16:creationId xmlns:a16="http://schemas.microsoft.com/office/drawing/2014/main" id="{5330B08A-B752-4781-B30B-473775A63FFA}"/>
              </a:ext>
            </a:extLst>
          </p:cNvPr>
          <p:cNvCxnSpPr>
            <a:cxnSpLocks/>
          </p:cNvCxnSpPr>
          <p:nvPr userDrawn="1"/>
        </p:nvCxnSpPr>
        <p:spPr>
          <a:xfrm flipV="1">
            <a:off x="8256961" y="0"/>
            <a:ext cx="0" cy="589274"/>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1BC089F0-FABA-41DA-A518-3F176E801989}"/>
              </a:ext>
            </a:extLst>
          </p:cNvPr>
          <p:cNvCxnSpPr>
            <a:cxnSpLocks/>
          </p:cNvCxnSpPr>
          <p:nvPr userDrawn="1"/>
        </p:nvCxnSpPr>
        <p:spPr>
          <a:xfrm>
            <a:off x="7968342" y="589274"/>
            <a:ext cx="4223658"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D4B80467-9215-4168-9522-93BE6C37A3ED}"/>
              </a:ext>
            </a:extLst>
          </p:cNvPr>
          <p:cNvCxnSpPr>
            <a:cxnSpLocks/>
          </p:cNvCxnSpPr>
          <p:nvPr userDrawn="1"/>
        </p:nvCxnSpPr>
        <p:spPr>
          <a:xfrm flipH="1" flipV="1">
            <a:off x="7968342" y="6268727"/>
            <a:ext cx="4223658"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1A88F8F2-C489-4546-B4DA-B17003B4C882}"/>
              </a:ext>
            </a:extLst>
          </p:cNvPr>
          <p:cNvCxnSpPr>
            <a:cxnSpLocks/>
          </p:cNvCxnSpPr>
          <p:nvPr userDrawn="1"/>
        </p:nvCxnSpPr>
        <p:spPr>
          <a:xfrm flipV="1">
            <a:off x="11903381" y="6268726"/>
            <a:ext cx="0" cy="589274"/>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09633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AF85A552-A10D-41F4-B9F6-D2439B82C794}"/>
              </a:ext>
            </a:extLst>
          </p:cNvPr>
          <p:cNvSpPr/>
          <p:nvPr userDrawn="1"/>
        </p:nvSpPr>
        <p:spPr>
          <a:xfrm rot="5400000" flipH="1">
            <a:off x="11753053" y="6419054"/>
            <a:ext cx="589274" cy="288618"/>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5" name="직사각형 4">
            <a:extLst>
              <a:ext uri="{FF2B5EF4-FFF2-40B4-BE49-F238E27FC236}">
                <a16:creationId xmlns:a16="http://schemas.microsoft.com/office/drawing/2014/main" id="{0CB786A6-97FC-40DB-A2C7-0477B3772DFE}"/>
              </a:ext>
            </a:extLst>
          </p:cNvPr>
          <p:cNvSpPr/>
          <p:nvPr userDrawn="1"/>
        </p:nvSpPr>
        <p:spPr>
          <a:xfrm rot="5400000" flipV="1">
            <a:off x="-150327" y="150329"/>
            <a:ext cx="58927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8" name="직선 연결선 7">
            <a:extLst>
              <a:ext uri="{FF2B5EF4-FFF2-40B4-BE49-F238E27FC236}">
                <a16:creationId xmlns:a16="http://schemas.microsoft.com/office/drawing/2014/main" id="{5330B08A-B752-4781-B30B-473775A63FFA}"/>
              </a:ext>
            </a:extLst>
          </p:cNvPr>
          <p:cNvCxnSpPr>
            <a:cxnSpLocks/>
          </p:cNvCxnSpPr>
          <p:nvPr userDrawn="1"/>
        </p:nvCxnSpPr>
        <p:spPr>
          <a:xfrm flipV="1">
            <a:off x="288619" y="0"/>
            <a:ext cx="0" cy="589274"/>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1BC089F0-FABA-41DA-A518-3F176E801989}"/>
              </a:ext>
            </a:extLst>
          </p:cNvPr>
          <p:cNvCxnSpPr>
            <a:cxnSpLocks/>
          </p:cNvCxnSpPr>
          <p:nvPr userDrawn="1"/>
        </p:nvCxnSpPr>
        <p:spPr>
          <a:xfrm>
            <a:off x="0" y="589274"/>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D4B80467-9215-4168-9522-93BE6C37A3ED}"/>
              </a:ext>
            </a:extLst>
          </p:cNvPr>
          <p:cNvCxnSpPr>
            <a:cxnSpLocks/>
          </p:cNvCxnSpPr>
          <p:nvPr userDrawn="1"/>
        </p:nvCxnSpPr>
        <p:spPr>
          <a:xfrm flipH="1">
            <a:off x="0" y="6268727"/>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1A88F8F2-C489-4546-B4DA-B17003B4C882}"/>
              </a:ext>
            </a:extLst>
          </p:cNvPr>
          <p:cNvCxnSpPr>
            <a:cxnSpLocks/>
          </p:cNvCxnSpPr>
          <p:nvPr userDrawn="1"/>
        </p:nvCxnSpPr>
        <p:spPr>
          <a:xfrm flipV="1">
            <a:off x="11903381" y="6268726"/>
            <a:ext cx="0" cy="589274"/>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8373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BA6E83D6-1946-4929-A1D9-CC4CA224C010}"/>
              </a:ext>
            </a:extLst>
          </p:cNvPr>
          <p:cNvSpPr/>
          <p:nvPr userDrawn="1"/>
        </p:nvSpPr>
        <p:spPr>
          <a:xfrm flipH="1">
            <a:off x="1146120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94036152-C1D7-4F12-8861-CCDFC508738D}"/>
              </a:ext>
            </a:extLst>
          </p:cNvPr>
          <p:cNvSpPr/>
          <p:nvPr userDrawn="1"/>
        </p:nvSpPr>
        <p:spPr>
          <a:xfrm flipH="1">
            <a:off x="1146120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2" name="그룹 1">
            <a:extLst>
              <a:ext uri="{FF2B5EF4-FFF2-40B4-BE49-F238E27FC236}">
                <a16:creationId xmlns:a16="http://schemas.microsoft.com/office/drawing/2014/main" id="{F615A98A-0997-4592-B638-1A40A6438F18}"/>
              </a:ext>
            </a:extLst>
          </p:cNvPr>
          <p:cNvGrpSpPr/>
          <p:nvPr userDrawn="1"/>
        </p:nvGrpSpPr>
        <p:grpSpPr>
          <a:xfrm>
            <a:off x="11461199" y="724694"/>
            <a:ext cx="730801" cy="5402262"/>
            <a:chOff x="-1" y="724694"/>
            <a:chExt cx="12192001" cy="5402262"/>
          </a:xfrm>
        </p:grpSpPr>
        <p:cxnSp>
          <p:nvCxnSpPr>
            <p:cNvPr id="3" name="직선 연결선 2">
              <a:extLst>
                <a:ext uri="{FF2B5EF4-FFF2-40B4-BE49-F238E27FC236}">
                  <a16:creationId xmlns:a16="http://schemas.microsoft.com/office/drawing/2014/main" id="{205B7005-5947-4FC4-AA59-DC1948C34AED}"/>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816B3B85-1E40-4BF9-B413-744CFB7014AD}"/>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12" name="직선 연결선 11">
            <a:extLst>
              <a:ext uri="{FF2B5EF4-FFF2-40B4-BE49-F238E27FC236}">
                <a16:creationId xmlns:a16="http://schemas.microsoft.com/office/drawing/2014/main" id="{6D304E24-5002-4DC9-B293-6C7B5840490D}"/>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5" name="직사각형 14">
            <a:extLst>
              <a:ext uri="{FF2B5EF4-FFF2-40B4-BE49-F238E27FC236}">
                <a16:creationId xmlns:a16="http://schemas.microsoft.com/office/drawing/2014/main" id="{595580E7-CF58-4D68-AF6D-9DAAFB182584}"/>
              </a:ext>
            </a:extLst>
          </p:cNvPr>
          <p:cNvSpPr/>
          <p:nvPr userDrawn="1"/>
        </p:nvSpPr>
        <p:spPr>
          <a:xfrm>
            <a:off x="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6" name="직사각형 15">
            <a:extLst>
              <a:ext uri="{FF2B5EF4-FFF2-40B4-BE49-F238E27FC236}">
                <a16:creationId xmlns:a16="http://schemas.microsoft.com/office/drawing/2014/main" id="{5869FC1C-31E5-4AC0-BFC0-E8BF2FEA6CDC}"/>
              </a:ext>
            </a:extLst>
          </p:cNvPr>
          <p:cNvSpPr/>
          <p:nvPr userDrawn="1"/>
        </p:nvSpPr>
        <p:spPr>
          <a:xfrm>
            <a:off x="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17" name="그룹 16">
            <a:extLst>
              <a:ext uri="{FF2B5EF4-FFF2-40B4-BE49-F238E27FC236}">
                <a16:creationId xmlns:a16="http://schemas.microsoft.com/office/drawing/2014/main" id="{A42E6BAD-3D7D-4BAB-B433-DDEC5F6C512C}"/>
              </a:ext>
            </a:extLst>
          </p:cNvPr>
          <p:cNvGrpSpPr/>
          <p:nvPr userDrawn="1"/>
        </p:nvGrpSpPr>
        <p:grpSpPr>
          <a:xfrm flipH="1">
            <a:off x="0" y="724694"/>
            <a:ext cx="730801" cy="5402262"/>
            <a:chOff x="-1" y="724694"/>
            <a:chExt cx="12192001" cy="5402262"/>
          </a:xfrm>
        </p:grpSpPr>
        <p:cxnSp>
          <p:nvCxnSpPr>
            <p:cNvPr id="18" name="직선 연결선 17">
              <a:extLst>
                <a:ext uri="{FF2B5EF4-FFF2-40B4-BE49-F238E27FC236}">
                  <a16:creationId xmlns:a16="http://schemas.microsoft.com/office/drawing/2014/main" id="{24F54C63-714A-4405-9BEB-9CE6320207BA}"/>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EC30E24E-B08A-4BF8-9799-EE59B4755684}"/>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20" name="직선 연결선 19">
            <a:extLst>
              <a:ext uri="{FF2B5EF4-FFF2-40B4-BE49-F238E27FC236}">
                <a16:creationId xmlns:a16="http://schemas.microsoft.com/office/drawing/2014/main" id="{48E3DBFD-237C-48F1-8D35-B3D729D4E4A7}"/>
              </a:ext>
            </a:extLst>
          </p:cNvPr>
          <p:cNvCxnSpPr/>
          <p:nvPr userDrawn="1"/>
        </p:nvCxnSpPr>
        <p:spPr>
          <a:xfrm>
            <a:off x="7308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21" name="그림 개체 틀 4">
            <a:extLst>
              <a:ext uri="{FF2B5EF4-FFF2-40B4-BE49-F238E27FC236}">
                <a16:creationId xmlns:a16="http://schemas.microsoft.com/office/drawing/2014/main" id="{B2FDB2FD-D9D1-4666-817F-44E42CC6B8A9}"/>
              </a:ext>
            </a:extLst>
          </p:cNvPr>
          <p:cNvSpPr>
            <a:spLocks noGrp="1"/>
          </p:cNvSpPr>
          <p:nvPr>
            <p:ph type="pic" sz="quarter" idx="11" hasCustomPrompt="1"/>
          </p:nvPr>
        </p:nvSpPr>
        <p:spPr>
          <a:xfrm>
            <a:off x="5428344" y="1638300"/>
            <a:ext cx="5645258" cy="3581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20992169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26" name="직사각형 25">
            <a:extLst>
              <a:ext uri="{FF2B5EF4-FFF2-40B4-BE49-F238E27FC236}">
                <a16:creationId xmlns:a16="http://schemas.microsoft.com/office/drawing/2014/main" id="{916ABF31-42E6-4BD5-A09C-952DBC5F3C4A}"/>
              </a:ext>
            </a:extLst>
          </p:cNvPr>
          <p:cNvSpPr/>
          <p:nvPr userDrawn="1"/>
        </p:nvSpPr>
        <p:spPr>
          <a:xfrm rot="5400000" flipV="1">
            <a:off x="-150327" y="150329"/>
            <a:ext cx="58927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30" name="직사각형 29">
            <a:extLst>
              <a:ext uri="{FF2B5EF4-FFF2-40B4-BE49-F238E27FC236}">
                <a16:creationId xmlns:a16="http://schemas.microsoft.com/office/drawing/2014/main" id="{F0783B65-9AB6-4964-AA1A-F04DF40F0073}"/>
              </a:ext>
            </a:extLst>
          </p:cNvPr>
          <p:cNvSpPr/>
          <p:nvPr userDrawn="1"/>
        </p:nvSpPr>
        <p:spPr>
          <a:xfrm rot="5400000" flipH="1">
            <a:off x="11753053" y="6419053"/>
            <a:ext cx="589274" cy="288618"/>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27" name="직선 연결선 26">
            <a:extLst>
              <a:ext uri="{FF2B5EF4-FFF2-40B4-BE49-F238E27FC236}">
                <a16:creationId xmlns:a16="http://schemas.microsoft.com/office/drawing/2014/main" id="{C513AC4B-5590-4873-8122-3F8CF77898C8}"/>
              </a:ext>
            </a:extLst>
          </p:cNvPr>
          <p:cNvCxnSpPr>
            <a:cxnSpLocks/>
          </p:cNvCxnSpPr>
          <p:nvPr userDrawn="1"/>
        </p:nvCxnSpPr>
        <p:spPr>
          <a:xfrm flipH="1" flipV="1">
            <a:off x="28861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289DF3F6-87A1-4440-A43A-63B3029170BA}"/>
              </a:ext>
            </a:extLst>
          </p:cNvPr>
          <p:cNvCxnSpPr>
            <a:cxnSpLocks/>
          </p:cNvCxnSpPr>
          <p:nvPr userDrawn="1"/>
        </p:nvCxnSpPr>
        <p:spPr>
          <a:xfrm>
            <a:off x="0" y="589274"/>
            <a:ext cx="288619"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31" name="직선 연결선 30">
            <a:extLst>
              <a:ext uri="{FF2B5EF4-FFF2-40B4-BE49-F238E27FC236}">
                <a16:creationId xmlns:a16="http://schemas.microsoft.com/office/drawing/2014/main" id="{C5334820-EA4E-450A-B151-326EE89E2294}"/>
              </a:ext>
            </a:extLst>
          </p:cNvPr>
          <p:cNvCxnSpPr>
            <a:cxnSpLocks/>
          </p:cNvCxnSpPr>
          <p:nvPr userDrawn="1"/>
        </p:nvCxnSpPr>
        <p:spPr>
          <a:xfrm>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32" name="직선 연결선 31">
            <a:extLst>
              <a:ext uri="{FF2B5EF4-FFF2-40B4-BE49-F238E27FC236}">
                <a16:creationId xmlns:a16="http://schemas.microsoft.com/office/drawing/2014/main" id="{6E8941EE-FF99-46C3-A693-4922583B63CC}"/>
              </a:ext>
            </a:extLst>
          </p:cNvPr>
          <p:cNvCxnSpPr>
            <a:cxnSpLocks/>
          </p:cNvCxnSpPr>
          <p:nvPr userDrawn="1"/>
        </p:nvCxnSpPr>
        <p:spPr>
          <a:xfrm flipH="1" flipV="1">
            <a:off x="11903381" y="6268726"/>
            <a:ext cx="288619"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3194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4442839D-E7DC-411B-A56D-D934EDA57A61}"/>
              </a:ext>
            </a:extLst>
          </p:cNvPr>
          <p:cNvSpPr/>
          <p:nvPr userDrawn="1"/>
        </p:nvSpPr>
        <p:spPr>
          <a:xfrm rot="5400000" flipV="1">
            <a:off x="-150327" y="150329"/>
            <a:ext cx="589274" cy="288618"/>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10" name="직선 연결선 9">
            <a:extLst>
              <a:ext uri="{FF2B5EF4-FFF2-40B4-BE49-F238E27FC236}">
                <a16:creationId xmlns:a16="http://schemas.microsoft.com/office/drawing/2014/main" id="{0C936F03-2DD6-4B3B-ADCC-BAAF98134903}"/>
              </a:ext>
            </a:extLst>
          </p:cNvPr>
          <p:cNvCxnSpPr>
            <a:cxnSpLocks/>
          </p:cNvCxnSpPr>
          <p:nvPr userDrawn="1"/>
        </p:nvCxnSpPr>
        <p:spPr>
          <a:xfrm flipH="1" flipV="1">
            <a:off x="28861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025A8489-9611-4C0F-8A86-C3F9BD9DFCE9}"/>
              </a:ext>
            </a:extLst>
          </p:cNvPr>
          <p:cNvCxnSpPr>
            <a:cxnSpLocks/>
          </p:cNvCxnSpPr>
          <p:nvPr userDrawn="1"/>
        </p:nvCxnSpPr>
        <p:spPr>
          <a:xfrm flipV="1">
            <a:off x="0" y="589274"/>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8" name="그림 개체 틀 11">
            <a:extLst>
              <a:ext uri="{FF2B5EF4-FFF2-40B4-BE49-F238E27FC236}">
                <a16:creationId xmlns:a16="http://schemas.microsoft.com/office/drawing/2014/main" id="{19A5FBF6-9EE9-4EB2-A774-BF07A9289027}"/>
              </a:ext>
            </a:extLst>
          </p:cNvPr>
          <p:cNvSpPr>
            <a:spLocks noGrp="1"/>
          </p:cNvSpPr>
          <p:nvPr>
            <p:ph type="pic" sz="quarter" idx="10" hasCustomPrompt="1"/>
          </p:nvPr>
        </p:nvSpPr>
        <p:spPr>
          <a:xfrm>
            <a:off x="7716277" y="8631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62100186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PPTMON slide">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6BA1293E-26CF-40DB-A6DD-72316D7614E2}"/>
              </a:ext>
            </a:extLst>
          </p:cNvPr>
          <p:cNvSpPr/>
          <p:nvPr userDrawn="1"/>
        </p:nvSpPr>
        <p:spPr>
          <a:xfrm rot="16200000" flipH="1" flipV="1">
            <a:off x="11753053" y="150329"/>
            <a:ext cx="589274" cy="288618"/>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12" name="직선 연결선 11">
            <a:extLst>
              <a:ext uri="{FF2B5EF4-FFF2-40B4-BE49-F238E27FC236}">
                <a16:creationId xmlns:a16="http://schemas.microsoft.com/office/drawing/2014/main" id="{03DA2C3E-570B-403C-9EE3-E41F4A4A9513}"/>
              </a:ext>
            </a:extLst>
          </p:cNvPr>
          <p:cNvCxnSpPr>
            <a:cxnSpLocks/>
          </p:cNvCxnSpPr>
          <p:nvPr userDrawn="1"/>
        </p:nvCxnSpPr>
        <p:spPr>
          <a:xfrm flipV="1">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3" name="직선 연결선 12">
            <a:extLst>
              <a:ext uri="{FF2B5EF4-FFF2-40B4-BE49-F238E27FC236}">
                <a16:creationId xmlns:a16="http://schemas.microsoft.com/office/drawing/2014/main" id="{6706BB54-6340-45C3-B9CE-CE7B20633236}"/>
              </a:ext>
            </a:extLst>
          </p:cNvPr>
          <p:cNvCxnSpPr>
            <a:cxnSpLocks/>
          </p:cNvCxnSpPr>
          <p:nvPr userDrawn="1"/>
        </p:nvCxnSpPr>
        <p:spPr>
          <a:xfrm flipH="1" flipV="1">
            <a:off x="0" y="589274"/>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4" name="그림 개체 틀 5">
            <a:extLst>
              <a:ext uri="{FF2B5EF4-FFF2-40B4-BE49-F238E27FC236}">
                <a16:creationId xmlns:a16="http://schemas.microsoft.com/office/drawing/2014/main" id="{6FF6F751-C45D-4A86-85EC-BA5E0E3C3EB8}"/>
              </a:ext>
            </a:extLst>
          </p:cNvPr>
          <p:cNvSpPr>
            <a:spLocks noGrp="1"/>
          </p:cNvSpPr>
          <p:nvPr>
            <p:ph type="pic" sz="quarter" idx="10" hasCustomPrompt="1"/>
          </p:nvPr>
        </p:nvSpPr>
        <p:spPr>
          <a:xfrm>
            <a:off x="6763497" y="7540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10892506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17" name="직사각형 16">
            <a:extLst>
              <a:ext uri="{FF2B5EF4-FFF2-40B4-BE49-F238E27FC236}">
                <a16:creationId xmlns:a16="http://schemas.microsoft.com/office/drawing/2014/main" id="{7626E2E0-757C-45E6-92AF-DB3991382D12}"/>
              </a:ext>
            </a:extLst>
          </p:cNvPr>
          <p:cNvSpPr/>
          <p:nvPr userDrawn="1"/>
        </p:nvSpPr>
        <p:spPr>
          <a:xfrm>
            <a:off x="-1"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8" name="직사각형 17">
            <a:extLst>
              <a:ext uri="{FF2B5EF4-FFF2-40B4-BE49-F238E27FC236}">
                <a16:creationId xmlns:a16="http://schemas.microsoft.com/office/drawing/2014/main" id="{8217E06E-C530-475F-A663-03A08CF6AEB1}"/>
              </a:ext>
            </a:extLst>
          </p:cNvPr>
          <p:cNvSpPr/>
          <p:nvPr userDrawn="1"/>
        </p:nvSpPr>
        <p:spPr>
          <a:xfrm>
            <a:off x="-1"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9" name="직사각형 18">
            <a:extLst>
              <a:ext uri="{FF2B5EF4-FFF2-40B4-BE49-F238E27FC236}">
                <a16:creationId xmlns:a16="http://schemas.microsoft.com/office/drawing/2014/main" id="{8363F1C8-010A-43BE-8AC2-832F1796C526}"/>
              </a:ext>
            </a:extLst>
          </p:cNvPr>
          <p:cNvSpPr/>
          <p:nvPr userDrawn="1"/>
        </p:nvSpPr>
        <p:spPr>
          <a:xfrm>
            <a:off x="730800" y="0"/>
            <a:ext cx="114612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20" name="직선 연결선 19">
            <a:extLst>
              <a:ext uri="{FF2B5EF4-FFF2-40B4-BE49-F238E27FC236}">
                <a16:creationId xmlns:a16="http://schemas.microsoft.com/office/drawing/2014/main" id="{659CE6FD-5267-4606-9035-0A08EBEE6A7B}"/>
              </a:ext>
            </a:extLst>
          </p:cNvPr>
          <p:cNvCxnSpPr/>
          <p:nvPr userDrawn="1"/>
        </p:nvCxnSpPr>
        <p:spPr>
          <a:xfrm>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0B3C4E2A-E5DF-4151-A8EF-AD10923F5FA5}"/>
              </a:ext>
            </a:extLst>
          </p:cNvPr>
          <p:cNvCxnSpPr>
            <a:cxnSpLocks/>
          </p:cNvCxnSpPr>
          <p:nvPr userDrawn="1"/>
        </p:nvCxnSpPr>
        <p:spPr>
          <a:xfrm>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2" name="직선 연결선 21">
            <a:extLst>
              <a:ext uri="{FF2B5EF4-FFF2-40B4-BE49-F238E27FC236}">
                <a16:creationId xmlns:a16="http://schemas.microsoft.com/office/drawing/2014/main" id="{EABDC0D6-6D2E-4ACE-A3C7-111189E382C0}"/>
              </a:ext>
            </a:extLst>
          </p:cNvPr>
          <p:cNvCxnSpPr/>
          <p:nvPr userDrawn="1"/>
        </p:nvCxnSpPr>
        <p:spPr>
          <a:xfrm>
            <a:off x="73079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77708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26A2C83E-E701-46C2-870C-66E4AA192347}"/>
              </a:ext>
            </a:extLst>
          </p:cNvPr>
          <p:cNvSpPr/>
          <p:nvPr userDrawn="1"/>
        </p:nvSpPr>
        <p:spPr>
          <a:xfrm rot="5400000" flipV="1">
            <a:off x="-150327" y="150329"/>
            <a:ext cx="58927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5" name="직사각형 4">
            <a:extLst>
              <a:ext uri="{FF2B5EF4-FFF2-40B4-BE49-F238E27FC236}">
                <a16:creationId xmlns:a16="http://schemas.microsoft.com/office/drawing/2014/main" id="{E78C1AB9-8259-4CF9-A9CE-166E0D68F360}"/>
              </a:ext>
            </a:extLst>
          </p:cNvPr>
          <p:cNvSpPr/>
          <p:nvPr userDrawn="1"/>
        </p:nvSpPr>
        <p:spPr>
          <a:xfrm rot="5400000" flipH="1">
            <a:off x="11753053" y="6419053"/>
            <a:ext cx="589274" cy="288618"/>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8" name="직선 연결선 7">
            <a:extLst>
              <a:ext uri="{FF2B5EF4-FFF2-40B4-BE49-F238E27FC236}">
                <a16:creationId xmlns:a16="http://schemas.microsoft.com/office/drawing/2014/main" id="{F786142D-30D2-4572-960D-5C1C9A318F7A}"/>
              </a:ext>
            </a:extLst>
          </p:cNvPr>
          <p:cNvCxnSpPr>
            <a:cxnSpLocks/>
          </p:cNvCxnSpPr>
          <p:nvPr userDrawn="1"/>
        </p:nvCxnSpPr>
        <p:spPr>
          <a:xfrm flipH="1" flipV="1">
            <a:off x="28861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5B589D6A-7D1D-4DC7-9556-6131DF4434C9}"/>
              </a:ext>
            </a:extLst>
          </p:cNvPr>
          <p:cNvCxnSpPr>
            <a:cxnSpLocks/>
          </p:cNvCxnSpPr>
          <p:nvPr userDrawn="1"/>
        </p:nvCxnSpPr>
        <p:spPr>
          <a:xfrm>
            <a:off x="0" y="589274"/>
            <a:ext cx="288619"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0" name="직선 연결선 9">
            <a:extLst>
              <a:ext uri="{FF2B5EF4-FFF2-40B4-BE49-F238E27FC236}">
                <a16:creationId xmlns:a16="http://schemas.microsoft.com/office/drawing/2014/main" id="{29083855-94E9-492E-9609-28298B870439}"/>
              </a:ext>
            </a:extLst>
          </p:cNvPr>
          <p:cNvCxnSpPr>
            <a:cxnSpLocks/>
          </p:cNvCxnSpPr>
          <p:nvPr userDrawn="1"/>
        </p:nvCxnSpPr>
        <p:spPr>
          <a:xfrm>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59F480A4-8F6A-4ADE-8E92-857A4BFA17A8}"/>
              </a:ext>
            </a:extLst>
          </p:cNvPr>
          <p:cNvCxnSpPr>
            <a:cxnSpLocks/>
          </p:cNvCxnSpPr>
          <p:nvPr userDrawn="1"/>
        </p:nvCxnSpPr>
        <p:spPr>
          <a:xfrm flipH="1" flipV="1">
            <a:off x="11903381" y="6268726"/>
            <a:ext cx="288619"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2" name="그림 개체 틀 8">
            <a:extLst>
              <a:ext uri="{FF2B5EF4-FFF2-40B4-BE49-F238E27FC236}">
                <a16:creationId xmlns:a16="http://schemas.microsoft.com/office/drawing/2014/main" id="{392FD126-7C79-451C-ABF4-5186449F3AE2}"/>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239315138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08117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BA6E83D6-1946-4929-A1D9-CC4CA224C010}"/>
              </a:ext>
            </a:extLst>
          </p:cNvPr>
          <p:cNvSpPr/>
          <p:nvPr userDrawn="1"/>
        </p:nvSpPr>
        <p:spPr>
          <a:xfrm flipH="1">
            <a:off x="1146120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94036152-C1D7-4F12-8861-CCDFC508738D}"/>
              </a:ext>
            </a:extLst>
          </p:cNvPr>
          <p:cNvSpPr/>
          <p:nvPr userDrawn="1"/>
        </p:nvSpPr>
        <p:spPr>
          <a:xfrm flipH="1">
            <a:off x="1146120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1" name="직사각형 10">
            <a:extLst>
              <a:ext uri="{FF2B5EF4-FFF2-40B4-BE49-F238E27FC236}">
                <a16:creationId xmlns:a16="http://schemas.microsoft.com/office/drawing/2014/main" id="{31FDC43F-69D2-4AC8-B538-ACFA7E735FE6}"/>
              </a:ext>
            </a:extLst>
          </p:cNvPr>
          <p:cNvSpPr/>
          <p:nvPr userDrawn="1"/>
        </p:nvSpPr>
        <p:spPr>
          <a:xfrm flipH="1">
            <a:off x="-1" y="0"/>
            <a:ext cx="114612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3" name="직선 연결선 2">
            <a:extLst>
              <a:ext uri="{FF2B5EF4-FFF2-40B4-BE49-F238E27FC236}">
                <a16:creationId xmlns:a16="http://schemas.microsoft.com/office/drawing/2014/main" id="{205B7005-5947-4FC4-AA59-DC1948C34AED}"/>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816B3B85-1E40-4BF9-B413-744CFB7014AD}"/>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6D304E24-5002-4DC9-B293-6C7B5840490D}"/>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59345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BA6E83D6-1946-4929-A1D9-CC4CA224C010}"/>
              </a:ext>
            </a:extLst>
          </p:cNvPr>
          <p:cNvSpPr/>
          <p:nvPr userDrawn="1"/>
        </p:nvSpPr>
        <p:spPr>
          <a:xfrm flipH="1">
            <a:off x="1146120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94036152-C1D7-4F12-8861-CCDFC508738D}"/>
              </a:ext>
            </a:extLst>
          </p:cNvPr>
          <p:cNvSpPr/>
          <p:nvPr userDrawn="1"/>
        </p:nvSpPr>
        <p:spPr>
          <a:xfrm flipH="1">
            <a:off x="1146120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2" name="그룹 1">
            <a:extLst>
              <a:ext uri="{FF2B5EF4-FFF2-40B4-BE49-F238E27FC236}">
                <a16:creationId xmlns:a16="http://schemas.microsoft.com/office/drawing/2014/main" id="{F615A98A-0997-4592-B638-1A40A6438F18}"/>
              </a:ext>
            </a:extLst>
          </p:cNvPr>
          <p:cNvGrpSpPr/>
          <p:nvPr userDrawn="1"/>
        </p:nvGrpSpPr>
        <p:grpSpPr>
          <a:xfrm>
            <a:off x="11461199" y="724694"/>
            <a:ext cx="730801" cy="5402262"/>
            <a:chOff x="-1" y="724694"/>
            <a:chExt cx="12192001" cy="5402262"/>
          </a:xfrm>
        </p:grpSpPr>
        <p:cxnSp>
          <p:nvCxnSpPr>
            <p:cNvPr id="3" name="직선 연결선 2">
              <a:extLst>
                <a:ext uri="{FF2B5EF4-FFF2-40B4-BE49-F238E27FC236}">
                  <a16:creationId xmlns:a16="http://schemas.microsoft.com/office/drawing/2014/main" id="{205B7005-5947-4FC4-AA59-DC1948C34AED}"/>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816B3B85-1E40-4BF9-B413-744CFB7014AD}"/>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12" name="직선 연결선 11">
            <a:extLst>
              <a:ext uri="{FF2B5EF4-FFF2-40B4-BE49-F238E27FC236}">
                <a16:creationId xmlns:a16="http://schemas.microsoft.com/office/drawing/2014/main" id="{6D304E24-5002-4DC9-B293-6C7B5840490D}"/>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5" name="직사각형 14">
            <a:extLst>
              <a:ext uri="{FF2B5EF4-FFF2-40B4-BE49-F238E27FC236}">
                <a16:creationId xmlns:a16="http://schemas.microsoft.com/office/drawing/2014/main" id="{595580E7-CF58-4D68-AF6D-9DAAFB182584}"/>
              </a:ext>
            </a:extLst>
          </p:cNvPr>
          <p:cNvSpPr/>
          <p:nvPr userDrawn="1"/>
        </p:nvSpPr>
        <p:spPr>
          <a:xfrm>
            <a:off x="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6" name="직사각형 15">
            <a:extLst>
              <a:ext uri="{FF2B5EF4-FFF2-40B4-BE49-F238E27FC236}">
                <a16:creationId xmlns:a16="http://schemas.microsoft.com/office/drawing/2014/main" id="{5869FC1C-31E5-4AC0-BFC0-E8BF2FEA6CDC}"/>
              </a:ext>
            </a:extLst>
          </p:cNvPr>
          <p:cNvSpPr/>
          <p:nvPr userDrawn="1"/>
        </p:nvSpPr>
        <p:spPr>
          <a:xfrm>
            <a:off x="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17" name="그룹 16">
            <a:extLst>
              <a:ext uri="{FF2B5EF4-FFF2-40B4-BE49-F238E27FC236}">
                <a16:creationId xmlns:a16="http://schemas.microsoft.com/office/drawing/2014/main" id="{A42E6BAD-3D7D-4BAB-B433-DDEC5F6C512C}"/>
              </a:ext>
            </a:extLst>
          </p:cNvPr>
          <p:cNvGrpSpPr/>
          <p:nvPr userDrawn="1"/>
        </p:nvGrpSpPr>
        <p:grpSpPr>
          <a:xfrm flipH="1">
            <a:off x="0" y="724694"/>
            <a:ext cx="730801" cy="5402262"/>
            <a:chOff x="-1" y="724694"/>
            <a:chExt cx="12192001" cy="5402262"/>
          </a:xfrm>
        </p:grpSpPr>
        <p:cxnSp>
          <p:nvCxnSpPr>
            <p:cNvPr id="18" name="직선 연결선 17">
              <a:extLst>
                <a:ext uri="{FF2B5EF4-FFF2-40B4-BE49-F238E27FC236}">
                  <a16:creationId xmlns:a16="http://schemas.microsoft.com/office/drawing/2014/main" id="{24F54C63-714A-4405-9BEB-9CE6320207BA}"/>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EC30E24E-B08A-4BF8-9799-EE59B4755684}"/>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20" name="직선 연결선 19">
            <a:extLst>
              <a:ext uri="{FF2B5EF4-FFF2-40B4-BE49-F238E27FC236}">
                <a16:creationId xmlns:a16="http://schemas.microsoft.com/office/drawing/2014/main" id="{48E3DBFD-237C-48F1-8D35-B3D729D4E4A7}"/>
              </a:ext>
            </a:extLst>
          </p:cNvPr>
          <p:cNvCxnSpPr/>
          <p:nvPr userDrawn="1"/>
        </p:nvCxnSpPr>
        <p:spPr>
          <a:xfrm>
            <a:off x="7308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81055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BA6E83D6-1946-4929-A1D9-CC4CA224C010}"/>
              </a:ext>
            </a:extLst>
          </p:cNvPr>
          <p:cNvSpPr/>
          <p:nvPr userDrawn="1"/>
        </p:nvSpPr>
        <p:spPr>
          <a:xfrm flipH="1">
            <a:off x="11461200" y="6126956"/>
            <a:ext cx="730800" cy="731044"/>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94036152-C1D7-4F12-8861-CCDFC508738D}"/>
              </a:ext>
            </a:extLst>
          </p:cNvPr>
          <p:cNvSpPr/>
          <p:nvPr userDrawn="1"/>
        </p:nvSpPr>
        <p:spPr>
          <a:xfrm flipH="1">
            <a:off x="11461200" y="0"/>
            <a:ext cx="7308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2" name="그룹 1">
            <a:extLst>
              <a:ext uri="{FF2B5EF4-FFF2-40B4-BE49-F238E27FC236}">
                <a16:creationId xmlns:a16="http://schemas.microsoft.com/office/drawing/2014/main" id="{F615A98A-0997-4592-B638-1A40A6438F18}"/>
              </a:ext>
            </a:extLst>
          </p:cNvPr>
          <p:cNvGrpSpPr/>
          <p:nvPr userDrawn="1"/>
        </p:nvGrpSpPr>
        <p:grpSpPr>
          <a:xfrm>
            <a:off x="11461199" y="724694"/>
            <a:ext cx="730801" cy="5402262"/>
            <a:chOff x="-1" y="724694"/>
            <a:chExt cx="12192001" cy="5402262"/>
          </a:xfrm>
        </p:grpSpPr>
        <p:cxnSp>
          <p:nvCxnSpPr>
            <p:cNvPr id="3" name="직선 연결선 2">
              <a:extLst>
                <a:ext uri="{FF2B5EF4-FFF2-40B4-BE49-F238E27FC236}">
                  <a16:creationId xmlns:a16="http://schemas.microsoft.com/office/drawing/2014/main" id="{205B7005-5947-4FC4-AA59-DC1948C34AED}"/>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816B3B85-1E40-4BF9-B413-744CFB7014AD}"/>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12" name="직선 연결선 11">
            <a:extLst>
              <a:ext uri="{FF2B5EF4-FFF2-40B4-BE49-F238E27FC236}">
                <a16:creationId xmlns:a16="http://schemas.microsoft.com/office/drawing/2014/main" id="{6D304E24-5002-4DC9-B293-6C7B5840490D}"/>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5" name="직사각형 14">
            <a:extLst>
              <a:ext uri="{FF2B5EF4-FFF2-40B4-BE49-F238E27FC236}">
                <a16:creationId xmlns:a16="http://schemas.microsoft.com/office/drawing/2014/main" id="{595580E7-CF58-4D68-AF6D-9DAAFB182584}"/>
              </a:ext>
            </a:extLst>
          </p:cNvPr>
          <p:cNvSpPr/>
          <p:nvPr userDrawn="1"/>
        </p:nvSpPr>
        <p:spPr>
          <a:xfrm>
            <a:off x="0" y="6126956"/>
            <a:ext cx="730800" cy="731044"/>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6" name="직사각형 15">
            <a:extLst>
              <a:ext uri="{FF2B5EF4-FFF2-40B4-BE49-F238E27FC236}">
                <a16:creationId xmlns:a16="http://schemas.microsoft.com/office/drawing/2014/main" id="{5869FC1C-31E5-4AC0-BFC0-E8BF2FEA6CDC}"/>
              </a:ext>
            </a:extLst>
          </p:cNvPr>
          <p:cNvSpPr/>
          <p:nvPr userDrawn="1"/>
        </p:nvSpPr>
        <p:spPr>
          <a:xfrm>
            <a:off x="0" y="0"/>
            <a:ext cx="7308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17" name="그룹 16">
            <a:extLst>
              <a:ext uri="{FF2B5EF4-FFF2-40B4-BE49-F238E27FC236}">
                <a16:creationId xmlns:a16="http://schemas.microsoft.com/office/drawing/2014/main" id="{A42E6BAD-3D7D-4BAB-B433-DDEC5F6C512C}"/>
              </a:ext>
            </a:extLst>
          </p:cNvPr>
          <p:cNvGrpSpPr/>
          <p:nvPr userDrawn="1"/>
        </p:nvGrpSpPr>
        <p:grpSpPr>
          <a:xfrm flipH="1">
            <a:off x="0" y="724694"/>
            <a:ext cx="730801" cy="5402262"/>
            <a:chOff x="-1" y="724694"/>
            <a:chExt cx="12192001" cy="5402262"/>
          </a:xfrm>
        </p:grpSpPr>
        <p:cxnSp>
          <p:nvCxnSpPr>
            <p:cNvPr id="18" name="직선 연결선 17">
              <a:extLst>
                <a:ext uri="{FF2B5EF4-FFF2-40B4-BE49-F238E27FC236}">
                  <a16:creationId xmlns:a16="http://schemas.microsoft.com/office/drawing/2014/main" id="{24F54C63-714A-4405-9BEB-9CE6320207BA}"/>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EC30E24E-B08A-4BF8-9799-EE59B4755684}"/>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20" name="직선 연결선 19">
            <a:extLst>
              <a:ext uri="{FF2B5EF4-FFF2-40B4-BE49-F238E27FC236}">
                <a16:creationId xmlns:a16="http://schemas.microsoft.com/office/drawing/2014/main" id="{48E3DBFD-237C-48F1-8D35-B3D729D4E4A7}"/>
              </a:ext>
            </a:extLst>
          </p:cNvPr>
          <p:cNvCxnSpPr/>
          <p:nvPr userDrawn="1"/>
        </p:nvCxnSpPr>
        <p:spPr>
          <a:xfrm>
            <a:off x="7308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582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sp>
        <p:nvSpPr>
          <p:cNvPr id="26" name="직사각형 25">
            <a:extLst>
              <a:ext uri="{FF2B5EF4-FFF2-40B4-BE49-F238E27FC236}">
                <a16:creationId xmlns:a16="http://schemas.microsoft.com/office/drawing/2014/main" id="{9B4CA3B6-BD14-4580-A801-B1F23FFD16B6}"/>
              </a:ext>
            </a:extLst>
          </p:cNvPr>
          <p:cNvSpPr/>
          <p:nvPr userDrawn="1"/>
        </p:nvSpPr>
        <p:spPr>
          <a:xfrm>
            <a:off x="730800" y="0"/>
            <a:ext cx="10730394"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24" name="직사각형 23">
            <a:extLst>
              <a:ext uri="{FF2B5EF4-FFF2-40B4-BE49-F238E27FC236}">
                <a16:creationId xmlns:a16="http://schemas.microsoft.com/office/drawing/2014/main" id="{FA919020-67E6-41A8-99E1-29170768824F}"/>
              </a:ext>
            </a:extLst>
          </p:cNvPr>
          <p:cNvSpPr/>
          <p:nvPr userDrawn="1"/>
        </p:nvSpPr>
        <p:spPr>
          <a:xfrm>
            <a:off x="-1"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25" name="직사각형 24">
            <a:extLst>
              <a:ext uri="{FF2B5EF4-FFF2-40B4-BE49-F238E27FC236}">
                <a16:creationId xmlns:a16="http://schemas.microsoft.com/office/drawing/2014/main" id="{F0B13439-2BCD-4CA4-9870-813E6CAB59D7}"/>
              </a:ext>
            </a:extLst>
          </p:cNvPr>
          <p:cNvSpPr/>
          <p:nvPr userDrawn="1"/>
        </p:nvSpPr>
        <p:spPr>
          <a:xfrm>
            <a:off x="-1"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27" name="직선 연결선 26">
            <a:extLst>
              <a:ext uri="{FF2B5EF4-FFF2-40B4-BE49-F238E27FC236}">
                <a16:creationId xmlns:a16="http://schemas.microsoft.com/office/drawing/2014/main" id="{E9233766-6FA4-4B45-B56A-55DA081454DE}"/>
              </a:ext>
            </a:extLst>
          </p:cNvPr>
          <p:cNvCxnSpPr/>
          <p:nvPr userDrawn="1"/>
        </p:nvCxnSpPr>
        <p:spPr>
          <a:xfrm>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63DD8295-73C5-4B98-BA21-6F046902E4C5}"/>
              </a:ext>
            </a:extLst>
          </p:cNvPr>
          <p:cNvCxnSpPr>
            <a:cxnSpLocks/>
          </p:cNvCxnSpPr>
          <p:nvPr userDrawn="1"/>
        </p:nvCxnSpPr>
        <p:spPr>
          <a:xfrm>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9" name="직선 연결선 28">
            <a:extLst>
              <a:ext uri="{FF2B5EF4-FFF2-40B4-BE49-F238E27FC236}">
                <a16:creationId xmlns:a16="http://schemas.microsoft.com/office/drawing/2014/main" id="{02E06C38-F1DE-40DE-B4A5-0791F5B218DC}"/>
              </a:ext>
            </a:extLst>
          </p:cNvPr>
          <p:cNvCxnSpPr/>
          <p:nvPr userDrawn="1"/>
        </p:nvCxnSpPr>
        <p:spPr>
          <a:xfrm>
            <a:off x="73079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30" name="직사각형 29">
            <a:extLst>
              <a:ext uri="{FF2B5EF4-FFF2-40B4-BE49-F238E27FC236}">
                <a16:creationId xmlns:a16="http://schemas.microsoft.com/office/drawing/2014/main" id="{380D5907-877C-4F31-BFDA-3A52E871EAF2}"/>
              </a:ext>
            </a:extLst>
          </p:cNvPr>
          <p:cNvSpPr/>
          <p:nvPr userDrawn="1"/>
        </p:nvSpPr>
        <p:spPr>
          <a:xfrm flipH="1">
            <a:off x="1146120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31" name="직사각형 30">
            <a:extLst>
              <a:ext uri="{FF2B5EF4-FFF2-40B4-BE49-F238E27FC236}">
                <a16:creationId xmlns:a16="http://schemas.microsoft.com/office/drawing/2014/main" id="{8463F173-8E6E-4923-9A37-41979792F77E}"/>
              </a:ext>
            </a:extLst>
          </p:cNvPr>
          <p:cNvSpPr/>
          <p:nvPr userDrawn="1"/>
        </p:nvSpPr>
        <p:spPr>
          <a:xfrm flipH="1">
            <a:off x="1146120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32" name="직선 연결선 31">
            <a:extLst>
              <a:ext uri="{FF2B5EF4-FFF2-40B4-BE49-F238E27FC236}">
                <a16:creationId xmlns:a16="http://schemas.microsoft.com/office/drawing/2014/main" id="{43800CBE-DD8E-486C-A71E-CC528BE88085}"/>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98337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sp>
        <p:nvSpPr>
          <p:cNvPr id="17" name="직사각형 16">
            <a:extLst>
              <a:ext uri="{FF2B5EF4-FFF2-40B4-BE49-F238E27FC236}">
                <a16:creationId xmlns:a16="http://schemas.microsoft.com/office/drawing/2014/main" id="{7626E2E0-757C-45E6-92AF-DB3991382D12}"/>
              </a:ext>
            </a:extLst>
          </p:cNvPr>
          <p:cNvSpPr/>
          <p:nvPr userDrawn="1"/>
        </p:nvSpPr>
        <p:spPr>
          <a:xfrm>
            <a:off x="-1"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8" name="직사각형 17">
            <a:extLst>
              <a:ext uri="{FF2B5EF4-FFF2-40B4-BE49-F238E27FC236}">
                <a16:creationId xmlns:a16="http://schemas.microsoft.com/office/drawing/2014/main" id="{8217E06E-C530-475F-A663-03A08CF6AEB1}"/>
              </a:ext>
            </a:extLst>
          </p:cNvPr>
          <p:cNvSpPr/>
          <p:nvPr userDrawn="1"/>
        </p:nvSpPr>
        <p:spPr>
          <a:xfrm>
            <a:off x="-1"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9" name="직사각형 18">
            <a:extLst>
              <a:ext uri="{FF2B5EF4-FFF2-40B4-BE49-F238E27FC236}">
                <a16:creationId xmlns:a16="http://schemas.microsoft.com/office/drawing/2014/main" id="{8363F1C8-010A-43BE-8AC2-832F1796C526}"/>
              </a:ext>
            </a:extLst>
          </p:cNvPr>
          <p:cNvSpPr/>
          <p:nvPr userDrawn="1"/>
        </p:nvSpPr>
        <p:spPr>
          <a:xfrm>
            <a:off x="730800" y="0"/>
            <a:ext cx="114612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20" name="직선 연결선 19">
            <a:extLst>
              <a:ext uri="{FF2B5EF4-FFF2-40B4-BE49-F238E27FC236}">
                <a16:creationId xmlns:a16="http://schemas.microsoft.com/office/drawing/2014/main" id="{659CE6FD-5267-4606-9035-0A08EBEE6A7B}"/>
              </a:ext>
            </a:extLst>
          </p:cNvPr>
          <p:cNvCxnSpPr/>
          <p:nvPr userDrawn="1"/>
        </p:nvCxnSpPr>
        <p:spPr>
          <a:xfrm>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0B3C4E2A-E5DF-4151-A8EF-AD10923F5FA5}"/>
              </a:ext>
            </a:extLst>
          </p:cNvPr>
          <p:cNvCxnSpPr>
            <a:cxnSpLocks/>
          </p:cNvCxnSpPr>
          <p:nvPr userDrawn="1"/>
        </p:nvCxnSpPr>
        <p:spPr>
          <a:xfrm>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2" name="직선 연결선 21">
            <a:extLst>
              <a:ext uri="{FF2B5EF4-FFF2-40B4-BE49-F238E27FC236}">
                <a16:creationId xmlns:a16="http://schemas.microsoft.com/office/drawing/2014/main" id="{EABDC0D6-6D2E-4ACE-A3C7-111189E382C0}"/>
              </a:ext>
            </a:extLst>
          </p:cNvPr>
          <p:cNvCxnSpPr/>
          <p:nvPr userDrawn="1"/>
        </p:nvCxnSpPr>
        <p:spPr>
          <a:xfrm>
            <a:off x="73079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0" name="그림 개체 틀 4">
            <a:extLst>
              <a:ext uri="{FF2B5EF4-FFF2-40B4-BE49-F238E27FC236}">
                <a16:creationId xmlns:a16="http://schemas.microsoft.com/office/drawing/2014/main" id="{FBC3F314-6DA0-429C-B8A6-13B2C63475A3}"/>
              </a:ext>
            </a:extLst>
          </p:cNvPr>
          <p:cNvSpPr>
            <a:spLocks noGrp="1"/>
          </p:cNvSpPr>
          <p:nvPr>
            <p:ph type="pic" sz="quarter" idx="10" hasCustomPrompt="1"/>
          </p:nvPr>
        </p:nvSpPr>
        <p:spPr>
          <a:xfrm>
            <a:off x="7565345" y="992778"/>
            <a:ext cx="3633878" cy="4872444"/>
          </a:xfrm>
          <a:prstGeom prst="rect">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57682329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BA6E83D6-1946-4929-A1D9-CC4CA224C010}"/>
              </a:ext>
            </a:extLst>
          </p:cNvPr>
          <p:cNvSpPr/>
          <p:nvPr userDrawn="1"/>
        </p:nvSpPr>
        <p:spPr>
          <a:xfrm flipH="1">
            <a:off x="1146120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94036152-C1D7-4F12-8861-CCDFC508738D}"/>
              </a:ext>
            </a:extLst>
          </p:cNvPr>
          <p:cNvSpPr/>
          <p:nvPr userDrawn="1"/>
        </p:nvSpPr>
        <p:spPr>
          <a:xfrm flipH="1">
            <a:off x="1146120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1" name="직사각형 10">
            <a:extLst>
              <a:ext uri="{FF2B5EF4-FFF2-40B4-BE49-F238E27FC236}">
                <a16:creationId xmlns:a16="http://schemas.microsoft.com/office/drawing/2014/main" id="{31FDC43F-69D2-4AC8-B538-ACFA7E735FE6}"/>
              </a:ext>
            </a:extLst>
          </p:cNvPr>
          <p:cNvSpPr/>
          <p:nvPr userDrawn="1"/>
        </p:nvSpPr>
        <p:spPr>
          <a:xfrm flipH="1">
            <a:off x="-1" y="0"/>
            <a:ext cx="114612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3" name="직선 연결선 2">
            <a:extLst>
              <a:ext uri="{FF2B5EF4-FFF2-40B4-BE49-F238E27FC236}">
                <a16:creationId xmlns:a16="http://schemas.microsoft.com/office/drawing/2014/main" id="{205B7005-5947-4FC4-AA59-DC1948C34AED}"/>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816B3B85-1E40-4BF9-B413-744CFB7014AD}"/>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6D304E24-5002-4DC9-B293-6C7B5840490D}"/>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5" name="그림 개체 틀 4">
            <a:extLst>
              <a:ext uri="{FF2B5EF4-FFF2-40B4-BE49-F238E27FC236}">
                <a16:creationId xmlns:a16="http://schemas.microsoft.com/office/drawing/2014/main" id="{BE5392E4-5C77-42BF-941A-F0F7A1578220}"/>
              </a:ext>
            </a:extLst>
          </p:cNvPr>
          <p:cNvSpPr>
            <a:spLocks noGrp="1"/>
          </p:cNvSpPr>
          <p:nvPr>
            <p:ph type="pic" sz="quarter" idx="10" hasCustomPrompt="1"/>
          </p:nvPr>
        </p:nvSpPr>
        <p:spPr>
          <a:xfrm>
            <a:off x="640057" y="1181878"/>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4">
            <a:extLst>
              <a:ext uri="{FF2B5EF4-FFF2-40B4-BE49-F238E27FC236}">
                <a16:creationId xmlns:a16="http://schemas.microsoft.com/office/drawing/2014/main" id="{F837C27A-2926-453F-931A-B459FB23DB97}"/>
              </a:ext>
            </a:extLst>
          </p:cNvPr>
          <p:cNvSpPr>
            <a:spLocks noGrp="1"/>
          </p:cNvSpPr>
          <p:nvPr>
            <p:ph type="pic" sz="quarter" idx="11" hasCustomPrompt="1"/>
          </p:nvPr>
        </p:nvSpPr>
        <p:spPr>
          <a:xfrm>
            <a:off x="5970883" y="1181878"/>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95724048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sp>
        <p:nvSpPr>
          <p:cNvPr id="4" name="그림 개체 틀 17">
            <a:extLst>
              <a:ext uri="{FF2B5EF4-FFF2-40B4-BE49-F238E27FC236}">
                <a16:creationId xmlns:a16="http://schemas.microsoft.com/office/drawing/2014/main" id="{63E6E9BC-54AF-4B98-8360-064D4D5CFEF0}"/>
              </a:ext>
            </a:extLst>
          </p:cNvPr>
          <p:cNvSpPr>
            <a:spLocks noGrp="1"/>
          </p:cNvSpPr>
          <p:nvPr>
            <p:ph type="pic" sz="quarter" idx="12" hasCustomPrompt="1"/>
          </p:nvPr>
        </p:nvSpPr>
        <p:spPr>
          <a:xfrm>
            <a:off x="660398" y="2159242"/>
            <a:ext cx="1736679" cy="2288243"/>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17">
            <a:extLst>
              <a:ext uri="{FF2B5EF4-FFF2-40B4-BE49-F238E27FC236}">
                <a16:creationId xmlns:a16="http://schemas.microsoft.com/office/drawing/2014/main" id="{A624DD0E-9430-419F-9676-8F79A14CE693}"/>
              </a:ext>
            </a:extLst>
          </p:cNvPr>
          <p:cNvSpPr>
            <a:spLocks noGrp="1"/>
          </p:cNvSpPr>
          <p:nvPr>
            <p:ph type="pic" sz="quarter" idx="13" hasCustomPrompt="1"/>
          </p:nvPr>
        </p:nvSpPr>
        <p:spPr>
          <a:xfrm>
            <a:off x="4316888" y="2159242"/>
            <a:ext cx="1736679" cy="2288243"/>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17">
            <a:extLst>
              <a:ext uri="{FF2B5EF4-FFF2-40B4-BE49-F238E27FC236}">
                <a16:creationId xmlns:a16="http://schemas.microsoft.com/office/drawing/2014/main" id="{F94BD3DC-4A19-4F65-8F88-8C1295919187}"/>
              </a:ext>
            </a:extLst>
          </p:cNvPr>
          <p:cNvSpPr>
            <a:spLocks noGrp="1"/>
          </p:cNvSpPr>
          <p:nvPr>
            <p:ph type="pic" sz="quarter" idx="14" hasCustomPrompt="1"/>
          </p:nvPr>
        </p:nvSpPr>
        <p:spPr>
          <a:xfrm>
            <a:off x="7973378" y="2159242"/>
            <a:ext cx="1736679" cy="2288243"/>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직사각형 8">
            <a:extLst>
              <a:ext uri="{FF2B5EF4-FFF2-40B4-BE49-F238E27FC236}">
                <a16:creationId xmlns:a16="http://schemas.microsoft.com/office/drawing/2014/main" id="{BD182AF6-C6EC-41C1-A9F3-423ADA2EBF49}"/>
              </a:ext>
            </a:extLst>
          </p:cNvPr>
          <p:cNvSpPr/>
          <p:nvPr userDrawn="1"/>
        </p:nvSpPr>
        <p:spPr>
          <a:xfrm>
            <a:off x="-1" y="0"/>
            <a:ext cx="375193"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F9F14A18-D622-4541-A67C-C1827DECDA23}"/>
              </a:ext>
            </a:extLst>
          </p:cNvPr>
          <p:cNvSpPr/>
          <p:nvPr userDrawn="1"/>
        </p:nvSpPr>
        <p:spPr>
          <a:xfrm>
            <a:off x="375192" y="0"/>
            <a:ext cx="11441596"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11" name="직선 연결선 10">
            <a:extLst>
              <a:ext uri="{FF2B5EF4-FFF2-40B4-BE49-F238E27FC236}">
                <a16:creationId xmlns:a16="http://schemas.microsoft.com/office/drawing/2014/main" id="{71E6D463-B6E7-46A9-8E10-B92D28D5BBBF}"/>
              </a:ext>
            </a:extLst>
          </p:cNvPr>
          <p:cNvCxnSpPr/>
          <p:nvPr userDrawn="1"/>
        </p:nvCxnSpPr>
        <p:spPr>
          <a:xfrm>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B74ACB6D-9343-4141-8172-C8DC5A21D6F1}"/>
              </a:ext>
            </a:extLst>
          </p:cNvPr>
          <p:cNvCxnSpPr/>
          <p:nvPr userDrawn="1"/>
        </p:nvCxnSpPr>
        <p:spPr>
          <a:xfrm>
            <a:off x="37519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3" name="직사각형 12">
            <a:extLst>
              <a:ext uri="{FF2B5EF4-FFF2-40B4-BE49-F238E27FC236}">
                <a16:creationId xmlns:a16="http://schemas.microsoft.com/office/drawing/2014/main" id="{AC7F192F-5779-4BBA-8165-3B91E7D1CB84}"/>
              </a:ext>
            </a:extLst>
          </p:cNvPr>
          <p:cNvSpPr/>
          <p:nvPr userDrawn="1"/>
        </p:nvSpPr>
        <p:spPr>
          <a:xfrm flipH="1">
            <a:off x="11816807" y="0"/>
            <a:ext cx="375193"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14" name="직선 연결선 13">
            <a:extLst>
              <a:ext uri="{FF2B5EF4-FFF2-40B4-BE49-F238E27FC236}">
                <a16:creationId xmlns:a16="http://schemas.microsoft.com/office/drawing/2014/main" id="{EC3A5194-03E3-4A81-8FF7-4520D1B2463D}"/>
              </a:ext>
            </a:extLst>
          </p:cNvPr>
          <p:cNvCxnSpPr/>
          <p:nvPr userDrawn="1"/>
        </p:nvCxnSpPr>
        <p:spPr>
          <a:xfrm flipH="1">
            <a:off x="118168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51937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76" r:id="rId21"/>
    <p:sldLayoutId id="2147483664" r:id="rId2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eg"/><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482B3-1AD0-40CF-AD7D-2948434A7B92}"/>
              </a:ext>
            </a:extLst>
          </p:cNvPr>
          <p:cNvSpPr txBox="1"/>
          <p:nvPr/>
        </p:nvSpPr>
        <p:spPr>
          <a:xfrm>
            <a:off x="581078" y="400836"/>
            <a:ext cx="6666945" cy="1754326"/>
          </a:xfrm>
          <a:prstGeom prst="rect">
            <a:avLst/>
          </a:prstGeom>
          <a:noFill/>
        </p:spPr>
        <p:txBody>
          <a:bodyPr wrap="square" rtlCol="0" anchor="ctr" anchorCtr="0">
            <a:spAutoFit/>
          </a:bodyPr>
          <a:lstStyle/>
          <a:p>
            <a:pPr algn="ctr"/>
            <a:r>
              <a:rPr lang="en-US" altLang="ko-KR" sz="5400" dirty="0">
                <a:solidFill>
                  <a:srgbClr val="F7F7F7"/>
                </a:solidFill>
                <a:latin typeface="+mj-lt"/>
                <a:cs typeface="Arial" panose="020B0604020202020204" pitchFamily="34" charset="0"/>
              </a:rPr>
              <a:t>Human Resource Management </a:t>
            </a:r>
            <a:endParaRPr lang="ko-KR" altLang="en-US" sz="5400" dirty="0">
              <a:solidFill>
                <a:srgbClr val="F7F7F7"/>
              </a:solidFill>
              <a:latin typeface="+mj-lt"/>
              <a:cs typeface="Arial" panose="020B0604020202020204" pitchFamily="34" charset="0"/>
            </a:endParaRPr>
          </a:p>
        </p:txBody>
      </p:sp>
      <p:sp>
        <p:nvSpPr>
          <p:cNvPr id="10" name="TextBox 9">
            <a:extLst>
              <a:ext uri="{FF2B5EF4-FFF2-40B4-BE49-F238E27FC236}">
                <a16:creationId xmlns:a16="http://schemas.microsoft.com/office/drawing/2014/main" id="{FF890F00-EF40-45F0-95E0-22926D7B4FE5}"/>
              </a:ext>
            </a:extLst>
          </p:cNvPr>
          <p:cNvSpPr txBox="1"/>
          <p:nvPr/>
        </p:nvSpPr>
        <p:spPr>
          <a:xfrm>
            <a:off x="908123" y="4194830"/>
            <a:ext cx="3695698" cy="523220"/>
          </a:xfrm>
          <a:prstGeom prst="rect">
            <a:avLst/>
          </a:prstGeom>
          <a:noFill/>
        </p:spPr>
        <p:txBody>
          <a:bodyPr wrap="square" rtlCol="0" anchor="ctr" anchorCtr="0">
            <a:spAutoFit/>
          </a:bodyPr>
          <a:lstStyle/>
          <a:p>
            <a:r>
              <a:rPr lang="en-US" altLang="ko-KR" sz="2800" dirty="0">
                <a:solidFill>
                  <a:srgbClr val="262626"/>
                </a:solidFill>
                <a:latin typeface="+mj-lt"/>
                <a:cs typeface="Arial" panose="020B0604020202020204" pitchFamily="34" charset="0"/>
              </a:rPr>
              <a:t>Instructor’s Name</a:t>
            </a:r>
            <a:endParaRPr lang="ko-KR" altLang="en-US" sz="2800" dirty="0">
              <a:solidFill>
                <a:srgbClr val="262626"/>
              </a:solidFill>
              <a:latin typeface="+mj-lt"/>
              <a:cs typeface="Arial" panose="020B0604020202020204" pitchFamily="34" charset="0"/>
            </a:endParaRPr>
          </a:p>
        </p:txBody>
      </p:sp>
      <p:sp>
        <p:nvSpPr>
          <p:cNvPr id="14" name="자유형: 도형 13">
            <a:extLst>
              <a:ext uri="{FF2B5EF4-FFF2-40B4-BE49-F238E27FC236}">
                <a16:creationId xmlns:a16="http://schemas.microsoft.com/office/drawing/2014/main" id="{E148DCD8-70D0-4E71-A2A9-4F2591AE4857}"/>
              </a:ext>
            </a:extLst>
          </p:cNvPr>
          <p:cNvSpPr/>
          <p:nvPr/>
        </p:nvSpPr>
        <p:spPr>
          <a:xfrm>
            <a:off x="11363262" y="3042575"/>
            <a:ext cx="828738" cy="1657474"/>
          </a:xfrm>
          <a:custGeom>
            <a:avLst/>
            <a:gdLst>
              <a:gd name="connsiteX0" fmla="*/ 828737 w 828738"/>
              <a:gd name="connsiteY0" fmla="*/ 0 h 1657474"/>
              <a:gd name="connsiteX1" fmla="*/ 828738 w 828738"/>
              <a:gd name="connsiteY1" fmla="*/ 0 h 1657474"/>
              <a:gd name="connsiteX2" fmla="*/ 828738 w 828738"/>
              <a:gd name="connsiteY2" fmla="*/ 1657474 h 1657474"/>
              <a:gd name="connsiteX3" fmla="*/ 828737 w 828738"/>
              <a:gd name="connsiteY3" fmla="*/ 1657474 h 1657474"/>
              <a:gd name="connsiteX4" fmla="*/ 0 w 828738"/>
              <a:gd name="connsiteY4" fmla="*/ 828737 h 1657474"/>
              <a:gd name="connsiteX5" fmla="*/ 828737 w 828738"/>
              <a:gd name="connsiteY5" fmla="*/ 0 h 165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738" h="1657474">
                <a:moveTo>
                  <a:pt x="828737" y="0"/>
                </a:moveTo>
                <a:lnTo>
                  <a:pt x="828738" y="0"/>
                </a:lnTo>
                <a:lnTo>
                  <a:pt x="828738" y="1657474"/>
                </a:lnTo>
                <a:lnTo>
                  <a:pt x="828737" y="1657474"/>
                </a:lnTo>
                <a:cubicBezTo>
                  <a:pt x="371038" y="1657474"/>
                  <a:pt x="0" y="1286436"/>
                  <a:pt x="0" y="828737"/>
                </a:cubicBezTo>
                <a:cubicBezTo>
                  <a:pt x="0" y="371038"/>
                  <a:pt x="371038" y="0"/>
                  <a:pt x="828737" y="0"/>
                </a:cubicBezTo>
                <a:close/>
              </a:path>
            </a:pathLst>
          </a:cu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400" dirty="0">
              <a:solidFill>
                <a:srgbClr val="FCF8F7"/>
              </a:solidFill>
              <a:latin typeface="+mj-lt"/>
            </a:endParaRPr>
          </a:p>
        </p:txBody>
      </p:sp>
      <p:sp>
        <p:nvSpPr>
          <p:cNvPr id="21" name="TextBox 20">
            <a:extLst>
              <a:ext uri="{FF2B5EF4-FFF2-40B4-BE49-F238E27FC236}">
                <a16:creationId xmlns:a16="http://schemas.microsoft.com/office/drawing/2014/main" id="{ADEC9C29-68AE-4479-B93E-DD3A40F595C2}"/>
              </a:ext>
            </a:extLst>
          </p:cNvPr>
          <p:cNvSpPr txBox="1"/>
          <p:nvPr/>
        </p:nvSpPr>
        <p:spPr>
          <a:xfrm>
            <a:off x="8238744" y="950541"/>
            <a:ext cx="3639312" cy="830997"/>
          </a:xfrm>
          <a:prstGeom prst="rect">
            <a:avLst/>
          </a:prstGeom>
          <a:noFill/>
        </p:spPr>
        <p:txBody>
          <a:bodyPr wrap="square" rtlCol="0" anchor="ctr" anchorCtr="0">
            <a:spAutoFit/>
          </a:bodyPr>
          <a:lstStyle/>
          <a:p>
            <a:r>
              <a:rPr lang="en-US" altLang="ko-KR" sz="2400" dirty="0">
                <a:solidFill>
                  <a:srgbClr val="262626"/>
                </a:solidFill>
                <a:latin typeface="+mj-lt"/>
                <a:cs typeface="Arial" panose="020B0604020202020204" pitchFamily="34" charset="0"/>
              </a:rPr>
              <a:t>Learning Outcome 4</a:t>
            </a:r>
          </a:p>
          <a:p>
            <a:endParaRPr lang="ko-KR" altLang="en-US" sz="2400" dirty="0">
              <a:solidFill>
                <a:srgbClr val="262626"/>
              </a:solidFill>
              <a:latin typeface="+mj-lt"/>
              <a:cs typeface="Arial" panose="020B0604020202020204" pitchFamily="34" charset="0"/>
            </a:endParaRPr>
          </a:p>
        </p:txBody>
      </p:sp>
      <p:pic>
        <p:nvPicPr>
          <p:cNvPr id="23" name="Picture Placeholder 22" descr="A picture containing logo&#10;&#10;Description automatically generated">
            <a:extLst>
              <a:ext uri="{FF2B5EF4-FFF2-40B4-BE49-F238E27FC236}">
                <a16:creationId xmlns:a16="http://schemas.microsoft.com/office/drawing/2014/main" id="{6277A645-FB22-34A9-5C7E-0F4FC6E406F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63" r="4063"/>
          <a:stretch>
            <a:fillRect/>
          </a:stretch>
        </p:blipFill>
        <p:spPr/>
      </p:pic>
      <p:grpSp>
        <p:nvGrpSpPr>
          <p:cNvPr id="15" name="그룹 14">
            <a:extLst>
              <a:ext uri="{FF2B5EF4-FFF2-40B4-BE49-F238E27FC236}">
                <a16:creationId xmlns:a16="http://schemas.microsoft.com/office/drawing/2014/main" id="{D00178A3-08C0-496D-AF0C-69E2B0074588}"/>
              </a:ext>
            </a:extLst>
          </p:cNvPr>
          <p:cNvGrpSpPr/>
          <p:nvPr/>
        </p:nvGrpSpPr>
        <p:grpSpPr>
          <a:xfrm>
            <a:off x="5372300" y="6336846"/>
            <a:ext cx="1722717" cy="240636"/>
            <a:chOff x="5627481" y="6055519"/>
            <a:chExt cx="1722717" cy="240636"/>
          </a:xfrm>
        </p:grpSpPr>
        <p:sp>
          <p:nvSpPr>
            <p:cNvPr id="16" name="타원 15">
              <a:extLst>
                <a:ext uri="{FF2B5EF4-FFF2-40B4-BE49-F238E27FC236}">
                  <a16:creationId xmlns:a16="http://schemas.microsoft.com/office/drawing/2014/main" id="{CA4C426A-C940-485A-80F6-8B1400A7A81A}"/>
                </a:ext>
              </a:extLst>
            </p:cNvPr>
            <p:cNvSpPr/>
            <p:nvPr userDrawn="1"/>
          </p:nvSpPr>
          <p:spPr>
            <a:xfrm>
              <a:off x="5627481" y="6055519"/>
              <a:ext cx="240636" cy="240636"/>
            </a:xfrm>
            <a:prstGeom prst="ellipse">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7" name="타원 16">
              <a:extLst>
                <a:ext uri="{FF2B5EF4-FFF2-40B4-BE49-F238E27FC236}">
                  <a16:creationId xmlns:a16="http://schemas.microsoft.com/office/drawing/2014/main" id="{332F43E4-C81E-4199-B50B-F6E8D4837544}"/>
                </a:ext>
              </a:extLst>
            </p:cNvPr>
            <p:cNvSpPr/>
            <p:nvPr userDrawn="1"/>
          </p:nvSpPr>
          <p:spPr>
            <a:xfrm>
              <a:off x="6121508" y="6055519"/>
              <a:ext cx="240636" cy="240636"/>
            </a:xfrm>
            <a:prstGeom prst="ellipse">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8" name="타원 17">
              <a:extLst>
                <a:ext uri="{FF2B5EF4-FFF2-40B4-BE49-F238E27FC236}">
                  <a16:creationId xmlns:a16="http://schemas.microsoft.com/office/drawing/2014/main" id="{E4E3E0EE-9801-438C-9024-6E8E2BBF48F7}"/>
                </a:ext>
              </a:extLst>
            </p:cNvPr>
            <p:cNvSpPr/>
            <p:nvPr userDrawn="1"/>
          </p:nvSpPr>
          <p:spPr>
            <a:xfrm>
              <a:off x="6615535" y="6055519"/>
              <a:ext cx="240636" cy="240636"/>
            </a:xfrm>
            <a:prstGeom prst="ellipse">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9" name="타원 18">
              <a:extLst>
                <a:ext uri="{FF2B5EF4-FFF2-40B4-BE49-F238E27FC236}">
                  <a16:creationId xmlns:a16="http://schemas.microsoft.com/office/drawing/2014/main" id="{6C838062-B430-4E43-A1E0-E4666D6F60BF}"/>
                </a:ext>
              </a:extLst>
            </p:cNvPr>
            <p:cNvSpPr/>
            <p:nvPr userDrawn="1"/>
          </p:nvSpPr>
          <p:spPr>
            <a:xfrm>
              <a:off x="7109562" y="6055519"/>
              <a:ext cx="240636" cy="240636"/>
            </a:xfrm>
            <a:prstGeom prst="ellipse">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spTree>
    <p:extLst>
      <p:ext uri="{BB962C8B-B14F-4D97-AF65-F5344CB8AC3E}">
        <p14:creationId xmlns:p14="http://schemas.microsoft.com/office/powerpoint/2010/main" val="2765140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731EF0-8963-48BE-A9B6-B60C5B4B9252}"/>
              </a:ext>
            </a:extLst>
          </p:cNvPr>
          <p:cNvSpPr txBox="1"/>
          <p:nvPr/>
        </p:nvSpPr>
        <p:spPr>
          <a:xfrm>
            <a:off x="826415" y="503276"/>
            <a:ext cx="7247958" cy="1569660"/>
          </a:xfrm>
          <a:prstGeom prst="rect">
            <a:avLst/>
          </a:prstGeom>
          <a:noFill/>
        </p:spPr>
        <p:txBody>
          <a:bodyPr wrap="square" rtlCol="0">
            <a:spAutoFit/>
          </a:bodyPr>
          <a:lstStyle/>
          <a:p>
            <a:pPr algn="ctr"/>
            <a:r>
              <a:rPr lang="en-US" altLang="ko-KR" sz="3200"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There are two types of job descriptions - competence-based and task-based.</a:t>
            </a:r>
          </a:p>
        </p:txBody>
      </p:sp>
      <p:pic>
        <p:nvPicPr>
          <p:cNvPr id="6148" name="Picture 4" descr="HR Manager Job Description | SmartRecruiters">
            <a:extLst>
              <a:ext uri="{FF2B5EF4-FFF2-40B4-BE49-F238E27FC236}">
                <a16:creationId xmlns:a16="http://schemas.microsoft.com/office/drawing/2014/main" id="{B2CE24C3-6E34-E549-649C-BB01526F9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977" y="390238"/>
            <a:ext cx="4500608" cy="22276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1151;p36">
            <a:extLst>
              <a:ext uri="{FF2B5EF4-FFF2-40B4-BE49-F238E27FC236}">
                <a16:creationId xmlns:a16="http://schemas.microsoft.com/office/drawing/2014/main" id="{CD4AF2CA-9987-4ABD-0572-54EFDD6C0923}"/>
              </a:ext>
            </a:extLst>
          </p:cNvPr>
          <p:cNvGrpSpPr/>
          <p:nvPr/>
        </p:nvGrpSpPr>
        <p:grpSpPr>
          <a:xfrm>
            <a:off x="2141034" y="2448858"/>
            <a:ext cx="4861340" cy="1477328"/>
            <a:chOff x="588925" y="3733450"/>
            <a:chExt cx="3792900" cy="951300"/>
          </a:xfrm>
        </p:grpSpPr>
        <p:sp>
          <p:nvSpPr>
            <p:cNvPr id="12" name="Google Shape;1152;p36">
              <a:extLst>
                <a:ext uri="{FF2B5EF4-FFF2-40B4-BE49-F238E27FC236}">
                  <a16:creationId xmlns:a16="http://schemas.microsoft.com/office/drawing/2014/main" id="{30EEDDBD-5F0F-47C2-CEF8-02E271B00756}"/>
                </a:ext>
              </a:extLst>
            </p:cNvPr>
            <p:cNvSpPr/>
            <p:nvPr/>
          </p:nvSpPr>
          <p:spPr>
            <a:xfrm>
              <a:off x="588925" y="3733450"/>
              <a:ext cx="3792900" cy="951300"/>
            </a:xfrm>
            <a:prstGeom prst="roundRect">
              <a:avLst>
                <a:gd name="adj" fmla="val 16667"/>
              </a:avLst>
            </a:prstGeom>
            <a:solidFill>
              <a:srgbClr val="1B9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53;p36">
              <a:extLst>
                <a:ext uri="{FF2B5EF4-FFF2-40B4-BE49-F238E27FC236}">
                  <a16:creationId xmlns:a16="http://schemas.microsoft.com/office/drawing/2014/main" id="{7E0AB256-2CC3-B160-0BBE-F337AC8FC42F}"/>
                </a:ext>
              </a:extLst>
            </p:cNvPr>
            <p:cNvSpPr txBox="1"/>
            <p:nvPr/>
          </p:nvSpPr>
          <p:spPr>
            <a:xfrm>
              <a:off x="588925" y="3833625"/>
              <a:ext cx="3792900" cy="762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200" dirty="0">
                <a:solidFill>
                  <a:srgbClr val="FFFFFF"/>
                </a:solidFill>
                <a:latin typeface="Roboto"/>
                <a:ea typeface="Roboto"/>
                <a:cs typeface="Roboto"/>
                <a:sym typeface="Roboto"/>
              </a:endParaRPr>
            </a:p>
          </p:txBody>
        </p:sp>
      </p:grpSp>
      <p:sp>
        <p:nvSpPr>
          <p:cNvPr id="14" name="TextBox 13">
            <a:extLst>
              <a:ext uri="{FF2B5EF4-FFF2-40B4-BE49-F238E27FC236}">
                <a16:creationId xmlns:a16="http://schemas.microsoft.com/office/drawing/2014/main" id="{B954AF36-AFEE-20BB-2678-679DC4992A3C}"/>
              </a:ext>
            </a:extLst>
          </p:cNvPr>
          <p:cNvSpPr txBox="1"/>
          <p:nvPr/>
        </p:nvSpPr>
        <p:spPr>
          <a:xfrm>
            <a:off x="2300935" y="2483208"/>
            <a:ext cx="4564041" cy="1477328"/>
          </a:xfrm>
          <a:prstGeom prst="rect">
            <a:avLst/>
          </a:prstGeom>
          <a:noFill/>
        </p:spPr>
        <p:txBody>
          <a:bodyPr wrap="square">
            <a:spAutoFit/>
          </a:bodyPr>
          <a:lstStyle/>
          <a:p>
            <a:pPr algn="just"/>
            <a:r>
              <a:rPr lang="en-US" sz="1000" dirty="0">
                <a:solidFill>
                  <a:schemeClr val="bg1"/>
                </a:solidFill>
              </a:rPr>
              <a:t>Competence-based job descriptions focus on the knowledge, skills, </a:t>
            </a:r>
          </a:p>
          <a:p>
            <a:pPr algn="just"/>
            <a:r>
              <a:rPr lang="en-US" sz="1000" dirty="0">
                <a:solidFill>
                  <a:schemeClr val="bg1"/>
                </a:solidFill>
              </a:rPr>
              <a:t>and abilities required to perform the job. They describe the competencies or qualities that a successful candidate should possess. </a:t>
            </a:r>
          </a:p>
          <a:p>
            <a:pPr algn="just"/>
            <a:r>
              <a:rPr lang="en-US" sz="1000" dirty="0">
                <a:solidFill>
                  <a:schemeClr val="bg1"/>
                </a:solidFill>
              </a:rPr>
              <a:t>Competence-based job descriptions are useful when recruiting for </a:t>
            </a:r>
          </a:p>
          <a:p>
            <a:pPr algn="just"/>
            <a:r>
              <a:rPr lang="en-US" sz="1000" dirty="0">
                <a:solidFill>
                  <a:schemeClr val="bg1"/>
                </a:solidFill>
              </a:rPr>
              <a:t>roles where technical or specialized skills are required.</a:t>
            </a:r>
          </a:p>
          <a:p>
            <a:pPr algn="just"/>
            <a:r>
              <a:rPr lang="en-US" sz="1000" dirty="0">
                <a:solidFill>
                  <a:schemeClr val="bg1"/>
                </a:solidFill>
              </a:rPr>
              <a:t>For example, a job description for a software developer may include </a:t>
            </a:r>
          </a:p>
          <a:p>
            <a:pPr algn="just"/>
            <a:r>
              <a:rPr lang="en-US" sz="1000" dirty="0">
                <a:solidFill>
                  <a:schemeClr val="bg1"/>
                </a:solidFill>
              </a:rPr>
              <a:t>requirements such as programming skills, experience with specific </a:t>
            </a:r>
          </a:p>
          <a:p>
            <a:pPr algn="just"/>
            <a:r>
              <a:rPr lang="en-US" sz="1000" dirty="0">
                <a:solidFill>
                  <a:schemeClr val="bg1"/>
                </a:solidFill>
              </a:rPr>
              <a:t>programming languages, and knowledge of software development methodologies.</a:t>
            </a:r>
          </a:p>
        </p:txBody>
      </p:sp>
      <p:grpSp>
        <p:nvGrpSpPr>
          <p:cNvPr id="15" name="Google Shape;1154;p36">
            <a:extLst>
              <a:ext uri="{FF2B5EF4-FFF2-40B4-BE49-F238E27FC236}">
                <a16:creationId xmlns:a16="http://schemas.microsoft.com/office/drawing/2014/main" id="{1586E3B4-2757-0DC8-4882-6C72376F010F}"/>
              </a:ext>
            </a:extLst>
          </p:cNvPr>
          <p:cNvGrpSpPr/>
          <p:nvPr/>
        </p:nvGrpSpPr>
        <p:grpSpPr>
          <a:xfrm>
            <a:off x="4715490" y="3789176"/>
            <a:ext cx="4500608" cy="1395484"/>
            <a:chOff x="4789833" y="3739425"/>
            <a:chExt cx="3792900" cy="951300"/>
          </a:xfrm>
        </p:grpSpPr>
        <p:sp>
          <p:nvSpPr>
            <p:cNvPr id="16" name="Google Shape;1155;p36">
              <a:extLst>
                <a:ext uri="{FF2B5EF4-FFF2-40B4-BE49-F238E27FC236}">
                  <a16:creationId xmlns:a16="http://schemas.microsoft.com/office/drawing/2014/main" id="{FB1D3BC2-ED7C-FA25-ED99-2A8D7862A28B}"/>
                </a:ext>
              </a:extLst>
            </p:cNvPr>
            <p:cNvSpPr/>
            <p:nvPr/>
          </p:nvSpPr>
          <p:spPr>
            <a:xfrm>
              <a:off x="4789833" y="3739425"/>
              <a:ext cx="3792900" cy="951300"/>
            </a:xfrm>
            <a:prstGeom prst="roundRect">
              <a:avLst>
                <a:gd name="adj" fmla="val 16667"/>
              </a:avLst>
            </a:prstGeom>
            <a:solidFill>
              <a:srgbClr val="F398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56;p36">
              <a:extLst>
                <a:ext uri="{FF2B5EF4-FFF2-40B4-BE49-F238E27FC236}">
                  <a16:creationId xmlns:a16="http://schemas.microsoft.com/office/drawing/2014/main" id="{8D12A2E0-24F1-7B84-F5A0-1CFFBDEF805D}"/>
                </a:ext>
              </a:extLst>
            </p:cNvPr>
            <p:cNvSpPr txBox="1"/>
            <p:nvPr/>
          </p:nvSpPr>
          <p:spPr>
            <a:xfrm>
              <a:off x="4789833" y="3841542"/>
              <a:ext cx="3792900" cy="76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solidFill>
                    <a:srgbClr val="FFFFFF"/>
                  </a:solidFill>
                  <a:ea typeface="Roboto"/>
                  <a:cs typeface="Roboto"/>
                  <a:sym typeface="Roboto"/>
                </a:rPr>
                <a:t>Task-based job descriptions focus on the specific tasks and duties required to perform the job. They describe the day-to-day </a:t>
              </a:r>
            </a:p>
            <a:p>
              <a:pPr marL="0" lvl="0" indent="0" algn="ctr" rtl="0">
                <a:spcBef>
                  <a:spcPts val="0"/>
                </a:spcBef>
                <a:spcAft>
                  <a:spcPts val="0"/>
                </a:spcAft>
                <a:buNone/>
              </a:pPr>
              <a:r>
                <a:rPr lang="en-US" sz="1000" dirty="0">
                  <a:solidFill>
                    <a:srgbClr val="FFFFFF"/>
                  </a:solidFill>
                  <a:ea typeface="Roboto"/>
                  <a:cs typeface="Roboto"/>
                  <a:sym typeface="Roboto"/>
                </a:rPr>
                <a:t>responsibilities of the job and the tasks that need to be completed. </a:t>
              </a:r>
            </a:p>
            <a:p>
              <a:pPr marL="0" lvl="0" indent="0" algn="ctr" rtl="0">
                <a:spcBef>
                  <a:spcPts val="0"/>
                </a:spcBef>
                <a:spcAft>
                  <a:spcPts val="0"/>
                </a:spcAft>
                <a:buNone/>
              </a:pPr>
              <a:r>
                <a:rPr lang="en-US" sz="1000" dirty="0">
                  <a:solidFill>
                    <a:srgbClr val="FFFFFF"/>
                  </a:solidFill>
                  <a:ea typeface="Roboto"/>
                  <a:cs typeface="Roboto"/>
                  <a:sym typeface="Roboto"/>
                </a:rPr>
                <a:t>Task-based job descriptions are useful when recruiting for roles where a specific set of tasks needs to be completed. </a:t>
              </a:r>
            </a:p>
            <a:p>
              <a:pPr marL="0" lvl="0" indent="0" algn="ctr" rtl="0">
                <a:spcBef>
                  <a:spcPts val="0"/>
                </a:spcBef>
                <a:spcAft>
                  <a:spcPts val="0"/>
                </a:spcAft>
                <a:buNone/>
              </a:pPr>
              <a:r>
                <a:rPr lang="en-US" sz="1000" dirty="0">
                  <a:solidFill>
                    <a:srgbClr val="FFFFFF"/>
                  </a:solidFill>
                  <a:ea typeface="Roboto"/>
                  <a:cs typeface="Roboto"/>
                  <a:sym typeface="Roboto"/>
                </a:rPr>
                <a:t>For example, a job description for a receptionist may include tasks </a:t>
              </a:r>
            </a:p>
            <a:p>
              <a:pPr marL="0" lvl="0" indent="0" algn="ctr" rtl="0">
                <a:spcBef>
                  <a:spcPts val="0"/>
                </a:spcBef>
                <a:spcAft>
                  <a:spcPts val="0"/>
                </a:spcAft>
                <a:buNone/>
              </a:pPr>
              <a:r>
                <a:rPr lang="en-US" sz="1000" dirty="0">
                  <a:solidFill>
                    <a:srgbClr val="FFFFFF"/>
                  </a:solidFill>
                  <a:ea typeface="Roboto"/>
                  <a:cs typeface="Roboto"/>
                  <a:sym typeface="Roboto"/>
                </a:rPr>
                <a:t>such as answering phones, greeting visitors, and scheduling </a:t>
              </a:r>
            </a:p>
            <a:p>
              <a:pPr marL="0" lvl="0" indent="0" algn="ctr" rtl="0">
                <a:spcBef>
                  <a:spcPts val="0"/>
                </a:spcBef>
                <a:spcAft>
                  <a:spcPts val="0"/>
                </a:spcAft>
                <a:buNone/>
              </a:pPr>
              <a:r>
                <a:rPr lang="en-US" sz="1000" dirty="0">
                  <a:solidFill>
                    <a:srgbClr val="FFFFFF"/>
                  </a:solidFill>
                  <a:ea typeface="Roboto"/>
                  <a:cs typeface="Roboto"/>
                  <a:sym typeface="Roboto"/>
                </a:rPr>
                <a:t>appointments.</a:t>
              </a:r>
              <a:endParaRPr sz="1000" dirty="0">
                <a:solidFill>
                  <a:srgbClr val="FFFFFF"/>
                </a:solidFill>
                <a:ea typeface="Roboto"/>
                <a:cs typeface="Roboto"/>
                <a:sym typeface="Roboto"/>
              </a:endParaRPr>
            </a:p>
          </p:txBody>
        </p:sp>
      </p:grpSp>
      <p:sp>
        <p:nvSpPr>
          <p:cNvPr id="18" name="Google Shape;1156;p36">
            <a:extLst>
              <a:ext uri="{FF2B5EF4-FFF2-40B4-BE49-F238E27FC236}">
                <a16:creationId xmlns:a16="http://schemas.microsoft.com/office/drawing/2014/main" id="{262431F5-4EEC-C247-F703-FF93799BA4DB}"/>
              </a:ext>
            </a:extLst>
          </p:cNvPr>
          <p:cNvSpPr txBox="1"/>
          <p:nvPr/>
        </p:nvSpPr>
        <p:spPr>
          <a:xfrm>
            <a:off x="3209474" y="5546887"/>
            <a:ext cx="3792900" cy="76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solidFill>
                  <a:srgbClr val="FFFFFF"/>
                </a:solidFill>
                <a:ea typeface="Roboto"/>
                <a:cs typeface="Roboto"/>
                <a:sym typeface="Roboto"/>
              </a:rPr>
              <a:t>Data analytics helps HR professionals make</a:t>
            </a:r>
          </a:p>
          <a:p>
            <a:pPr marL="0" lvl="0" indent="0" algn="ctr" rtl="0">
              <a:spcBef>
                <a:spcPts val="0"/>
              </a:spcBef>
              <a:spcAft>
                <a:spcPts val="0"/>
              </a:spcAft>
              <a:buNone/>
            </a:pPr>
            <a:r>
              <a:rPr lang="en-US" sz="1200" dirty="0">
                <a:solidFill>
                  <a:srgbClr val="FFFFFF"/>
                </a:solidFill>
                <a:ea typeface="Roboto"/>
                <a:cs typeface="Roboto"/>
                <a:sym typeface="Roboto"/>
              </a:rPr>
              <a:t>informed decisions about talent management, </a:t>
            </a:r>
          </a:p>
          <a:p>
            <a:pPr marL="0" lvl="0" indent="0" algn="ctr" rtl="0">
              <a:spcBef>
                <a:spcPts val="0"/>
              </a:spcBef>
              <a:spcAft>
                <a:spcPts val="0"/>
              </a:spcAft>
              <a:buNone/>
            </a:pPr>
            <a:r>
              <a:rPr lang="en-US" sz="1200" dirty="0">
                <a:solidFill>
                  <a:srgbClr val="FFFFFF"/>
                </a:solidFill>
                <a:ea typeface="Roboto"/>
                <a:cs typeface="Roboto"/>
                <a:sym typeface="Roboto"/>
              </a:rPr>
              <a:t>recruitment, performance management, </a:t>
            </a:r>
          </a:p>
          <a:p>
            <a:pPr marL="0" lvl="0" indent="0" algn="ctr" rtl="0">
              <a:spcBef>
                <a:spcPts val="0"/>
              </a:spcBef>
              <a:spcAft>
                <a:spcPts val="0"/>
              </a:spcAft>
              <a:buNone/>
            </a:pPr>
            <a:r>
              <a:rPr lang="en-US" sz="1200" dirty="0">
                <a:solidFill>
                  <a:srgbClr val="FFFFFF"/>
                </a:solidFill>
                <a:ea typeface="Roboto"/>
                <a:cs typeface="Roboto"/>
                <a:sym typeface="Roboto"/>
              </a:rPr>
              <a:t>employee engagement, and other HR processes.</a:t>
            </a:r>
            <a:endParaRPr sz="1200" dirty="0">
              <a:solidFill>
                <a:srgbClr val="FFFFFF"/>
              </a:solidFill>
              <a:ea typeface="Roboto"/>
              <a:cs typeface="Roboto"/>
              <a:sym typeface="Roboto"/>
            </a:endParaRPr>
          </a:p>
        </p:txBody>
      </p:sp>
      <p:grpSp>
        <p:nvGrpSpPr>
          <p:cNvPr id="25" name="Google Shape;1151;p36">
            <a:extLst>
              <a:ext uri="{FF2B5EF4-FFF2-40B4-BE49-F238E27FC236}">
                <a16:creationId xmlns:a16="http://schemas.microsoft.com/office/drawing/2014/main" id="{27520BAF-58C2-3855-A7C4-6C89C4AB8042}"/>
              </a:ext>
            </a:extLst>
          </p:cNvPr>
          <p:cNvGrpSpPr/>
          <p:nvPr/>
        </p:nvGrpSpPr>
        <p:grpSpPr>
          <a:xfrm>
            <a:off x="2152285" y="5145287"/>
            <a:ext cx="4861340" cy="1477328"/>
            <a:chOff x="588925" y="3733450"/>
            <a:chExt cx="3792900" cy="951300"/>
          </a:xfrm>
        </p:grpSpPr>
        <p:sp>
          <p:nvSpPr>
            <p:cNvPr id="26" name="Google Shape;1152;p36">
              <a:extLst>
                <a:ext uri="{FF2B5EF4-FFF2-40B4-BE49-F238E27FC236}">
                  <a16:creationId xmlns:a16="http://schemas.microsoft.com/office/drawing/2014/main" id="{329A4FD7-8362-3F43-CB7D-1B3105B2188F}"/>
                </a:ext>
              </a:extLst>
            </p:cNvPr>
            <p:cNvSpPr/>
            <p:nvPr/>
          </p:nvSpPr>
          <p:spPr>
            <a:xfrm>
              <a:off x="588925" y="3733450"/>
              <a:ext cx="3792900" cy="951300"/>
            </a:xfrm>
            <a:prstGeom prst="roundRect">
              <a:avLst>
                <a:gd name="adj" fmla="val 16667"/>
              </a:avLst>
            </a:prstGeom>
            <a:solidFill>
              <a:srgbClr val="1B9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53;p36">
              <a:extLst>
                <a:ext uri="{FF2B5EF4-FFF2-40B4-BE49-F238E27FC236}">
                  <a16:creationId xmlns:a16="http://schemas.microsoft.com/office/drawing/2014/main" id="{32A28889-2CC7-48EF-D3F2-0560E37CC0CC}"/>
                </a:ext>
              </a:extLst>
            </p:cNvPr>
            <p:cNvSpPr txBox="1"/>
            <p:nvPr/>
          </p:nvSpPr>
          <p:spPr>
            <a:xfrm>
              <a:off x="588925" y="3833625"/>
              <a:ext cx="3792900" cy="762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200" dirty="0">
                <a:solidFill>
                  <a:srgbClr val="FFFFFF"/>
                </a:solidFill>
                <a:latin typeface="Roboto"/>
                <a:ea typeface="Roboto"/>
                <a:cs typeface="Roboto"/>
                <a:sym typeface="Roboto"/>
              </a:endParaRPr>
            </a:p>
          </p:txBody>
        </p:sp>
      </p:grpSp>
      <p:sp>
        <p:nvSpPr>
          <p:cNvPr id="31" name="TextBox 30">
            <a:extLst>
              <a:ext uri="{FF2B5EF4-FFF2-40B4-BE49-F238E27FC236}">
                <a16:creationId xmlns:a16="http://schemas.microsoft.com/office/drawing/2014/main" id="{1B958457-F9F2-156C-AE19-F65051E1CB6B}"/>
              </a:ext>
            </a:extLst>
          </p:cNvPr>
          <p:cNvSpPr txBox="1"/>
          <p:nvPr/>
        </p:nvSpPr>
        <p:spPr>
          <a:xfrm>
            <a:off x="2220984" y="5308375"/>
            <a:ext cx="4723942" cy="1169551"/>
          </a:xfrm>
          <a:prstGeom prst="rect">
            <a:avLst/>
          </a:prstGeom>
          <a:noFill/>
        </p:spPr>
        <p:txBody>
          <a:bodyPr wrap="square">
            <a:spAutoFit/>
          </a:bodyPr>
          <a:lstStyle/>
          <a:p>
            <a:r>
              <a:rPr lang="en-US" sz="1000" dirty="0">
                <a:solidFill>
                  <a:schemeClr val="bg1"/>
                </a:solidFill>
              </a:rPr>
              <a:t>Assessing the merits of each type of job description depends on the </a:t>
            </a:r>
          </a:p>
          <a:p>
            <a:r>
              <a:rPr lang="en-US" sz="1000" dirty="0">
                <a:solidFill>
                  <a:schemeClr val="bg1"/>
                </a:solidFill>
              </a:rPr>
              <a:t>specific requirements of the job. Competence-based job descriptions </a:t>
            </a:r>
          </a:p>
          <a:p>
            <a:r>
              <a:rPr lang="en-US" sz="1000" dirty="0">
                <a:solidFill>
                  <a:schemeClr val="bg1"/>
                </a:solidFill>
              </a:rPr>
              <a:t>are  useful for technical or specialized roles where specific skills or </a:t>
            </a:r>
          </a:p>
          <a:p>
            <a:r>
              <a:rPr lang="en-US" sz="1000" dirty="0">
                <a:solidFill>
                  <a:schemeClr val="bg1"/>
                </a:solidFill>
              </a:rPr>
              <a:t>knowledge are required. Task-based job descriptions are useful for roles where a specific set of tasks need to be completed. It is also possible to use a combination of both types of job descriptions, depending on the needs of the job.</a:t>
            </a:r>
          </a:p>
        </p:txBody>
      </p:sp>
    </p:spTree>
    <p:extLst>
      <p:ext uri="{BB962C8B-B14F-4D97-AF65-F5344CB8AC3E}">
        <p14:creationId xmlns:p14="http://schemas.microsoft.com/office/powerpoint/2010/main" val="3681201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731EF0-8963-48BE-A9B6-B60C5B4B9252}"/>
              </a:ext>
            </a:extLst>
          </p:cNvPr>
          <p:cNvSpPr txBox="1"/>
          <p:nvPr/>
        </p:nvSpPr>
        <p:spPr>
          <a:xfrm>
            <a:off x="826415" y="503276"/>
            <a:ext cx="7247958" cy="584775"/>
          </a:xfrm>
          <a:prstGeom prst="rect">
            <a:avLst/>
          </a:prstGeom>
          <a:noFill/>
        </p:spPr>
        <p:txBody>
          <a:bodyPr wrap="square" rtlCol="0">
            <a:spAutoFit/>
          </a:bodyPr>
          <a:lstStyle/>
          <a:p>
            <a:pPr algn="ctr"/>
            <a:r>
              <a:rPr lang="en-US" altLang="ko-KR" sz="3200"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Person Specification</a:t>
            </a:r>
          </a:p>
        </p:txBody>
      </p:sp>
      <p:sp>
        <p:nvSpPr>
          <p:cNvPr id="18" name="Google Shape;1156;p36">
            <a:extLst>
              <a:ext uri="{FF2B5EF4-FFF2-40B4-BE49-F238E27FC236}">
                <a16:creationId xmlns:a16="http://schemas.microsoft.com/office/drawing/2014/main" id="{262431F5-4EEC-C247-F703-FF93799BA4DB}"/>
              </a:ext>
            </a:extLst>
          </p:cNvPr>
          <p:cNvSpPr txBox="1"/>
          <p:nvPr/>
        </p:nvSpPr>
        <p:spPr>
          <a:xfrm>
            <a:off x="3209474" y="5546887"/>
            <a:ext cx="3792900" cy="76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solidFill>
                  <a:srgbClr val="FFFFFF"/>
                </a:solidFill>
                <a:ea typeface="Roboto"/>
                <a:cs typeface="Roboto"/>
                <a:sym typeface="Roboto"/>
              </a:rPr>
              <a:t>Data analytics helps HR professionals make</a:t>
            </a:r>
          </a:p>
          <a:p>
            <a:pPr marL="0" lvl="0" indent="0" algn="ctr" rtl="0">
              <a:spcBef>
                <a:spcPts val="0"/>
              </a:spcBef>
              <a:spcAft>
                <a:spcPts val="0"/>
              </a:spcAft>
              <a:buNone/>
            </a:pPr>
            <a:r>
              <a:rPr lang="en-US" sz="1200" dirty="0">
                <a:solidFill>
                  <a:srgbClr val="FFFFFF"/>
                </a:solidFill>
                <a:ea typeface="Roboto"/>
                <a:cs typeface="Roboto"/>
                <a:sym typeface="Roboto"/>
              </a:rPr>
              <a:t>informed decisions about talent management, </a:t>
            </a:r>
          </a:p>
          <a:p>
            <a:pPr marL="0" lvl="0" indent="0" algn="ctr" rtl="0">
              <a:spcBef>
                <a:spcPts val="0"/>
              </a:spcBef>
              <a:spcAft>
                <a:spcPts val="0"/>
              </a:spcAft>
              <a:buNone/>
            </a:pPr>
            <a:r>
              <a:rPr lang="en-US" sz="1200" dirty="0">
                <a:solidFill>
                  <a:srgbClr val="FFFFFF"/>
                </a:solidFill>
                <a:ea typeface="Roboto"/>
                <a:cs typeface="Roboto"/>
                <a:sym typeface="Roboto"/>
              </a:rPr>
              <a:t>recruitment, performance management, </a:t>
            </a:r>
          </a:p>
          <a:p>
            <a:pPr marL="0" lvl="0" indent="0" algn="ctr" rtl="0">
              <a:spcBef>
                <a:spcPts val="0"/>
              </a:spcBef>
              <a:spcAft>
                <a:spcPts val="0"/>
              </a:spcAft>
              <a:buNone/>
            </a:pPr>
            <a:r>
              <a:rPr lang="en-US" sz="1200" dirty="0">
                <a:solidFill>
                  <a:srgbClr val="FFFFFF"/>
                </a:solidFill>
                <a:ea typeface="Roboto"/>
                <a:cs typeface="Roboto"/>
                <a:sym typeface="Roboto"/>
              </a:rPr>
              <a:t>employee engagement, and other HR processes.</a:t>
            </a:r>
            <a:endParaRPr sz="1200" dirty="0">
              <a:solidFill>
                <a:srgbClr val="FFFFFF"/>
              </a:solidFill>
              <a:ea typeface="Roboto"/>
              <a:cs typeface="Roboto"/>
              <a:sym typeface="Roboto"/>
            </a:endParaRPr>
          </a:p>
        </p:txBody>
      </p:sp>
      <p:sp>
        <p:nvSpPr>
          <p:cNvPr id="6" name="TextBox 5">
            <a:extLst>
              <a:ext uri="{FF2B5EF4-FFF2-40B4-BE49-F238E27FC236}">
                <a16:creationId xmlns:a16="http://schemas.microsoft.com/office/drawing/2014/main" id="{D0247209-5337-BB74-3876-ACE5F5F76762}"/>
              </a:ext>
            </a:extLst>
          </p:cNvPr>
          <p:cNvSpPr txBox="1"/>
          <p:nvPr/>
        </p:nvSpPr>
        <p:spPr>
          <a:xfrm>
            <a:off x="1658743" y="1108550"/>
            <a:ext cx="6105292" cy="2031325"/>
          </a:xfrm>
          <a:prstGeom prst="rect">
            <a:avLst/>
          </a:prstGeom>
          <a:noFill/>
        </p:spPr>
        <p:txBody>
          <a:bodyPr wrap="square">
            <a:spAutoFit/>
          </a:bodyPr>
          <a:lstStyle/>
          <a:p>
            <a:r>
              <a:rPr lang="en-US" dirty="0"/>
              <a:t>“A person specification is a document that outlines </a:t>
            </a:r>
          </a:p>
          <a:p>
            <a:r>
              <a:rPr lang="en-US" dirty="0"/>
              <a:t>the qualifications, skills, knowledge, experience, and personal attributes required for a particular job role. It is an important tool for HRM because it helps to </a:t>
            </a:r>
          </a:p>
          <a:p>
            <a:r>
              <a:rPr lang="en-US" dirty="0"/>
              <a:t>identify the ideal candidate for the job and provides a clear basis for recruitment and selection decisions.”</a:t>
            </a:r>
          </a:p>
        </p:txBody>
      </p:sp>
      <p:pic>
        <p:nvPicPr>
          <p:cNvPr id="7172" name="Picture 4" descr="Clerk job description | Totaljobs">
            <a:extLst>
              <a:ext uri="{FF2B5EF4-FFF2-40B4-BE49-F238E27FC236}">
                <a16:creationId xmlns:a16="http://schemas.microsoft.com/office/drawing/2014/main" id="{8403238A-AA37-8A6F-F543-EECD20EA1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415" y="3601844"/>
            <a:ext cx="5368075" cy="30195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47BA6037-AC54-B716-21FD-419B56AD297C}"/>
              </a:ext>
            </a:extLst>
          </p:cNvPr>
          <p:cNvGraphicFramePr/>
          <p:nvPr>
            <p:extLst>
              <p:ext uri="{D42A27DB-BD31-4B8C-83A1-F6EECF244321}">
                <p14:modId xmlns:p14="http://schemas.microsoft.com/office/powerpoint/2010/main" val="3718931511"/>
              </p:ext>
            </p:extLst>
          </p:nvPr>
        </p:nvGraphicFramePr>
        <p:xfrm>
          <a:off x="5455426" y="3345366"/>
          <a:ext cx="5539678" cy="2848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4751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731EF0-8963-48BE-A9B6-B60C5B4B9252}"/>
              </a:ext>
            </a:extLst>
          </p:cNvPr>
          <p:cNvSpPr txBox="1"/>
          <p:nvPr/>
        </p:nvSpPr>
        <p:spPr>
          <a:xfrm>
            <a:off x="3202871" y="291403"/>
            <a:ext cx="5786258" cy="1015663"/>
          </a:xfrm>
          <a:prstGeom prst="rect">
            <a:avLst/>
          </a:prstGeom>
          <a:noFill/>
        </p:spPr>
        <p:txBody>
          <a:bodyPr wrap="square" rtlCol="0">
            <a:spAutoFit/>
          </a:bodyPr>
          <a:lstStyle/>
          <a:p>
            <a:pPr algn="ctr"/>
            <a:r>
              <a:rPr lang="en-US" altLang="ko-KR" sz="2000"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For example, a person specification for a Training and Development might include requirements such as:</a:t>
            </a:r>
          </a:p>
        </p:txBody>
      </p:sp>
      <p:pic>
        <p:nvPicPr>
          <p:cNvPr id="3" name="Picture 2">
            <a:extLst>
              <a:ext uri="{FF2B5EF4-FFF2-40B4-BE49-F238E27FC236}">
                <a16:creationId xmlns:a16="http://schemas.microsoft.com/office/drawing/2014/main" id="{6AFD0E4B-793C-E093-4801-DB103E95C696}"/>
              </a:ext>
            </a:extLst>
          </p:cNvPr>
          <p:cNvPicPr>
            <a:picLocks noChangeAspect="1"/>
          </p:cNvPicPr>
          <p:nvPr/>
        </p:nvPicPr>
        <p:blipFill>
          <a:blip r:embed="rId2"/>
          <a:stretch>
            <a:fillRect/>
          </a:stretch>
        </p:blipFill>
        <p:spPr>
          <a:xfrm>
            <a:off x="3078480" y="1460907"/>
            <a:ext cx="6035040" cy="5105690"/>
          </a:xfrm>
          <a:prstGeom prst="rect">
            <a:avLst/>
          </a:prstGeom>
        </p:spPr>
      </p:pic>
    </p:spTree>
    <p:extLst>
      <p:ext uri="{BB962C8B-B14F-4D97-AF65-F5344CB8AC3E}">
        <p14:creationId xmlns:p14="http://schemas.microsoft.com/office/powerpoint/2010/main" val="2265604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cruitment and Selection of People for Employment Stock Vector -  Illustration of browsing, feedback: 218635857">
            <a:extLst>
              <a:ext uri="{FF2B5EF4-FFF2-40B4-BE49-F238E27FC236}">
                <a16:creationId xmlns:a16="http://schemas.microsoft.com/office/drawing/2014/main" id="{E032B31F-A9CA-6156-BC6D-544F10A1A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415" y="2487974"/>
            <a:ext cx="5488259" cy="43700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3731EF0-8963-48BE-A9B6-B60C5B4B9252}"/>
              </a:ext>
            </a:extLst>
          </p:cNvPr>
          <p:cNvSpPr txBox="1"/>
          <p:nvPr/>
        </p:nvSpPr>
        <p:spPr>
          <a:xfrm>
            <a:off x="2320678" y="371523"/>
            <a:ext cx="7247958" cy="584775"/>
          </a:xfrm>
          <a:prstGeom prst="rect">
            <a:avLst/>
          </a:prstGeom>
          <a:noFill/>
        </p:spPr>
        <p:txBody>
          <a:bodyPr wrap="square" rtlCol="0">
            <a:spAutoFit/>
          </a:bodyPr>
          <a:lstStyle/>
          <a:p>
            <a:pPr algn="ctr"/>
            <a:r>
              <a:rPr lang="en-US" altLang="ko-KR" sz="3200"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Recruitment and Selection</a:t>
            </a:r>
          </a:p>
        </p:txBody>
      </p:sp>
      <p:sp>
        <p:nvSpPr>
          <p:cNvPr id="6" name="TextBox 5">
            <a:extLst>
              <a:ext uri="{FF2B5EF4-FFF2-40B4-BE49-F238E27FC236}">
                <a16:creationId xmlns:a16="http://schemas.microsoft.com/office/drawing/2014/main" id="{D0247209-5337-BB74-3876-ACE5F5F76762}"/>
              </a:ext>
            </a:extLst>
          </p:cNvPr>
          <p:cNvSpPr txBox="1"/>
          <p:nvPr/>
        </p:nvSpPr>
        <p:spPr>
          <a:xfrm>
            <a:off x="3043354" y="1362398"/>
            <a:ext cx="6105292" cy="923330"/>
          </a:xfrm>
          <a:prstGeom prst="rect">
            <a:avLst/>
          </a:prstGeom>
          <a:noFill/>
        </p:spPr>
        <p:txBody>
          <a:bodyPr wrap="square">
            <a:spAutoFit/>
          </a:bodyPr>
          <a:lstStyle/>
          <a:p>
            <a:r>
              <a:rPr lang="en-US" dirty="0"/>
              <a:t>“Recruitment and selection are critical HRM practices that involve identifying, attracting, and selecting the most suitable candidate for a job role.”</a:t>
            </a:r>
          </a:p>
        </p:txBody>
      </p:sp>
      <p:graphicFrame>
        <p:nvGraphicFramePr>
          <p:cNvPr id="7" name="Diagram 6">
            <a:extLst>
              <a:ext uri="{FF2B5EF4-FFF2-40B4-BE49-F238E27FC236}">
                <a16:creationId xmlns:a16="http://schemas.microsoft.com/office/drawing/2014/main" id="{47BA6037-AC54-B716-21FD-419B56AD297C}"/>
              </a:ext>
            </a:extLst>
          </p:cNvPr>
          <p:cNvGraphicFramePr/>
          <p:nvPr>
            <p:extLst>
              <p:ext uri="{D42A27DB-BD31-4B8C-83A1-F6EECF244321}">
                <p14:modId xmlns:p14="http://schemas.microsoft.com/office/powerpoint/2010/main" val="2759514943"/>
              </p:ext>
            </p:extLst>
          </p:nvPr>
        </p:nvGraphicFramePr>
        <p:xfrm>
          <a:off x="5455426" y="3345366"/>
          <a:ext cx="5539678" cy="2848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0157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직사각형 30">
            <a:extLst>
              <a:ext uri="{FF2B5EF4-FFF2-40B4-BE49-F238E27FC236}">
                <a16:creationId xmlns:a16="http://schemas.microsoft.com/office/drawing/2014/main" id="{ECB4C8A3-A8F8-4229-9096-875BFCAD6E0B}"/>
              </a:ext>
            </a:extLst>
          </p:cNvPr>
          <p:cNvSpPr/>
          <p:nvPr/>
        </p:nvSpPr>
        <p:spPr>
          <a:xfrm>
            <a:off x="1573921" y="3049725"/>
            <a:ext cx="1263478" cy="646331"/>
          </a:xfrm>
          <a:prstGeom prst="rect">
            <a:avLst/>
          </a:prstGeom>
          <a:noFill/>
        </p:spPr>
        <p:txBody>
          <a:bodyPr wrap="square" rtlCol="0">
            <a:spAutoFit/>
          </a:bodyPr>
          <a:lstStyle/>
          <a:p>
            <a:r>
              <a:rPr lang="en-US" altLang="ko-KR" sz="3600" dirty="0">
                <a:solidFill>
                  <a:schemeClr val="bg2">
                    <a:lumMod val="90000"/>
                  </a:schemeClr>
                </a:solidFill>
                <a:latin typeface="+mj-lt"/>
              </a:rPr>
              <a:t>01.</a:t>
            </a:r>
          </a:p>
        </p:txBody>
      </p:sp>
      <p:sp>
        <p:nvSpPr>
          <p:cNvPr id="34" name="직사각형 33">
            <a:extLst>
              <a:ext uri="{FF2B5EF4-FFF2-40B4-BE49-F238E27FC236}">
                <a16:creationId xmlns:a16="http://schemas.microsoft.com/office/drawing/2014/main" id="{287039AD-D124-4DB4-8997-E1C256B2FFBD}"/>
              </a:ext>
            </a:extLst>
          </p:cNvPr>
          <p:cNvSpPr/>
          <p:nvPr/>
        </p:nvSpPr>
        <p:spPr>
          <a:xfrm>
            <a:off x="3916101" y="3049726"/>
            <a:ext cx="1263478" cy="646331"/>
          </a:xfrm>
          <a:prstGeom prst="rect">
            <a:avLst/>
          </a:prstGeom>
          <a:noFill/>
        </p:spPr>
        <p:txBody>
          <a:bodyPr wrap="square" rtlCol="0">
            <a:spAutoFit/>
          </a:bodyPr>
          <a:lstStyle/>
          <a:p>
            <a:r>
              <a:rPr lang="en-US" altLang="ko-KR" sz="3600" dirty="0">
                <a:solidFill>
                  <a:schemeClr val="bg2">
                    <a:lumMod val="90000"/>
                  </a:schemeClr>
                </a:solidFill>
                <a:latin typeface="+mj-lt"/>
              </a:rPr>
              <a:t>02.</a:t>
            </a:r>
          </a:p>
        </p:txBody>
      </p:sp>
      <p:sp>
        <p:nvSpPr>
          <p:cNvPr id="37" name="직사각형 36">
            <a:extLst>
              <a:ext uri="{FF2B5EF4-FFF2-40B4-BE49-F238E27FC236}">
                <a16:creationId xmlns:a16="http://schemas.microsoft.com/office/drawing/2014/main" id="{CAD0CAFA-A15D-4FF8-ADBF-67F676FDD6C1}"/>
              </a:ext>
            </a:extLst>
          </p:cNvPr>
          <p:cNvSpPr/>
          <p:nvPr/>
        </p:nvSpPr>
        <p:spPr>
          <a:xfrm>
            <a:off x="6252218" y="3022828"/>
            <a:ext cx="1263478" cy="646331"/>
          </a:xfrm>
          <a:prstGeom prst="rect">
            <a:avLst/>
          </a:prstGeom>
          <a:noFill/>
        </p:spPr>
        <p:txBody>
          <a:bodyPr wrap="square" rtlCol="0">
            <a:spAutoFit/>
          </a:bodyPr>
          <a:lstStyle/>
          <a:p>
            <a:r>
              <a:rPr lang="en-US" altLang="ko-KR" sz="3600" dirty="0">
                <a:solidFill>
                  <a:schemeClr val="bg2">
                    <a:lumMod val="90000"/>
                  </a:schemeClr>
                </a:solidFill>
                <a:latin typeface="+mj-lt"/>
              </a:rPr>
              <a:t>03.</a:t>
            </a:r>
          </a:p>
        </p:txBody>
      </p:sp>
      <p:sp>
        <p:nvSpPr>
          <p:cNvPr id="40" name="직사각형 39">
            <a:extLst>
              <a:ext uri="{FF2B5EF4-FFF2-40B4-BE49-F238E27FC236}">
                <a16:creationId xmlns:a16="http://schemas.microsoft.com/office/drawing/2014/main" id="{62A40EA6-B759-421D-95CA-B4252F3233F7}"/>
              </a:ext>
            </a:extLst>
          </p:cNvPr>
          <p:cNvSpPr/>
          <p:nvPr/>
        </p:nvSpPr>
        <p:spPr>
          <a:xfrm>
            <a:off x="8715813" y="3052094"/>
            <a:ext cx="1263478" cy="646331"/>
          </a:xfrm>
          <a:prstGeom prst="rect">
            <a:avLst/>
          </a:prstGeom>
          <a:noFill/>
        </p:spPr>
        <p:txBody>
          <a:bodyPr wrap="square" rtlCol="0">
            <a:spAutoFit/>
          </a:bodyPr>
          <a:lstStyle/>
          <a:p>
            <a:r>
              <a:rPr lang="en-US" altLang="ko-KR" sz="3600" dirty="0">
                <a:solidFill>
                  <a:schemeClr val="bg2">
                    <a:lumMod val="90000"/>
                  </a:schemeClr>
                </a:solidFill>
                <a:latin typeface="+mj-lt"/>
              </a:rPr>
              <a:t>04.</a:t>
            </a:r>
          </a:p>
        </p:txBody>
      </p:sp>
      <p:sp>
        <p:nvSpPr>
          <p:cNvPr id="16" name="TextBox 15">
            <a:extLst>
              <a:ext uri="{FF2B5EF4-FFF2-40B4-BE49-F238E27FC236}">
                <a16:creationId xmlns:a16="http://schemas.microsoft.com/office/drawing/2014/main" id="{34584513-246B-455F-9D34-1B899FE055E8}"/>
              </a:ext>
            </a:extLst>
          </p:cNvPr>
          <p:cNvSpPr txBox="1"/>
          <p:nvPr/>
        </p:nvSpPr>
        <p:spPr>
          <a:xfrm>
            <a:off x="2316766" y="934570"/>
            <a:ext cx="7460866" cy="1200329"/>
          </a:xfrm>
          <a:prstGeom prst="rect">
            <a:avLst/>
          </a:prstGeom>
          <a:noFill/>
        </p:spPr>
        <p:txBody>
          <a:bodyPr wrap="square" rtlCol="0">
            <a:spAutoFit/>
          </a:bodyPr>
          <a:lstStyle/>
          <a:p>
            <a:pPr algn="ctr"/>
            <a:r>
              <a:rPr lang="en-US" altLang="ko-KR" sz="2400" dirty="0">
                <a:solidFill>
                  <a:srgbClr val="262626"/>
                </a:solidFill>
                <a:cs typeface="Arial" panose="020B0604020202020204" pitchFamily="34" charset="0"/>
              </a:rPr>
              <a:t>To successfully recruit and select the right candidate, HRM must:</a:t>
            </a:r>
          </a:p>
          <a:p>
            <a:pPr algn="ctr"/>
            <a:endParaRPr lang="en-US" altLang="ko-KR" sz="2400" dirty="0">
              <a:solidFill>
                <a:srgbClr val="262626"/>
              </a:solidFill>
              <a:cs typeface="Arial" panose="020B0604020202020204" pitchFamily="34" charset="0"/>
            </a:endParaRPr>
          </a:p>
        </p:txBody>
      </p:sp>
      <p:sp>
        <p:nvSpPr>
          <p:cNvPr id="29" name="TextBox 28">
            <a:extLst>
              <a:ext uri="{FF2B5EF4-FFF2-40B4-BE49-F238E27FC236}">
                <a16:creationId xmlns:a16="http://schemas.microsoft.com/office/drawing/2014/main" id="{2EA172C5-CB25-429E-9E1F-C21252DE8A00}"/>
              </a:ext>
            </a:extLst>
          </p:cNvPr>
          <p:cNvSpPr txBox="1"/>
          <p:nvPr/>
        </p:nvSpPr>
        <p:spPr>
          <a:xfrm>
            <a:off x="1244599" y="4385162"/>
            <a:ext cx="2339533" cy="1754326"/>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262626"/>
                </a:solidFill>
              </a:rPr>
              <a:t>HRM must create job advertisements that are clear, concise, and attractive to potential candidates. The advertisement should include essential job requirements, responsibilities, and qualifications.</a:t>
            </a:r>
            <a:endParaRPr lang="ko-KR" altLang="en-US" sz="1200" dirty="0">
              <a:solidFill>
                <a:srgbClr val="262626"/>
              </a:solidFill>
            </a:endParaRPr>
          </a:p>
        </p:txBody>
      </p:sp>
      <p:sp>
        <p:nvSpPr>
          <p:cNvPr id="30" name="직사각형 29">
            <a:extLst>
              <a:ext uri="{FF2B5EF4-FFF2-40B4-BE49-F238E27FC236}">
                <a16:creationId xmlns:a16="http://schemas.microsoft.com/office/drawing/2014/main" id="{62ECD520-2C7B-4FC9-8485-9930FBDC5D25}"/>
              </a:ext>
            </a:extLst>
          </p:cNvPr>
          <p:cNvSpPr/>
          <p:nvPr/>
        </p:nvSpPr>
        <p:spPr>
          <a:xfrm>
            <a:off x="1244599" y="3634502"/>
            <a:ext cx="2339533" cy="523220"/>
          </a:xfrm>
          <a:prstGeom prst="rect">
            <a:avLst/>
          </a:prstGeom>
          <a:noFill/>
        </p:spPr>
        <p:txBody>
          <a:bodyPr wrap="square" rtlCol="0" anchor="ctr" anchorCtr="0">
            <a:spAutoFit/>
          </a:bodyPr>
          <a:lstStyle/>
          <a:p>
            <a:pPr algn="ctr"/>
            <a:r>
              <a:rPr lang="en-US" altLang="ko-KR" sz="1400" dirty="0">
                <a:solidFill>
                  <a:srgbClr val="262626"/>
                </a:solidFill>
                <a:latin typeface="+mj-lt"/>
              </a:rPr>
              <a:t>Design and Place Job Advertisements</a:t>
            </a:r>
          </a:p>
        </p:txBody>
      </p:sp>
      <p:sp>
        <p:nvSpPr>
          <p:cNvPr id="32" name="TextBox 31">
            <a:extLst>
              <a:ext uri="{FF2B5EF4-FFF2-40B4-BE49-F238E27FC236}">
                <a16:creationId xmlns:a16="http://schemas.microsoft.com/office/drawing/2014/main" id="{5F08F49C-8CED-4B57-A118-AFB4A5B1DAF8}"/>
              </a:ext>
            </a:extLst>
          </p:cNvPr>
          <p:cNvSpPr txBox="1"/>
          <p:nvPr/>
        </p:nvSpPr>
        <p:spPr>
          <a:xfrm>
            <a:off x="3769934" y="4385161"/>
            <a:ext cx="2339533" cy="1754326"/>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262626"/>
                </a:solidFill>
              </a:rPr>
              <a:t>HRM should ensure that they have effective methods of screening job applications to identify the most suitable candidates. The screening process can include a review of CVs, cover letters, and initial interviews.</a:t>
            </a:r>
            <a:endParaRPr lang="ko-KR" altLang="en-US" sz="1200" dirty="0">
              <a:solidFill>
                <a:srgbClr val="262626"/>
              </a:solidFill>
            </a:endParaRPr>
          </a:p>
        </p:txBody>
      </p:sp>
      <p:sp>
        <p:nvSpPr>
          <p:cNvPr id="33" name="직사각형 32">
            <a:extLst>
              <a:ext uri="{FF2B5EF4-FFF2-40B4-BE49-F238E27FC236}">
                <a16:creationId xmlns:a16="http://schemas.microsoft.com/office/drawing/2014/main" id="{676A7E85-3CF1-4E09-AE78-0A7EE1848C1D}"/>
              </a:ext>
            </a:extLst>
          </p:cNvPr>
          <p:cNvSpPr/>
          <p:nvPr/>
        </p:nvSpPr>
        <p:spPr>
          <a:xfrm>
            <a:off x="3570560" y="3540472"/>
            <a:ext cx="2339533" cy="738664"/>
          </a:xfrm>
          <a:prstGeom prst="rect">
            <a:avLst/>
          </a:prstGeom>
          <a:noFill/>
        </p:spPr>
        <p:txBody>
          <a:bodyPr wrap="square" rtlCol="0" anchor="ctr" anchorCtr="0">
            <a:spAutoFit/>
          </a:bodyPr>
          <a:lstStyle/>
          <a:p>
            <a:pPr algn="ctr"/>
            <a:r>
              <a:rPr lang="en-US" altLang="ko-KR" sz="1400" dirty="0">
                <a:solidFill>
                  <a:srgbClr val="262626"/>
                </a:solidFill>
                <a:latin typeface="+mj-lt"/>
              </a:rPr>
              <a:t>Shortlisting and Processing Applications</a:t>
            </a:r>
          </a:p>
        </p:txBody>
      </p:sp>
      <p:sp>
        <p:nvSpPr>
          <p:cNvPr id="35" name="TextBox 34">
            <a:extLst>
              <a:ext uri="{FF2B5EF4-FFF2-40B4-BE49-F238E27FC236}">
                <a16:creationId xmlns:a16="http://schemas.microsoft.com/office/drawing/2014/main" id="{2515DC0D-BFAD-4D52-BF1C-BEAF3A67FE14}"/>
              </a:ext>
            </a:extLst>
          </p:cNvPr>
          <p:cNvSpPr txBox="1"/>
          <p:nvPr/>
        </p:nvSpPr>
        <p:spPr>
          <a:xfrm>
            <a:off x="6188901" y="4385161"/>
            <a:ext cx="2339533" cy="1754326"/>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262626"/>
                </a:solidFill>
              </a:rPr>
              <a:t>HRM should provide appropriate training to managers to conduct effective interviews. They should ensure that interviews are structured and fair, and that all candidates are assessed on the same criteria.</a:t>
            </a:r>
            <a:endParaRPr lang="ko-KR" altLang="en-US" sz="1200" dirty="0">
              <a:solidFill>
                <a:srgbClr val="262626"/>
              </a:solidFill>
            </a:endParaRPr>
          </a:p>
        </p:txBody>
      </p:sp>
      <p:sp>
        <p:nvSpPr>
          <p:cNvPr id="36" name="직사각형 35">
            <a:extLst>
              <a:ext uri="{FF2B5EF4-FFF2-40B4-BE49-F238E27FC236}">
                <a16:creationId xmlns:a16="http://schemas.microsoft.com/office/drawing/2014/main" id="{CFB5513D-FA16-4F09-B7B0-22FD78AA7BF6}"/>
              </a:ext>
            </a:extLst>
          </p:cNvPr>
          <p:cNvSpPr/>
          <p:nvPr/>
        </p:nvSpPr>
        <p:spPr>
          <a:xfrm>
            <a:off x="6082531" y="3740255"/>
            <a:ext cx="2339533" cy="523220"/>
          </a:xfrm>
          <a:prstGeom prst="rect">
            <a:avLst/>
          </a:prstGeom>
          <a:noFill/>
        </p:spPr>
        <p:txBody>
          <a:bodyPr wrap="square" rtlCol="0" anchor="ctr" anchorCtr="0">
            <a:spAutoFit/>
          </a:bodyPr>
          <a:lstStyle/>
          <a:p>
            <a:pPr algn="ctr"/>
            <a:r>
              <a:rPr lang="en-US" altLang="ko-KR" sz="1400" dirty="0">
                <a:solidFill>
                  <a:srgbClr val="262626"/>
                </a:solidFill>
                <a:latin typeface="+mj-lt"/>
              </a:rPr>
              <a:t>Interview Preparation and Best Practices</a:t>
            </a:r>
          </a:p>
        </p:txBody>
      </p:sp>
      <p:sp>
        <p:nvSpPr>
          <p:cNvPr id="38" name="TextBox 37">
            <a:extLst>
              <a:ext uri="{FF2B5EF4-FFF2-40B4-BE49-F238E27FC236}">
                <a16:creationId xmlns:a16="http://schemas.microsoft.com/office/drawing/2014/main" id="{CFAB5748-C1BB-42AB-B6C7-DFA32381AC2B}"/>
              </a:ext>
            </a:extLst>
          </p:cNvPr>
          <p:cNvSpPr txBox="1"/>
          <p:nvPr/>
        </p:nvSpPr>
        <p:spPr>
          <a:xfrm>
            <a:off x="8607866" y="4385161"/>
            <a:ext cx="2339533" cy="1569660"/>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262626"/>
                </a:solidFill>
              </a:rPr>
              <a:t>HRM must establish a clear and transparent process for selecting candidates. This should involve setting objective criteria for selecting candidates, such as qualifications, experience, and skills.</a:t>
            </a:r>
            <a:endParaRPr lang="ko-KR" altLang="en-US" sz="1200" dirty="0">
              <a:solidFill>
                <a:srgbClr val="262626"/>
              </a:solidFill>
            </a:endParaRPr>
          </a:p>
        </p:txBody>
      </p:sp>
      <p:sp>
        <p:nvSpPr>
          <p:cNvPr id="39" name="직사각형 38">
            <a:extLst>
              <a:ext uri="{FF2B5EF4-FFF2-40B4-BE49-F238E27FC236}">
                <a16:creationId xmlns:a16="http://schemas.microsoft.com/office/drawing/2014/main" id="{7E2F3A7E-EE6B-48BF-941B-833F8237C1C1}"/>
              </a:ext>
            </a:extLst>
          </p:cNvPr>
          <p:cNvSpPr/>
          <p:nvPr/>
        </p:nvSpPr>
        <p:spPr>
          <a:xfrm>
            <a:off x="8607866" y="3647922"/>
            <a:ext cx="2339533" cy="523220"/>
          </a:xfrm>
          <a:prstGeom prst="rect">
            <a:avLst/>
          </a:prstGeom>
          <a:noFill/>
        </p:spPr>
        <p:txBody>
          <a:bodyPr wrap="square" rtlCol="0" anchor="ctr" anchorCtr="0">
            <a:spAutoFit/>
          </a:bodyPr>
          <a:lstStyle/>
          <a:p>
            <a:pPr algn="ctr"/>
            <a:r>
              <a:rPr lang="en-US" altLang="ko-KR" sz="1400" dirty="0">
                <a:solidFill>
                  <a:srgbClr val="262626"/>
                </a:solidFill>
                <a:latin typeface="+mj-lt"/>
              </a:rPr>
              <a:t>Selection Best Practice</a:t>
            </a:r>
          </a:p>
        </p:txBody>
      </p:sp>
    </p:spTree>
    <p:extLst>
      <p:ext uri="{BB962C8B-B14F-4D97-AF65-F5344CB8AC3E}">
        <p14:creationId xmlns:p14="http://schemas.microsoft.com/office/powerpoint/2010/main" val="2710927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683729" y="981302"/>
            <a:ext cx="6591298" cy="923330"/>
          </a:xfrm>
          <a:prstGeom prst="rect">
            <a:avLst/>
          </a:prstGeom>
          <a:noFill/>
        </p:spPr>
        <p:txBody>
          <a:bodyPr wrap="square" rtlCol="0" anchor="ctr" anchorCtr="0">
            <a:spAutoFit/>
          </a:bodyPr>
          <a:lstStyle/>
          <a:p>
            <a:pPr algn="ctr"/>
            <a:r>
              <a:rPr lang="en-US" altLang="ko-KR" dirty="0">
                <a:solidFill>
                  <a:srgbClr val="262626"/>
                </a:solidFill>
              </a:rPr>
              <a:t>For example, a selection process for a marketing manager role may involve the following:</a:t>
            </a:r>
          </a:p>
          <a:p>
            <a:pPr algn="ctr"/>
            <a:endParaRPr lang="en-US" altLang="ko-KR" dirty="0">
              <a:solidFill>
                <a:srgbClr val="262626"/>
              </a:solidFill>
            </a:endParaRPr>
          </a:p>
        </p:txBody>
      </p:sp>
      <p:sp>
        <p:nvSpPr>
          <p:cNvPr id="5" name="Google Shape;1375;p33">
            <a:extLst>
              <a:ext uri="{FF2B5EF4-FFF2-40B4-BE49-F238E27FC236}">
                <a16:creationId xmlns:a16="http://schemas.microsoft.com/office/drawing/2014/main" id="{9E0E9424-4A19-9373-D6D0-663F12915320}"/>
              </a:ext>
            </a:extLst>
          </p:cNvPr>
          <p:cNvSpPr/>
          <p:nvPr/>
        </p:nvSpPr>
        <p:spPr>
          <a:xfrm>
            <a:off x="2655729" y="4115938"/>
            <a:ext cx="1234631" cy="1205007"/>
          </a:xfrm>
          <a:custGeom>
            <a:avLst/>
            <a:gdLst/>
            <a:ahLst/>
            <a:cxnLst/>
            <a:rect l="l" t="t" r="r" b="b"/>
            <a:pathLst>
              <a:path w="38510" h="37586" extrusionOk="0">
                <a:moveTo>
                  <a:pt x="19750" y="0"/>
                </a:moveTo>
                <a:cubicBezTo>
                  <a:pt x="19511" y="0"/>
                  <a:pt x="19272" y="13"/>
                  <a:pt x="19033" y="42"/>
                </a:cubicBezTo>
                <a:cubicBezTo>
                  <a:pt x="18748" y="42"/>
                  <a:pt x="18431" y="232"/>
                  <a:pt x="18368" y="548"/>
                </a:cubicBezTo>
                <a:cubicBezTo>
                  <a:pt x="18146" y="1625"/>
                  <a:pt x="17830" y="2797"/>
                  <a:pt x="17006" y="3620"/>
                </a:cubicBezTo>
                <a:cubicBezTo>
                  <a:pt x="16943" y="3684"/>
                  <a:pt x="16880" y="3747"/>
                  <a:pt x="16785" y="3810"/>
                </a:cubicBezTo>
                <a:cubicBezTo>
                  <a:pt x="16341" y="4475"/>
                  <a:pt x="15708" y="5014"/>
                  <a:pt x="14979" y="5330"/>
                </a:cubicBezTo>
                <a:cubicBezTo>
                  <a:pt x="14414" y="5573"/>
                  <a:pt x="13848" y="5674"/>
                  <a:pt x="13266" y="5674"/>
                </a:cubicBezTo>
                <a:cubicBezTo>
                  <a:pt x="12936" y="5674"/>
                  <a:pt x="12600" y="5641"/>
                  <a:pt x="12256" y="5584"/>
                </a:cubicBezTo>
                <a:cubicBezTo>
                  <a:pt x="11813" y="5520"/>
                  <a:pt x="11401" y="5394"/>
                  <a:pt x="10989" y="5235"/>
                </a:cubicBezTo>
                <a:cubicBezTo>
                  <a:pt x="10744" y="5148"/>
                  <a:pt x="10504" y="5112"/>
                  <a:pt x="10270" y="5112"/>
                </a:cubicBezTo>
                <a:cubicBezTo>
                  <a:pt x="9233" y="5112"/>
                  <a:pt x="8279" y="5811"/>
                  <a:pt x="7221" y="5837"/>
                </a:cubicBezTo>
                <a:cubicBezTo>
                  <a:pt x="7015" y="5853"/>
                  <a:pt x="6801" y="5861"/>
                  <a:pt x="6587" y="5861"/>
                </a:cubicBezTo>
                <a:cubicBezTo>
                  <a:pt x="6373" y="5861"/>
                  <a:pt x="6160" y="5853"/>
                  <a:pt x="5954" y="5837"/>
                </a:cubicBezTo>
                <a:lnTo>
                  <a:pt x="5257" y="5837"/>
                </a:lnTo>
                <a:cubicBezTo>
                  <a:pt x="4960" y="5814"/>
                  <a:pt x="4663" y="5725"/>
                  <a:pt x="4365" y="5725"/>
                </a:cubicBezTo>
                <a:cubicBezTo>
                  <a:pt x="4251" y="5725"/>
                  <a:pt x="4136" y="5739"/>
                  <a:pt x="4022" y="5774"/>
                </a:cubicBezTo>
                <a:cubicBezTo>
                  <a:pt x="3515" y="5900"/>
                  <a:pt x="3262" y="6376"/>
                  <a:pt x="3040" y="6819"/>
                </a:cubicBezTo>
                <a:cubicBezTo>
                  <a:pt x="2819" y="7231"/>
                  <a:pt x="2629" y="7642"/>
                  <a:pt x="2439" y="8086"/>
                </a:cubicBezTo>
                <a:cubicBezTo>
                  <a:pt x="2059" y="8941"/>
                  <a:pt x="1710" y="9827"/>
                  <a:pt x="1425" y="10746"/>
                </a:cubicBezTo>
                <a:cubicBezTo>
                  <a:pt x="855" y="12551"/>
                  <a:pt x="507" y="14419"/>
                  <a:pt x="317" y="16288"/>
                </a:cubicBezTo>
                <a:cubicBezTo>
                  <a:pt x="0" y="19961"/>
                  <a:pt x="412" y="23793"/>
                  <a:pt x="1742" y="27277"/>
                </a:cubicBezTo>
                <a:cubicBezTo>
                  <a:pt x="2407" y="29050"/>
                  <a:pt x="3357" y="30729"/>
                  <a:pt x="4719" y="32091"/>
                </a:cubicBezTo>
                <a:cubicBezTo>
                  <a:pt x="6080" y="33452"/>
                  <a:pt x="7727" y="34497"/>
                  <a:pt x="9406" y="35384"/>
                </a:cubicBezTo>
                <a:cubicBezTo>
                  <a:pt x="11116" y="36303"/>
                  <a:pt x="12921" y="36999"/>
                  <a:pt x="14821" y="37316"/>
                </a:cubicBezTo>
                <a:cubicBezTo>
                  <a:pt x="15821" y="37498"/>
                  <a:pt x="16831" y="37586"/>
                  <a:pt x="17845" y="37586"/>
                </a:cubicBezTo>
                <a:cubicBezTo>
                  <a:pt x="18598" y="37586"/>
                  <a:pt x="19354" y="37537"/>
                  <a:pt x="20110" y="37443"/>
                </a:cubicBezTo>
                <a:cubicBezTo>
                  <a:pt x="23688" y="36999"/>
                  <a:pt x="27045" y="35574"/>
                  <a:pt x="29832" y="33294"/>
                </a:cubicBezTo>
                <a:cubicBezTo>
                  <a:pt x="35343" y="28797"/>
                  <a:pt x="38510" y="21102"/>
                  <a:pt x="37465" y="14039"/>
                </a:cubicBezTo>
                <a:cubicBezTo>
                  <a:pt x="37180" y="12013"/>
                  <a:pt x="36419" y="10112"/>
                  <a:pt x="35469" y="8339"/>
                </a:cubicBezTo>
                <a:cubicBezTo>
                  <a:pt x="34519" y="6661"/>
                  <a:pt x="33443" y="4982"/>
                  <a:pt x="31954" y="3747"/>
                </a:cubicBezTo>
                <a:cubicBezTo>
                  <a:pt x="29199" y="1467"/>
                  <a:pt x="25589" y="770"/>
                  <a:pt x="22137" y="263"/>
                </a:cubicBezTo>
                <a:cubicBezTo>
                  <a:pt x="21355" y="141"/>
                  <a:pt x="20555" y="0"/>
                  <a:pt x="19750" y="0"/>
                </a:cubicBezTo>
                <a:close/>
              </a:path>
            </a:pathLst>
          </a:custGeom>
          <a:solidFill>
            <a:srgbClr val="0D0C1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dirty="0">
                <a:solidFill>
                  <a:srgbClr val="FFFFFF"/>
                </a:solidFill>
                <a:ea typeface="Roboto"/>
                <a:cs typeface="Roboto"/>
                <a:sym typeface="Roboto"/>
              </a:rPr>
              <a:t>They select the </a:t>
            </a:r>
          </a:p>
          <a:p>
            <a:pPr marL="0" lvl="0" indent="0" algn="ctr" rtl="0">
              <a:spcBef>
                <a:spcPts val="0"/>
              </a:spcBef>
              <a:spcAft>
                <a:spcPts val="0"/>
              </a:spcAft>
              <a:buNone/>
            </a:pPr>
            <a:r>
              <a:rPr lang="en-US" sz="900" dirty="0">
                <a:solidFill>
                  <a:srgbClr val="FFFFFF"/>
                </a:solidFill>
                <a:ea typeface="Roboto"/>
                <a:cs typeface="Roboto"/>
                <a:sym typeface="Roboto"/>
              </a:rPr>
              <a:t>most suitable candidate based on </a:t>
            </a:r>
          </a:p>
          <a:p>
            <a:pPr marL="0" lvl="0" indent="0" algn="ctr" rtl="0">
              <a:spcBef>
                <a:spcPts val="0"/>
              </a:spcBef>
              <a:spcAft>
                <a:spcPts val="0"/>
              </a:spcAft>
              <a:buNone/>
            </a:pPr>
            <a:r>
              <a:rPr lang="en-US" sz="900" dirty="0">
                <a:solidFill>
                  <a:srgbClr val="FFFFFF"/>
                </a:solidFill>
                <a:ea typeface="Roboto"/>
                <a:cs typeface="Roboto"/>
                <a:sym typeface="Roboto"/>
              </a:rPr>
              <a:t>the objective </a:t>
            </a:r>
          </a:p>
          <a:p>
            <a:pPr marL="0" lvl="0" indent="0" algn="ctr" rtl="0">
              <a:spcBef>
                <a:spcPts val="0"/>
              </a:spcBef>
              <a:spcAft>
                <a:spcPts val="0"/>
              </a:spcAft>
              <a:buNone/>
            </a:pPr>
            <a:r>
              <a:rPr lang="en-US" sz="900" dirty="0">
                <a:solidFill>
                  <a:srgbClr val="FFFFFF"/>
                </a:solidFill>
                <a:ea typeface="Roboto"/>
                <a:cs typeface="Roboto"/>
                <a:sym typeface="Roboto"/>
              </a:rPr>
              <a:t>criteria and make a job offer.</a:t>
            </a:r>
          </a:p>
        </p:txBody>
      </p:sp>
      <p:sp>
        <p:nvSpPr>
          <p:cNvPr id="6" name="Google Shape;1376;p33">
            <a:extLst>
              <a:ext uri="{FF2B5EF4-FFF2-40B4-BE49-F238E27FC236}">
                <a16:creationId xmlns:a16="http://schemas.microsoft.com/office/drawing/2014/main" id="{405ED628-FF3F-4582-C031-F8704CED3A1A}"/>
              </a:ext>
            </a:extLst>
          </p:cNvPr>
          <p:cNvSpPr/>
          <p:nvPr/>
        </p:nvSpPr>
        <p:spPr>
          <a:xfrm>
            <a:off x="2480072" y="3962948"/>
            <a:ext cx="1553435" cy="1501755"/>
          </a:xfrm>
          <a:custGeom>
            <a:avLst/>
            <a:gdLst/>
            <a:ahLst/>
            <a:cxnLst/>
            <a:rect l="l" t="t" r="r" b="b"/>
            <a:pathLst>
              <a:path w="48454" h="46842" extrusionOk="0">
                <a:moveTo>
                  <a:pt x="4027" y="31395"/>
                </a:moveTo>
                <a:cubicBezTo>
                  <a:pt x="4034" y="31410"/>
                  <a:pt x="4040" y="31425"/>
                  <a:pt x="4045" y="31438"/>
                </a:cubicBezTo>
                <a:lnTo>
                  <a:pt x="4045" y="31438"/>
                </a:lnTo>
                <a:cubicBezTo>
                  <a:pt x="4038" y="31416"/>
                  <a:pt x="4029" y="31395"/>
                  <a:pt x="4027" y="31395"/>
                </a:cubicBezTo>
                <a:close/>
                <a:moveTo>
                  <a:pt x="4045" y="31438"/>
                </a:moveTo>
                <a:cubicBezTo>
                  <a:pt x="4050" y="31454"/>
                  <a:pt x="4054" y="31471"/>
                  <a:pt x="4054" y="31479"/>
                </a:cubicBezTo>
                <a:cubicBezTo>
                  <a:pt x="4054" y="31468"/>
                  <a:pt x="4050" y="31455"/>
                  <a:pt x="4045" y="31438"/>
                </a:cubicBezTo>
                <a:close/>
                <a:moveTo>
                  <a:pt x="29327" y="0"/>
                </a:moveTo>
                <a:cubicBezTo>
                  <a:pt x="28790" y="0"/>
                  <a:pt x="28251" y="31"/>
                  <a:pt x="27711" y="95"/>
                </a:cubicBezTo>
                <a:cubicBezTo>
                  <a:pt x="27109" y="158"/>
                  <a:pt x="26507" y="253"/>
                  <a:pt x="25937" y="412"/>
                </a:cubicBezTo>
                <a:cubicBezTo>
                  <a:pt x="25684" y="475"/>
                  <a:pt x="25399" y="538"/>
                  <a:pt x="25146" y="633"/>
                </a:cubicBezTo>
                <a:cubicBezTo>
                  <a:pt x="25019" y="665"/>
                  <a:pt x="24892" y="728"/>
                  <a:pt x="24797" y="760"/>
                </a:cubicBezTo>
                <a:cubicBezTo>
                  <a:pt x="24734" y="792"/>
                  <a:pt x="24639" y="823"/>
                  <a:pt x="24575" y="855"/>
                </a:cubicBezTo>
                <a:cubicBezTo>
                  <a:pt x="24575" y="855"/>
                  <a:pt x="24271" y="977"/>
                  <a:pt x="24280" y="977"/>
                </a:cubicBezTo>
                <a:cubicBezTo>
                  <a:pt x="24281" y="977"/>
                  <a:pt x="24299" y="971"/>
                  <a:pt x="24339" y="956"/>
                </a:cubicBezTo>
                <a:lnTo>
                  <a:pt x="24339" y="956"/>
                </a:lnTo>
                <a:cubicBezTo>
                  <a:pt x="23744" y="1182"/>
                  <a:pt x="23247" y="1779"/>
                  <a:pt x="23467" y="2470"/>
                </a:cubicBezTo>
                <a:cubicBezTo>
                  <a:pt x="23624" y="2941"/>
                  <a:pt x="24126" y="3390"/>
                  <a:pt x="24653" y="3390"/>
                </a:cubicBezTo>
                <a:cubicBezTo>
                  <a:pt x="24764" y="3390"/>
                  <a:pt x="24877" y="3370"/>
                  <a:pt x="24987" y="3325"/>
                </a:cubicBezTo>
                <a:cubicBezTo>
                  <a:pt x="25494" y="3135"/>
                  <a:pt x="26032" y="2977"/>
                  <a:pt x="26539" y="2850"/>
                </a:cubicBezTo>
                <a:cubicBezTo>
                  <a:pt x="26792" y="2787"/>
                  <a:pt x="27046" y="2724"/>
                  <a:pt x="27331" y="2692"/>
                </a:cubicBezTo>
                <a:lnTo>
                  <a:pt x="27679" y="2629"/>
                </a:lnTo>
                <a:lnTo>
                  <a:pt x="27742" y="2629"/>
                </a:lnTo>
                <a:cubicBezTo>
                  <a:pt x="27806" y="2597"/>
                  <a:pt x="27932" y="2597"/>
                  <a:pt x="27932" y="2597"/>
                </a:cubicBezTo>
                <a:cubicBezTo>
                  <a:pt x="28327" y="2551"/>
                  <a:pt x="28704" y="2521"/>
                  <a:pt x="29089" y="2521"/>
                </a:cubicBezTo>
                <a:cubicBezTo>
                  <a:pt x="29230" y="2521"/>
                  <a:pt x="29372" y="2525"/>
                  <a:pt x="29516" y="2534"/>
                </a:cubicBezTo>
                <a:cubicBezTo>
                  <a:pt x="29769" y="2534"/>
                  <a:pt x="30023" y="2534"/>
                  <a:pt x="30276" y="2565"/>
                </a:cubicBezTo>
                <a:cubicBezTo>
                  <a:pt x="30434" y="2565"/>
                  <a:pt x="30561" y="2597"/>
                  <a:pt x="30719" y="2597"/>
                </a:cubicBezTo>
                <a:cubicBezTo>
                  <a:pt x="30751" y="2597"/>
                  <a:pt x="30814" y="2597"/>
                  <a:pt x="30878" y="2629"/>
                </a:cubicBezTo>
                <a:lnTo>
                  <a:pt x="31036" y="2629"/>
                </a:lnTo>
                <a:cubicBezTo>
                  <a:pt x="31068" y="2629"/>
                  <a:pt x="31099" y="2660"/>
                  <a:pt x="31099" y="2660"/>
                </a:cubicBezTo>
                <a:cubicBezTo>
                  <a:pt x="31163" y="2660"/>
                  <a:pt x="31258" y="2660"/>
                  <a:pt x="31321" y="2692"/>
                </a:cubicBezTo>
                <a:cubicBezTo>
                  <a:pt x="31448" y="2692"/>
                  <a:pt x="31574" y="2724"/>
                  <a:pt x="31701" y="2755"/>
                </a:cubicBezTo>
                <a:cubicBezTo>
                  <a:pt x="31954" y="2819"/>
                  <a:pt x="32239" y="2882"/>
                  <a:pt x="32524" y="2945"/>
                </a:cubicBezTo>
                <a:cubicBezTo>
                  <a:pt x="33031" y="3072"/>
                  <a:pt x="33538" y="3230"/>
                  <a:pt x="34045" y="3420"/>
                </a:cubicBezTo>
                <a:cubicBezTo>
                  <a:pt x="34140" y="3452"/>
                  <a:pt x="34266" y="3515"/>
                  <a:pt x="34361" y="3547"/>
                </a:cubicBezTo>
                <a:cubicBezTo>
                  <a:pt x="34393" y="3579"/>
                  <a:pt x="34425" y="3579"/>
                  <a:pt x="34456" y="3610"/>
                </a:cubicBezTo>
                <a:cubicBezTo>
                  <a:pt x="34710" y="3705"/>
                  <a:pt x="34931" y="3832"/>
                  <a:pt x="35185" y="3927"/>
                </a:cubicBezTo>
                <a:cubicBezTo>
                  <a:pt x="35628" y="4149"/>
                  <a:pt x="36071" y="4402"/>
                  <a:pt x="36483" y="4655"/>
                </a:cubicBezTo>
                <a:cubicBezTo>
                  <a:pt x="36926" y="4940"/>
                  <a:pt x="37338" y="5225"/>
                  <a:pt x="37750" y="5510"/>
                </a:cubicBezTo>
                <a:cubicBezTo>
                  <a:pt x="37781" y="5542"/>
                  <a:pt x="37813" y="5574"/>
                  <a:pt x="37876" y="5605"/>
                </a:cubicBezTo>
                <a:cubicBezTo>
                  <a:pt x="37971" y="5700"/>
                  <a:pt x="38067" y="5764"/>
                  <a:pt x="38162" y="5827"/>
                </a:cubicBezTo>
                <a:cubicBezTo>
                  <a:pt x="38352" y="6017"/>
                  <a:pt x="38542" y="6175"/>
                  <a:pt x="38732" y="6366"/>
                </a:cubicBezTo>
                <a:cubicBezTo>
                  <a:pt x="39492" y="6999"/>
                  <a:pt x="40188" y="7727"/>
                  <a:pt x="40822" y="8487"/>
                </a:cubicBezTo>
                <a:cubicBezTo>
                  <a:pt x="40948" y="8646"/>
                  <a:pt x="41075" y="8836"/>
                  <a:pt x="41233" y="8994"/>
                </a:cubicBezTo>
                <a:cubicBezTo>
                  <a:pt x="41233" y="9026"/>
                  <a:pt x="41297" y="9089"/>
                  <a:pt x="41328" y="9121"/>
                </a:cubicBezTo>
                <a:cubicBezTo>
                  <a:pt x="41423" y="9247"/>
                  <a:pt x="41518" y="9374"/>
                  <a:pt x="41582" y="9469"/>
                </a:cubicBezTo>
                <a:cubicBezTo>
                  <a:pt x="41867" y="9881"/>
                  <a:pt x="42120" y="10261"/>
                  <a:pt x="42373" y="10672"/>
                </a:cubicBezTo>
                <a:cubicBezTo>
                  <a:pt x="42912" y="11496"/>
                  <a:pt x="43355" y="12383"/>
                  <a:pt x="43767" y="13269"/>
                </a:cubicBezTo>
                <a:cubicBezTo>
                  <a:pt x="43799" y="13364"/>
                  <a:pt x="43862" y="13459"/>
                  <a:pt x="43894" y="13554"/>
                </a:cubicBezTo>
                <a:cubicBezTo>
                  <a:pt x="43925" y="13618"/>
                  <a:pt x="43925" y="13681"/>
                  <a:pt x="43957" y="13713"/>
                </a:cubicBezTo>
                <a:cubicBezTo>
                  <a:pt x="44052" y="13966"/>
                  <a:pt x="44147" y="14188"/>
                  <a:pt x="44242" y="14441"/>
                </a:cubicBezTo>
                <a:cubicBezTo>
                  <a:pt x="44400" y="14884"/>
                  <a:pt x="44559" y="15359"/>
                  <a:pt x="44685" y="15835"/>
                </a:cubicBezTo>
                <a:cubicBezTo>
                  <a:pt x="44970" y="16753"/>
                  <a:pt x="45192" y="17703"/>
                  <a:pt x="45350" y="18653"/>
                </a:cubicBezTo>
                <a:cubicBezTo>
                  <a:pt x="45350" y="18748"/>
                  <a:pt x="45382" y="18875"/>
                  <a:pt x="45382" y="18970"/>
                </a:cubicBezTo>
                <a:cubicBezTo>
                  <a:pt x="45414" y="19033"/>
                  <a:pt x="45414" y="19160"/>
                  <a:pt x="45414" y="19223"/>
                </a:cubicBezTo>
                <a:cubicBezTo>
                  <a:pt x="45445" y="19445"/>
                  <a:pt x="45477" y="19666"/>
                  <a:pt x="45509" y="19888"/>
                </a:cubicBezTo>
                <a:cubicBezTo>
                  <a:pt x="45540" y="20363"/>
                  <a:pt x="45572" y="20838"/>
                  <a:pt x="45604" y="21313"/>
                </a:cubicBezTo>
                <a:cubicBezTo>
                  <a:pt x="45635" y="22295"/>
                  <a:pt x="45604" y="23277"/>
                  <a:pt x="45509" y="24258"/>
                </a:cubicBezTo>
                <a:cubicBezTo>
                  <a:pt x="45477" y="24512"/>
                  <a:pt x="45445" y="24733"/>
                  <a:pt x="45414" y="24955"/>
                </a:cubicBezTo>
                <a:cubicBezTo>
                  <a:pt x="45414" y="25018"/>
                  <a:pt x="45414" y="25050"/>
                  <a:pt x="45414" y="25082"/>
                </a:cubicBezTo>
                <a:cubicBezTo>
                  <a:pt x="45382" y="25208"/>
                  <a:pt x="45350" y="25367"/>
                  <a:pt x="45350" y="25525"/>
                </a:cubicBezTo>
                <a:cubicBezTo>
                  <a:pt x="45255" y="25969"/>
                  <a:pt x="45192" y="26412"/>
                  <a:pt x="45065" y="26887"/>
                </a:cubicBezTo>
                <a:cubicBezTo>
                  <a:pt x="44844" y="27805"/>
                  <a:pt x="44590" y="28692"/>
                  <a:pt x="44274" y="29579"/>
                </a:cubicBezTo>
                <a:cubicBezTo>
                  <a:pt x="44179" y="29800"/>
                  <a:pt x="44115" y="29991"/>
                  <a:pt x="44020" y="30212"/>
                </a:cubicBezTo>
                <a:cubicBezTo>
                  <a:pt x="43992" y="30298"/>
                  <a:pt x="43963" y="30385"/>
                  <a:pt x="43910" y="30471"/>
                </a:cubicBezTo>
                <a:lnTo>
                  <a:pt x="43910" y="30471"/>
                </a:lnTo>
                <a:cubicBezTo>
                  <a:pt x="43922" y="30441"/>
                  <a:pt x="43929" y="30420"/>
                  <a:pt x="43928" y="30420"/>
                </a:cubicBezTo>
                <a:lnTo>
                  <a:pt x="43928" y="30420"/>
                </a:lnTo>
                <a:cubicBezTo>
                  <a:pt x="43927" y="30420"/>
                  <a:pt x="43917" y="30442"/>
                  <a:pt x="43894" y="30497"/>
                </a:cubicBezTo>
                <a:cubicBezTo>
                  <a:pt x="43899" y="30488"/>
                  <a:pt x="43905" y="30480"/>
                  <a:pt x="43910" y="30471"/>
                </a:cubicBezTo>
                <a:lnTo>
                  <a:pt x="43910" y="30471"/>
                </a:lnTo>
                <a:cubicBezTo>
                  <a:pt x="43887" y="30534"/>
                  <a:pt x="43846" y="30639"/>
                  <a:pt x="43830" y="30687"/>
                </a:cubicBezTo>
                <a:cubicBezTo>
                  <a:pt x="43640" y="31099"/>
                  <a:pt x="43450" y="31511"/>
                  <a:pt x="43229" y="31891"/>
                </a:cubicBezTo>
                <a:cubicBezTo>
                  <a:pt x="42817" y="32746"/>
                  <a:pt x="42342" y="33537"/>
                  <a:pt x="41803" y="34329"/>
                </a:cubicBezTo>
                <a:cubicBezTo>
                  <a:pt x="41550" y="34709"/>
                  <a:pt x="41297" y="35089"/>
                  <a:pt x="41012" y="35469"/>
                </a:cubicBezTo>
                <a:cubicBezTo>
                  <a:pt x="40980" y="35533"/>
                  <a:pt x="40948" y="35564"/>
                  <a:pt x="40917" y="35596"/>
                </a:cubicBezTo>
                <a:cubicBezTo>
                  <a:pt x="40917" y="35596"/>
                  <a:pt x="40885" y="35628"/>
                  <a:pt x="40885" y="35628"/>
                </a:cubicBezTo>
                <a:cubicBezTo>
                  <a:pt x="40853" y="35691"/>
                  <a:pt x="40727" y="35818"/>
                  <a:pt x="40727" y="35849"/>
                </a:cubicBezTo>
                <a:cubicBezTo>
                  <a:pt x="40568" y="36008"/>
                  <a:pt x="40442" y="36198"/>
                  <a:pt x="40283" y="36356"/>
                </a:cubicBezTo>
                <a:cubicBezTo>
                  <a:pt x="39682" y="37084"/>
                  <a:pt x="39017" y="37749"/>
                  <a:pt x="38352" y="38414"/>
                </a:cubicBezTo>
                <a:cubicBezTo>
                  <a:pt x="38003" y="38731"/>
                  <a:pt x="37655" y="39048"/>
                  <a:pt x="37275" y="39333"/>
                </a:cubicBezTo>
                <a:cubicBezTo>
                  <a:pt x="37116" y="39491"/>
                  <a:pt x="36958" y="39618"/>
                  <a:pt x="36800" y="39745"/>
                </a:cubicBezTo>
                <a:cubicBezTo>
                  <a:pt x="36768" y="39776"/>
                  <a:pt x="36705" y="39808"/>
                  <a:pt x="36673" y="39840"/>
                </a:cubicBezTo>
                <a:cubicBezTo>
                  <a:pt x="36578" y="39903"/>
                  <a:pt x="36483" y="39998"/>
                  <a:pt x="36388" y="40061"/>
                </a:cubicBezTo>
                <a:cubicBezTo>
                  <a:pt x="35628" y="40631"/>
                  <a:pt x="34836" y="41138"/>
                  <a:pt x="34013" y="41613"/>
                </a:cubicBezTo>
                <a:cubicBezTo>
                  <a:pt x="33538" y="41898"/>
                  <a:pt x="33031" y="42151"/>
                  <a:pt x="32524" y="42405"/>
                </a:cubicBezTo>
                <a:cubicBezTo>
                  <a:pt x="32271" y="42500"/>
                  <a:pt x="32049" y="42626"/>
                  <a:pt x="31828" y="42721"/>
                </a:cubicBezTo>
                <a:cubicBezTo>
                  <a:pt x="31764" y="42753"/>
                  <a:pt x="31669" y="42785"/>
                  <a:pt x="31606" y="42816"/>
                </a:cubicBezTo>
                <a:lnTo>
                  <a:pt x="31574" y="42816"/>
                </a:lnTo>
                <a:cubicBezTo>
                  <a:pt x="31448" y="42880"/>
                  <a:pt x="31321" y="42911"/>
                  <a:pt x="31194" y="42975"/>
                </a:cubicBezTo>
                <a:cubicBezTo>
                  <a:pt x="30213" y="43355"/>
                  <a:pt x="29199" y="43671"/>
                  <a:pt x="28186" y="43925"/>
                </a:cubicBezTo>
                <a:cubicBezTo>
                  <a:pt x="27679" y="44020"/>
                  <a:pt x="27204" y="44115"/>
                  <a:pt x="26697" y="44210"/>
                </a:cubicBezTo>
                <a:cubicBezTo>
                  <a:pt x="26571" y="44210"/>
                  <a:pt x="26476" y="44242"/>
                  <a:pt x="26349" y="44242"/>
                </a:cubicBezTo>
                <a:cubicBezTo>
                  <a:pt x="26317" y="44242"/>
                  <a:pt x="26317" y="44273"/>
                  <a:pt x="26317" y="44273"/>
                </a:cubicBezTo>
                <a:lnTo>
                  <a:pt x="26222" y="44273"/>
                </a:lnTo>
                <a:cubicBezTo>
                  <a:pt x="25969" y="44305"/>
                  <a:pt x="25716" y="44337"/>
                  <a:pt x="25462" y="44337"/>
                </a:cubicBezTo>
                <a:cubicBezTo>
                  <a:pt x="24808" y="44398"/>
                  <a:pt x="24153" y="44433"/>
                  <a:pt x="23499" y="44433"/>
                </a:cubicBezTo>
                <a:cubicBezTo>
                  <a:pt x="23140" y="44433"/>
                  <a:pt x="22781" y="44422"/>
                  <a:pt x="22422" y="44400"/>
                </a:cubicBezTo>
                <a:cubicBezTo>
                  <a:pt x="21915" y="44368"/>
                  <a:pt x="21409" y="44337"/>
                  <a:pt x="20902" y="44273"/>
                </a:cubicBezTo>
                <a:cubicBezTo>
                  <a:pt x="20870" y="44273"/>
                  <a:pt x="20744" y="44273"/>
                  <a:pt x="20680" y="44242"/>
                </a:cubicBezTo>
                <a:cubicBezTo>
                  <a:pt x="20617" y="44242"/>
                  <a:pt x="20458" y="44210"/>
                  <a:pt x="20427" y="44210"/>
                </a:cubicBezTo>
                <a:cubicBezTo>
                  <a:pt x="20173" y="44178"/>
                  <a:pt x="19920" y="44146"/>
                  <a:pt x="19667" y="44083"/>
                </a:cubicBezTo>
                <a:cubicBezTo>
                  <a:pt x="18653" y="43893"/>
                  <a:pt x="17672" y="43640"/>
                  <a:pt x="16722" y="43323"/>
                </a:cubicBezTo>
                <a:cubicBezTo>
                  <a:pt x="16215" y="43165"/>
                  <a:pt x="15771" y="42975"/>
                  <a:pt x="15296" y="42785"/>
                </a:cubicBezTo>
                <a:lnTo>
                  <a:pt x="15233" y="42785"/>
                </a:lnTo>
                <a:cubicBezTo>
                  <a:pt x="15201" y="42753"/>
                  <a:pt x="15201" y="42753"/>
                  <a:pt x="15170" y="42753"/>
                </a:cubicBezTo>
                <a:cubicBezTo>
                  <a:pt x="15043" y="42690"/>
                  <a:pt x="14948" y="42658"/>
                  <a:pt x="14853" y="42595"/>
                </a:cubicBezTo>
                <a:cubicBezTo>
                  <a:pt x="14600" y="42500"/>
                  <a:pt x="14378" y="42373"/>
                  <a:pt x="14125" y="42278"/>
                </a:cubicBezTo>
                <a:cubicBezTo>
                  <a:pt x="13270" y="41835"/>
                  <a:pt x="12415" y="41328"/>
                  <a:pt x="11591" y="40758"/>
                </a:cubicBezTo>
                <a:cubicBezTo>
                  <a:pt x="11401" y="40631"/>
                  <a:pt x="11211" y="40505"/>
                  <a:pt x="11053" y="40378"/>
                </a:cubicBezTo>
                <a:cubicBezTo>
                  <a:pt x="10958" y="40315"/>
                  <a:pt x="10863" y="40251"/>
                  <a:pt x="10799" y="40188"/>
                </a:cubicBezTo>
                <a:lnTo>
                  <a:pt x="10768" y="40188"/>
                </a:lnTo>
                <a:cubicBezTo>
                  <a:pt x="10736" y="40156"/>
                  <a:pt x="10704" y="40125"/>
                  <a:pt x="10673" y="40093"/>
                </a:cubicBezTo>
                <a:cubicBezTo>
                  <a:pt x="10293" y="39808"/>
                  <a:pt x="9944" y="39491"/>
                  <a:pt x="9596" y="39206"/>
                </a:cubicBezTo>
                <a:cubicBezTo>
                  <a:pt x="8899" y="38573"/>
                  <a:pt x="8234" y="37908"/>
                  <a:pt x="7601" y="37179"/>
                </a:cubicBezTo>
                <a:cubicBezTo>
                  <a:pt x="7474" y="37021"/>
                  <a:pt x="7316" y="36863"/>
                  <a:pt x="7189" y="36673"/>
                </a:cubicBezTo>
                <a:cubicBezTo>
                  <a:pt x="7126" y="36609"/>
                  <a:pt x="7062" y="36514"/>
                  <a:pt x="6967" y="36419"/>
                </a:cubicBezTo>
                <a:cubicBezTo>
                  <a:pt x="6936" y="36388"/>
                  <a:pt x="6904" y="36356"/>
                  <a:pt x="6872" y="36324"/>
                </a:cubicBezTo>
                <a:cubicBezTo>
                  <a:pt x="6872" y="36293"/>
                  <a:pt x="6872" y="36293"/>
                  <a:pt x="6872" y="36293"/>
                </a:cubicBezTo>
                <a:cubicBezTo>
                  <a:pt x="6872" y="36293"/>
                  <a:pt x="6872" y="36261"/>
                  <a:pt x="6841" y="36261"/>
                </a:cubicBezTo>
                <a:cubicBezTo>
                  <a:pt x="6587" y="35913"/>
                  <a:pt x="6302" y="35533"/>
                  <a:pt x="6049" y="35153"/>
                </a:cubicBezTo>
                <a:cubicBezTo>
                  <a:pt x="5542" y="34361"/>
                  <a:pt x="5067" y="33569"/>
                  <a:pt x="4656" y="32714"/>
                </a:cubicBezTo>
                <a:cubicBezTo>
                  <a:pt x="4434" y="32334"/>
                  <a:pt x="4244" y="31922"/>
                  <a:pt x="4054" y="31511"/>
                </a:cubicBezTo>
                <a:cubicBezTo>
                  <a:pt x="4029" y="31423"/>
                  <a:pt x="4024" y="31395"/>
                  <a:pt x="4026" y="31395"/>
                </a:cubicBezTo>
                <a:cubicBezTo>
                  <a:pt x="4027" y="31395"/>
                  <a:pt x="4027" y="31395"/>
                  <a:pt x="4027" y="31395"/>
                </a:cubicBezTo>
                <a:lnTo>
                  <a:pt x="4027" y="31395"/>
                </a:lnTo>
                <a:cubicBezTo>
                  <a:pt x="4016" y="31371"/>
                  <a:pt x="4003" y="31346"/>
                  <a:pt x="3991" y="31321"/>
                </a:cubicBezTo>
                <a:cubicBezTo>
                  <a:pt x="3959" y="31226"/>
                  <a:pt x="3927" y="31131"/>
                  <a:pt x="3896" y="31036"/>
                </a:cubicBezTo>
                <a:cubicBezTo>
                  <a:pt x="3801" y="30814"/>
                  <a:pt x="3706" y="30592"/>
                  <a:pt x="3642" y="30371"/>
                </a:cubicBezTo>
                <a:cubicBezTo>
                  <a:pt x="3326" y="29484"/>
                  <a:pt x="3072" y="28565"/>
                  <a:pt x="2882" y="27647"/>
                </a:cubicBezTo>
                <a:cubicBezTo>
                  <a:pt x="2787" y="27204"/>
                  <a:pt x="2692" y="26760"/>
                  <a:pt x="2629" y="26317"/>
                </a:cubicBezTo>
                <a:cubicBezTo>
                  <a:pt x="2629" y="26317"/>
                  <a:pt x="2629" y="26222"/>
                  <a:pt x="2597" y="26190"/>
                </a:cubicBezTo>
                <a:cubicBezTo>
                  <a:pt x="2597" y="26159"/>
                  <a:pt x="2597" y="26127"/>
                  <a:pt x="2597" y="26127"/>
                </a:cubicBezTo>
                <a:cubicBezTo>
                  <a:pt x="2597" y="26000"/>
                  <a:pt x="2565" y="25905"/>
                  <a:pt x="2565" y="25779"/>
                </a:cubicBezTo>
                <a:cubicBezTo>
                  <a:pt x="2534" y="25525"/>
                  <a:pt x="2534" y="25272"/>
                  <a:pt x="2502" y="25018"/>
                </a:cubicBezTo>
                <a:cubicBezTo>
                  <a:pt x="2439" y="24037"/>
                  <a:pt x="2439" y="23055"/>
                  <a:pt x="2502" y="22073"/>
                </a:cubicBezTo>
                <a:cubicBezTo>
                  <a:pt x="2629" y="20236"/>
                  <a:pt x="2977" y="18368"/>
                  <a:pt x="3611" y="16500"/>
                </a:cubicBezTo>
                <a:cubicBezTo>
                  <a:pt x="4244" y="14726"/>
                  <a:pt x="5067" y="13016"/>
                  <a:pt x="6144" y="11401"/>
                </a:cubicBezTo>
                <a:cubicBezTo>
                  <a:pt x="6397" y="11021"/>
                  <a:pt x="6651" y="10641"/>
                  <a:pt x="6936" y="10292"/>
                </a:cubicBezTo>
                <a:cubicBezTo>
                  <a:pt x="7221" y="9912"/>
                  <a:pt x="7474" y="9469"/>
                  <a:pt x="7759" y="9089"/>
                </a:cubicBezTo>
                <a:cubicBezTo>
                  <a:pt x="7949" y="8804"/>
                  <a:pt x="7823" y="8361"/>
                  <a:pt x="7569" y="8171"/>
                </a:cubicBezTo>
                <a:cubicBezTo>
                  <a:pt x="7441" y="8071"/>
                  <a:pt x="7293" y="8022"/>
                  <a:pt x="7144" y="8022"/>
                </a:cubicBezTo>
                <a:cubicBezTo>
                  <a:pt x="6961" y="8022"/>
                  <a:pt x="6776" y="8095"/>
                  <a:pt x="6619" y="8234"/>
                </a:cubicBezTo>
                <a:cubicBezTo>
                  <a:pt x="6239" y="8551"/>
                  <a:pt x="5859" y="8899"/>
                  <a:pt x="5542" y="9279"/>
                </a:cubicBezTo>
                <a:cubicBezTo>
                  <a:pt x="5194" y="9691"/>
                  <a:pt x="4846" y="10134"/>
                  <a:pt x="4529" y="10577"/>
                </a:cubicBezTo>
                <a:cubicBezTo>
                  <a:pt x="3959" y="11401"/>
                  <a:pt x="3421" y="12256"/>
                  <a:pt x="2946" y="13143"/>
                </a:cubicBezTo>
                <a:cubicBezTo>
                  <a:pt x="1995" y="15011"/>
                  <a:pt x="1299" y="16975"/>
                  <a:pt x="855" y="19001"/>
                </a:cubicBezTo>
                <a:cubicBezTo>
                  <a:pt x="0" y="23023"/>
                  <a:pt x="190" y="27267"/>
                  <a:pt x="1552" y="31162"/>
                </a:cubicBezTo>
                <a:cubicBezTo>
                  <a:pt x="2850" y="34899"/>
                  <a:pt x="5099" y="38351"/>
                  <a:pt x="8044" y="41011"/>
                </a:cubicBezTo>
                <a:cubicBezTo>
                  <a:pt x="11179" y="43861"/>
                  <a:pt x="15138" y="45730"/>
                  <a:pt x="19287" y="46458"/>
                </a:cubicBezTo>
                <a:cubicBezTo>
                  <a:pt x="20722" y="46712"/>
                  <a:pt x="22179" y="46842"/>
                  <a:pt x="23634" y="46842"/>
                </a:cubicBezTo>
                <a:cubicBezTo>
                  <a:pt x="26542" y="46842"/>
                  <a:pt x="29442" y="46321"/>
                  <a:pt x="32144" y="45223"/>
                </a:cubicBezTo>
                <a:cubicBezTo>
                  <a:pt x="36008" y="43640"/>
                  <a:pt x="39492" y="41138"/>
                  <a:pt x="42183" y="37908"/>
                </a:cubicBezTo>
                <a:cubicBezTo>
                  <a:pt x="44780" y="34804"/>
                  <a:pt x="46680" y="31162"/>
                  <a:pt x="47536" y="27235"/>
                </a:cubicBezTo>
                <a:cubicBezTo>
                  <a:pt x="48454" y="23150"/>
                  <a:pt x="48264" y="18811"/>
                  <a:pt x="46997" y="14821"/>
                </a:cubicBezTo>
                <a:cubicBezTo>
                  <a:pt x="45762" y="10799"/>
                  <a:pt x="43450" y="7062"/>
                  <a:pt x="40220" y="4307"/>
                </a:cubicBezTo>
                <a:cubicBezTo>
                  <a:pt x="37177" y="1711"/>
                  <a:pt x="33322" y="0"/>
                  <a:pt x="29327" y="0"/>
                </a:cubicBezTo>
                <a:close/>
              </a:path>
            </a:pathLst>
          </a:custGeom>
          <a:solidFill>
            <a:srgbClr val="0D0C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77;p33">
            <a:extLst>
              <a:ext uri="{FF2B5EF4-FFF2-40B4-BE49-F238E27FC236}">
                <a16:creationId xmlns:a16="http://schemas.microsoft.com/office/drawing/2014/main" id="{D12ED5C6-B61A-D3D9-A1DA-464262091701}"/>
              </a:ext>
            </a:extLst>
          </p:cNvPr>
          <p:cNvSpPr/>
          <p:nvPr/>
        </p:nvSpPr>
        <p:spPr>
          <a:xfrm>
            <a:off x="5334117" y="4020610"/>
            <a:ext cx="1482281" cy="1306043"/>
          </a:xfrm>
          <a:custGeom>
            <a:avLst/>
            <a:gdLst/>
            <a:ahLst/>
            <a:cxnLst/>
            <a:rect l="l" t="t" r="r" b="b"/>
            <a:pathLst>
              <a:path w="38542" h="37593" extrusionOk="0">
                <a:moveTo>
                  <a:pt x="19718" y="0"/>
                </a:moveTo>
                <a:cubicBezTo>
                  <a:pt x="19501" y="0"/>
                  <a:pt x="19284" y="9"/>
                  <a:pt x="19065" y="29"/>
                </a:cubicBezTo>
                <a:cubicBezTo>
                  <a:pt x="18748" y="61"/>
                  <a:pt x="18431" y="219"/>
                  <a:pt x="18368" y="536"/>
                </a:cubicBezTo>
                <a:cubicBezTo>
                  <a:pt x="18178" y="1613"/>
                  <a:pt x="17830" y="2784"/>
                  <a:pt x="17038" y="3608"/>
                </a:cubicBezTo>
                <a:cubicBezTo>
                  <a:pt x="16557" y="4089"/>
                  <a:pt x="15893" y="4437"/>
                  <a:pt x="15227" y="4437"/>
                </a:cubicBezTo>
                <a:cubicBezTo>
                  <a:pt x="14973" y="4437"/>
                  <a:pt x="14718" y="4387"/>
                  <a:pt x="14473" y="4273"/>
                </a:cubicBezTo>
                <a:cubicBezTo>
                  <a:pt x="14061" y="4114"/>
                  <a:pt x="13713" y="3766"/>
                  <a:pt x="13491" y="3386"/>
                </a:cubicBezTo>
                <a:cubicBezTo>
                  <a:pt x="13206" y="2943"/>
                  <a:pt x="13111" y="2341"/>
                  <a:pt x="12763" y="1929"/>
                </a:cubicBezTo>
                <a:cubicBezTo>
                  <a:pt x="12436" y="1572"/>
                  <a:pt x="12106" y="1422"/>
                  <a:pt x="11801" y="1422"/>
                </a:cubicBezTo>
                <a:cubicBezTo>
                  <a:pt x="11158" y="1422"/>
                  <a:pt x="10623" y="2085"/>
                  <a:pt x="10451" y="2879"/>
                </a:cubicBezTo>
                <a:cubicBezTo>
                  <a:pt x="9976" y="3766"/>
                  <a:pt x="9247" y="4526"/>
                  <a:pt x="8361" y="5064"/>
                </a:cubicBezTo>
                <a:cubicBezTo>
                  <a:pt x="7727" y="5413"/>
                  <a:pt x="7031" y="5666"/>
                  <a:pt x="6302" y="5793"/>
                </a:cubicBezTo>
                <a:cubicBezTo>
                  <a:pt x="6117" y="5830"/>
                  <a:pt x="5920" y="5845"/>
                  <a:pt x="5719" y="5845"/>
                </a:cubicBezTo>
                <a:cubicBezTo>
                  <a:pt x="5577" y="5845"/>
                  <a:pt x="5433" y="5838"/>
                  <a:pt x="5289" y="5824"/>
                </a:cubicBezTo>
                <a:cubicBezTo>
                  <a:pt x="4992" y="5802"/>
                  <a:pt x="4694" y="5713"/>
                  <a:pt x="4397" y="5713"/>
                </a:cubicBezTo>
                <a:cubicBezTo>
                  <a:pt x="4283" y="5713"/>
                  <a:pt x="4168" y="5726"/>
                  <a:pt x="4054" y="5761"/>
                </a:cubicBezTo>
                <a:cubicBezTo>
                  <a:pt x="3515" y="5888"/>
                  <a:pt x="3294" y="6363"/>
                  <a:pt x="3072" y="6806"/>
                </a:cubicBezTo>
                <a:cubicBezTo>
                  <a:pt x="2850" y="7218"/>
                  <a:pt x="2660" y="7630"/>
                  <a:pt x="2470" y="8073"/>
                </a:cubicBezTo>
                <a:cubicBezTo>
                  <a:pt x="2090" y="8928"/>
                  <a:pt x="1742" y="9815"/>
                  <a:pt x="1457" y="10733"/>
                </a:cubicBezTo>
                <a:cubicBezTo>
                  <a:pt x="887" y="12538"/>
                  <a:pt x="507" y="14407"/>
                  <a:pt x="348" y="16275"/>
                </a:cubicBezTo>
                <a:cubicBezTo>
                  <a:pt x="0" y="19949"/>
                  <a:pt x="443" y="23812"/>
                  <a:pt x="1742" y="27264"/>
                </a:cubicBezTo>
                <a:cubicBezTo>
                  <a:pt x="2439" y="29038"/>
                  <a:pt x="3389" y="30716"/>
                  <a:pt x="4750" y="32078"/>
                </a:cubicBezTo>
                <a:cubicBezTo>
                  <a:pt x="6080" y="33440"/>
                  <a:pt x="7759" y="34516"/>
                  <a:pt x="9437" y="35403"/>
                </a:cubicBezTo>
                <a:cubicBezTo>
                  <a:pt x="11148" y="36290"/>
                  <a:pt x="12953" y="36987"/>
                  <a:pt x="14821" y="37303"/>
                </a:cubicBezTo>
                <a:cubicBezTo>
                  <a:pt x="15889" y="37494"/>
                  <a:pt x="16958" y="37593"/>
                  <a:pt x="18026" y="37593"/>
                </a:cubicBezTo>
                <a:cubicBezTo>
                  <a:pt x="18731" y="37593"/>
                  <a:pt x="19436" y="37550"/>
                  <a:pt x="20142" y="37462"/>
                </a:cubicBezTo>
                <a:cubicBezTo>
                  <a:pt x="23688" y="36987"/>
                  <a:pt x="27077" y="35562"/>
                  <a:pt x="29864" y="33281"/>
                </a:cubicBezTo>
                <a:cubicBezTo>
                  <a:pt x="35374" y="28784"/>
                  <a:pt x="38541" y="21089"/>
                  <a:pt x="37496" y="14027"/>
                </a:cubicBezTo>
                <a:cubicBezTo>
                  <a:pt x="37211" y="12000"/>
                  <a:pt x="36451" y="10100"/>
                  <a:pt x="35469" y="8326"/>
                </a:cubicBezTo>
                <a:cubicBezTo>
                  <a:pt x="34551" y="6648"/>
                  <a:pt x="33474" y="4969"/>
                  <a:pt x="31986" y="3734"/>
                </a:cubicBezTo>
                <a:cubicBezTo>
                  <a:pt x="29231" y="1454"/>
                  <a:pt x="25620" y="789"/>
                  <a:pt x="22168" y="251"/>
                </a:cubicBezTo>
                <a:cubicBezTo>
                  <a:pt x="21342" y="126"/>
                  <a:pt x="20536" y="0"/>
                  <a:pt x="19718" y="0"/>
                </a:cubicBezTo>
                <a:close/>
              </a:path>
            </a:pathLst>
          </a:custGeom>
          <a:solidFill>
            <a:srgbClr val="C9C9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dirty="0">
                <a:solidFill>
                  <a:srgbClr val="FFFFFF"/>
                </a:solidFill>
                <a:ea typeface="Roboto"/>
                <a:cs typeface="Roboto"/>
                <a:sym typeface="Roboto"/>
              </a:rPr>
              <a:t>They conduct in-depth </a:t>
            </a:r>
          </a:p>
          <a:p>
            <a:pPr marL="0" lvl="0" indent="0" algn="ctr" rtl="0">
              <a:spcBef>
                <a:spcPts val="0"/>
              </a:spcBef>
              <a:spcAft>
                <a:spcPts val="0"/>
              </a:spcAft>
              <a:buNone/>
            </a:pPr>
            <a:r>
              <a:rPr lang="en-US" sz="800" dirty="0">
                <a:solidFill>
                  <a:srgbClr val="FFFFFF"/>
                </a:solidFill>
                <a:ea typeface="Roboto"/>
                <a:cs typeface="Roboto"/>
                <a:sym typeface="Roboto"/>
              </a:rPr>
              <a:t>interviews with shortlisted candidates, assessing </a:t>
            </a:r>
          </a:p>
          <a:p>
            <a:pPr marL="0" lvl="0" indent="0" algn="ctr" rtl="0">
              <a:spcBef>
                <a:spcPts val="0"/>
              </a:spcBef>
              <a:spcAft>
                <a:spcPts val="0"/>
              </a:spcAft>
              <a:buNone/>
            </a:pPr>
            <a:r>
              <a:rPr lang="en-US" sz="800" dirty="0">
                <a:solidFill>
                  <a:srgbClr val="FFFFFF"/>
                </a:solidFill>
                <a:ea typeface="Roboto"/>
                <a:cs typeface="Roboto"/>
                <a:sym typeface="Roboto"/>
              </a:rPr>
              <a:t>their knowledge, skills, and experience, and asking behavioral-based </a:t>
            </a:r>
          </a:p>
          <a:p>
            <a:pPr marL="0" lvl="0" indent="0" algn="ctr" rtl="0">
              <a:spcBef>
                <a:spcPts val="0"/>
              </a:spcBef>
              <a:spcAft>
                <a:spcPts val="0"/>
              </a:spcAft>
              <a:buNone/>
            </a:pPr>
            <a:r>
              <a:rPr lang="en-US" sz="800" dirty="0">
                <a:solidFill>
                  <a:srgbClr val="FFFFFF"/>
                </a:solidFill>
                <a:ea typeface="Roboto"/>
                <a:cs typeface="Roboto"/>
                <a:sym typeface="Roboto"/>
              </a:rPr>
              <a:t>interview questions.</a:t>
            </a:r>
          </a:p>
        </p:txBody>
      </p:sp>
      <p:sp>
        <p:nvSpPr>
          <p:cNvPr id="8" name="Google Shape;1378;p33">
            <a:extLst>
              <a:ext uri="{FF2B5EF4-FFF2-40B4-BE49-F238E27FC236}">
                <a16:creationId xmlns:a16="http://schemas.microsoft.com/office/drawing/2014/main" id="{5395DAC1-2CE4-19A6-8F64-4FE352A1523C}"/>
              </a:ext>
            </a:extLst>
          </p:cNvPr>
          <p:cNvSpPr/>
          <p:nvPr/>
        </p:nvSpPr>
        <p:spPr>
          <a:xfrm>
            <a:off x="5168591" y="3868062"/>
            <a:ext cx="1700069" cy="1596641"/>
          </a:xfrm>
          <a:custGeom>
            <a:avLst/>
            <a:gdLst/>
            <a:ahLst/>
            <a:cxnLst/>
            <a:rect l="l" t="t" r="r" b="b"/>
            <a:pathLst>
              <a:path w="48455" h="46842" extrusionOk="0">
                <a:moveTo>
                  <a:pt x="29338" y="0"/>
                </a:moveTo>
                <a:cubicBezTo>
                  <a:pt x="28798" y="0"/>
                  <a:pt x="28255" y="31"/>
                  <a:pt x="27711" y="95"/>
                </a:cubicBezTo>
                <a:cubicBezTo>
                  <a:pt x="27110" y="158"/>
                  <a:pt x="26540" y="253"/>
                  <a:pt x="25938" y="412"/>
                </a:cubicBezTo>
                <a:cubicBezTo>
                  <a:pt x="25685" y="475"/>
                  <a:pt x="25400" y="538"/>
                  <a:pt x="25146" y="633"/>
                </a:cubicBezTo>
                <a:cubicBezTo>
                  <a:pt x="25020" y="665"/>
                  <a:pt x="24925" y="728"/>
                  <a:pt x="24798" y="760"/>
                </a:cubicBezTo>
                <a:cubicBezTo>
                  <a:pt x="24735" y="792"/>
                  <a:pt x="24640" y="823"/>
                  <a:pt x="24576" y="855"/>
                </a:cubicBezTo>
                <a:cubicBezTo>
                  <a:pt x="24576" y="855"/>
                  <a:pt x="24272" y="977"/>
                  <a:pt x="24280" y="977"/>
                </a:cubicBezTo>
                <a:cubicBezTo>
                  <a:pt x="24282" y="977"/>
                  <a:pt x="24300" y="971"/>
                  <a:pt x="24340" y="956"/>
                </a:cubicBezTo>
                <a:lnTo>
                  <a:pt x="24340" y="956"/>
                </a:lnTo>
                <a:cubicBezTo>
                  <a:pt x="23745" y="1182"/>
                  <a:pt x="23248" y="1779"/>
                  <a:pt x="23468" y="2470"/>
                </a:cubicBezTo>
                <a:cubicBezTo>
                  <a:pt x="23651" y="2941"/>
                  <a:pt x="24136" y="3390"/>
                  <a:pt x="24673" y="3390"/>
                </a:cubicBezTo>
                <a:cubicBezTo>
                  <a:pt x="24787" y="3390"/>
                  <a:pt x="24903" y="3370"/>
                  <a:pt x="25020" y="3325"/>
                </a:cubicBezTo>
                <a:cubicBezTo>
                  <a:pt x="25495" y="3135"/>
                  <a:pt x="26033" y="2977"/>
                  <a:pt x="26571" y="2850"/>
                </a:cubicBezTo>
                <a:cubicBezTo>
                  <a:pt x="26825" y="2787"/>
                  <a:pt x="27078" y="2724"/>
                  <a:pt x="27331" y="2692"/>
                </a:cubicBezTo>
                <a:lnTo>
                  <a:pt x="27680" y="2629"/>
                </a:lnTo>
                <a:lnTo>
                  <a:pt x="27743" y="2629"/>
                </a:lnTo>
                <a:cubicBezTo>
                  <a:pt x="27806" y="2597"/>
                  <a:pt x="27933" y="2597"/>
                  <a:pt x="27933" y="2597"/>
                </a:cubicBezTo>
                <a:cubicBezTo>
                  <a:pt x="28327" y="2551"/>
                  <a:pt x="28704" y="2521"/>
                  <a:pt x="29089" y="2521"/>
                </a:cubicBezTo>
                <a:cubicBezTo>
                  <a:pt x="29230" y="2521"/>
                  <a:pt x="29372" y="2525"/>
                  <a:pt x="29517" y="2534"/>
                </a:cubicBezTo>
                <a:cubicBezTo>
                  <a:pt x="29770" y="2534"/>
                  <a:pt x="30023" y="2534"/>
                  <a:pt x="30277" y="2565"/>
                </a:cubicBezTo>
                <a:cubicBezTo>
                  <a:pt x="30435" y="2565"/>
                  <a:pt x="30562" y="2597"/>
                  <a:pt x="30720" y="2597"/>
                </a:cubicBezTo>
                <a:cubicBezTo>
                  <a:pt x="30783" y="2597"/>
                  <a:pt x="30815" y="2597"/>
                  <a:pt x="30878" y="2629"/>
                </a:cubicBezTo>
                <a:lnTo>
                  <a:pt x="31037" y="2629"/>
                </a:lnTo>
                <a:cubicBezTo>
                  <a:pt x="31068" y="2629"/>
                  <a:pt x="31100" y="2660"/>
                  <a:pt x="31100" y="2660"/>
                </a:cubicBezTo>
                <a:cubicBezTo>
                  <a:pt x="31163" y="2660"/>
                  <a:pt x="31258" y="2660"/>
                  <a:pt x="31322" y="2692"/>
                </a:cubicBezTo>
                <a:cubicBezTo>
                  <a:pt x="31448" y="2692"/>
                  <a:pt x="31575" y="2724"/>
                  <a:pt x="31702" y="2755"/>
                </a:cubicBezTo>
                <a:cubicBezTo>
                  <a:pt x="31955" y="2819"/>
                  <a:pt x="32240" y="2882"/>
                  <a:pt x="32525" y="2945"/>
                </a:cubicBezTo>
                <a:cubicBezTo>
                  <a:pt x="33032" y="3072"/>
                  <a:pt x="33539" y="3230"/>
                  <a:pt x="34045" y="3420"/>
                </a:cubicBezTo>
                <a:cubicBezTo>
                  <a:pt x="34140" y="3452"/>
                  <a:pt x="34267" y="3515"/>
                  <a:pt x="34362" y="3547"/>
                </a:cubicBezTo>
                <a:cubicBezTo>
                  <a:pt x="34394" y="3579"/>
                  <a:pt x="34425" y="3579"/>
                  <a:pt x="34457" y="3610"/>
                </a:cubicBezTo>
                <a:cubicBezTo>
                  <a:pt x="34710" y="3705"/>
                  <a:pt x="34932" y="3832"/>
                  <a:pt x="35185" y="3927"/>
                </a:cubicBezTo>
                <a:cubicBezTo>
                  <a:pt x="35629" y="4149"/>
                  <a:pt x="36072" y="4402"/>
                  <a:pt x="36484" y="4655"/>
                </a:cubicBezTo>
                <a:cubicBezTo>
                  <a:pt x="36927" y="4940"/>
                  <a:pt x="37339" y="5225"/>
                  <a:pt x="37751" y="5510"/>
                </a:cubicBezTo>
                <a:cubicBezTo>
                  <a:pt x="37782" y="5542"/>
                  <a:pt x="37814" y="5574"/>
                  <a:pt x="37877" y="5605"/>
                </a:cubicBezTo>
                <a:cubicBezTo>
                  <a:pt x="37972" y="5700"/>
                  <a:pt x="38067" y="5764"/>
                  <a:pt x="38162" y="5827"/>
                </a:cubicBezTo>
                <a:cubicBezTo>
                  <a:pt x="38352" y="6017"/>
                  <a:pt x="38542" y="6175"/>
                  <a:pt x="38764" y="6366"/>
                </a:cubicBezTo>
                <a:cubicBezTo>
                  <a:pt x="39492" y="6999"/>
                  <a:pt x="40189" y="7727"/>
                  <a:pt x="40822" y="8487"/>
                </a:cubicBezTo>
                <a:cubicBezTo>
                  <a:pt x="40949" y="8646"/>
                  <a:pt x="41107" y="8836"/>
                  <a:pt x="41234" y="8994"/>
                </a:cubicBezTo>
                <a:cubicBezTo>
                  <a:pt x="41266" y="9026"/>
                  <a:pt x="41297" y="9089"/>
                  <a:pt x="41329" y="9121"/>
                </a:cubicBezTo>
                <a:cubicBezTo>
                  <a:pt x="41424" y="9247"/>
                  <a:pt x="41519" y="9374"/>
                  <a:pt x="41582" y="9469"/>
                </a:cubicBezTo>
                <a:cubicBezTo>
                  <a:pt x="41867" y="9881"/>
                  <a:pt x="42121" y="10261"/>
                  <a:pt x="42374" y="10672"/>
                </a:cubicBezTo>
                <a:cubicBezTo>
                  <a:pt x="42913" y="11496"/>
                  <a:pt x="43356" y="12383"/>
                  <a:pt x="43768" y="13269"/>
                </a:cubicBezTo>
                <a:cubicBezTo>
                  <a:pt x="43799" y="13364"/>
                  <a:pt x="43863" y="13459"/>
                  <a:pt x="43894" y="13554"/>
                </a:cubicBezTo>
                <a:cubicBezTo>
                  <a:pt x="43926" y="13618"/>
                  <a:pt x="43926" y="13681"/>
                  <a:pt x="43958" y="13713"/>
                </a:cubicBezTo>
                <a:cubicBezTo>
                  <a:pt x="44053" y="13966"/>
                  <a:pt x="44148" y="14188"/>
                  <a:pt x="44243" y="14441"/>
                </a:cubicBezTo>
                <a:cubicBezTo>
                  <a:pt x="44401" y="14884"/>
                  <a:pt x="44559" y="15359"/>
                  <a:pt x="44686" y="15835"/>
                </a:cubicBezTo>
                <a:cubicBezTo>
                  <a:pt x="44971" y="16753"/>
                  <a:pt x="45193" y="17703"/>
                  <a:pt x="45351" y="18653"/>
                </a:cubicBezTo>
                <a:cubicBezTo>
                  <a:pt x="45351" y="18748"/>
                  <a:pt x="45383" y="18875"/>
                  <a:pt x="45383" y="18970"/>
                </a:cubicBezTo>
                <a:cubicBezTo>
                  <a:pt x="45414" y="19033"/>
                  <a:pt x="45414" y="19160"/>
                  <a:pt x="45414" y="19223"/>
                </a:cubicBezTo>
                <a:cubicBezTo>
                  <a:pt x="45446" y="19445"/>
                  <a:pt x="45478" y="19666"/>
                  <a:pt x="45509" y="19888"/>
                </a:cubicBezTo>
                <a:cubicBezTo>
                  <a:pt x="45541" y="20363"/>
                  <a:pt x="45573" y="20838"/>
                  <a:pt x="45604" y="21313"/>
                </a:cubicBezTo>
                <a:cubicBezTo>
                  <a:pt x="45636" y="22295"/>
                  <a:pt x="45604" y="23277"/>
                  <a:pt x="45509" y="24258"/>
                </a:cubicBezTo>
                <a:cubicBezTo>
                  <a:pt x="45478" y="24512"/>
                  <a:pt x="45446" y="24733"/>
                  <a:pt x="45414" y="24955"/>
                </a:cubicBezTo>
                <a:cubicBezTo>
                  <a:pt x="45414" y="25018"/>
                  <a:pt x="45414" y="25050"/>
                  <a:pt x="45414" y="25082"/>
                </a:cubicBezTo>
                <a:cubicBezTo>
                  <a:pt x="45383" y="25208"/>
                  <a:pt x="45383" y="25367"/>
                  <a:pt x="45351" y="25525"/>
                </a:cubicBezTo>
                <a:cubicBezTo>
                  <a:pt x="45256" y="25969"/>
                  <a:pt x="45193" y="26412"/>
                  <a:pt x="45066" y="26887"/>
                </a:cubicBezTo>
                <a:cubicBezTo>
                  <a:pt x="44844" y="27805"/>
                  <a:pt x="44591" y="28692"/>
                  <a:pt x="44274" y="29579"/>
                </a:cubicBezTo>
                <a:cubicBezTo>
                  <a:pt x="44179" y="29800"/>
                  <a:pt x="44116" y="29991"/>
                  <a:pt x="44021" y="30212"/>
                </a:cubicBezTo>
                <a:cubicBezTo>
                  <a:pt x="43992" y="30298"/>
                  <a:pt x="43964" y="30385"/>
                  <a:pt x="43911" y="30471"/>
                </a:cubicBezTo>
                <a:lnTo>
                  <a:pt x="43911" y="30471"/>
                </a:lnTo>
                <a:cubicBezTo>
                  <a:pt x="43922" y="30441"/>
                  <a:pt x="43930" y="30420"/>
                  <a:pt x="43929" y="30420"/>
                </a:cubicBezTo>
                <a:lnTo>
                  <a:pt x="43929" y="30420"/>
                </a:lnTo>
                <a:cubicBezTo>
                  <a:pt x="43928" y="30420"/>
                  <a:pt x="43918" y="30442"/>
                  <a:pt x="43894" y="30497"/>
                </a:cubicBezTo>
                <a:cubicBezTo>
                  <a:pt x="43900" y="30488"/>
                  <a:pt x="43906" y="30480"/>
                  <a:pt x="43911" y="30471"/>
                </a:cubicBezTo>
                <a:lnTo>
                  <a:pt x="43911" y="30471"/>
                </a:lnTo>
                <a:cubicBezTo>
                  <a:pt x="43888" y="30534"/>
                  <a:pt x="43847" y="30639"/>
                  <a:pt x="43831" y="30687"/>
                </a:cubicBezTo>
                <a:cubicBezTo>
                  <a:pt x="43641" y="31099"/>
                  <a:pt x="43451" y="31511"/>
                  <a:pt x="43229" y="31891"/>
                </a:cubicBezTo>
                <a:cubicBezTo>
                  <a:pt x="42818" y="32746"/>
                  <a:pt x="42343" y="33537"/>
                  <a:pt x="41804" y="34329"/>
                </a:cubicBezTo>
                <a:cubicBezTo>
                  <a:pt x="41551" y="34709"/>
                  <a:pt x="41297" y="35089"/>
                  <a:pt x="41012" y="35469"/>
                </a:cubicBezTo>
                <a:cubicBezTo>
                  <a:pt x="40981" y="35533"/>
                  <a:pt x="40949" y="35564"/>
                  <a:pt x="40917" y="35596"/>
                </a:cubicBezTo>
                <a:cubicBezTo>
                  <a:pt x="40917" y="35596"/>
                  <a:pt x="40886" y="35628"/>
                  <a:pt x="40886" y="35628"/>
                </a:cubicBezTo>
                <a:cubicBezTo>
                  <a:pt x="40854" y="35691"/>
                  <a:pt x="40727" y="35818"/>
                  <a:pt x="40727" y="35849"/>
                </a:cubicBezTo>
                <a:cubicBezTo>
                  <a:pt x="40569" y="36008"/>
                  <a:pt x="40442" y="36198"/>
                  <a:pt x="40284" y="36356"/>
                </a:cubicBezTo>
                <a:cubicBezTo>
                  <a:pt x="39682" y="37084"/>
                  <a:pt x="39017" y="37749"/>
                  <a:pt x="38352" y="38414"/>
                </a:cubicBezTo>
                <a:cubicBezTo>
                  <a:pt x="38004" y="38731"/>
                  <a:pt x="37655" y="39048"/>
                  <a:pt x="37275" y="39333"/>
                </a:cubicBezTo>
                <a:cubicBezTo>
                  <a:pt x="37117" y="39491"/>
                  <a:pt x="36959" y="39618"/>
                  <a:pt x="36800" y="39745"/>
                </a:cubicBezTo>
                <a:cubicBezTo>
                  <a:pt x="36769" y="39776"/>
                  <a:pt x="36705" y="39808"/>
                  <a:pt x="36674" y="39840"/>
                </a:cubicBezTo>
                <a:cubicBezTo>
                  <a:pt x="36579" y="39903"/>
                  <a:pt x="36484" y="39998"/>
                  <a:pt x="36389" y="40061"/>
                </a:cubicBezTo>
                <a:cubicBezTo>
                  <a:pt x="35629" y="40631"/>
                  <a:pt x="34837" y="41138"/>
                  <a:pt x="34014" y="41613"/>
                </a:cubicBezTo>
                <a:cubicBezTo>
                  <a:pt x="33539" y="41898"/>
                  <a:pt x="33032" y="42151"/>
                  <a:pt x="32525" y="42405"/>
                </a:cubicBezTo>
                <a:cubicBezTo>
                  <a:pt x="32272" y="42500"/>
                  <a:pt x="32050" y="42626"/>
                  <a:pt x="31828" y="42721"/>
                </a:cubicBezTo>
                <a:cubicBezTo>
                  <a:pt x="31765" y="42753"/>
                  <a:pt x="31670" y="42785"/>
                  <a:pt x="31607" y="42816"/>
                </a:cubicBezTo>
                <a:lnTo>
                  <a:pt x="31575" y="42816"/>
                </a:lnTo>
                <a:cubicBezTo>
                  <a:pt x="31448" y="42880"/>
                  <a:pt x="31322" y="42911"/>
                  <a:pt x="31195" y="42975"/>
                </a:cubicBezTo>
                <a:cubicBezTo>
                  <a:pt x="30213" y="43355"/>
                  <a:pt x="29200" y="43671"/>
                  <a:pt x="28186" y="43925"/>
                </a:cubicBezTo>
                <a:cubicBezTo>
                  <a:pt x="27680" y="44020"/>
                  <a:pt x="27205" y="44115"/>
                  <a:pt x="26698" y="44210"/>
                </a:cubicBezTo>
                <a:cubicBezTo>
                  <a:pt x="26571" y="44210"/>
                  <a:pt x="26476" y="44242"/>
                  <a:pt x="26350" y="44242"/>
                </a:cubicBezTo>
                <a:cubicBezTo>
                  <a:pt x="26350" y="44242"/>
                  <a:pt x="26318" y="44273"/>
                  <a:pt x="26318" y="44273"/>
                </a:cubicBezTo>
                <a:lnTo>
                  <a:pt x="26223" y="44273"/>
                </a:lnTo>
                <a:cubicBezTo>
                  <a:pt x="25970" y="44305"/>
                  <a:pt x="25716" y="44337"/>
                  <a:pt x="25463" y="44337"/>
                </a:cubicBezTo>
                <a:cubicBezTo>
                  <a:pt x="24808" y="44398"/>
                  <a:pt x="24154" y="44433"/>
                  <a:pt x="23500" y="44433"/>
                </a:cubicBezTo>
                <a:cubicBezTo>
                  <a:pt x="23141" y="44433"/>
                  <a:pt x="22782" y="44422"/>
                  <a:pt x="22423" y="44400"/>
                </a:cubicBezTo>
                <a:cubicBezTo>
                  <a:pt x="21916" y="44368"/>
                  <a:pt x="21409" y="44337"/>
                  <a:pt x="20903" y="44273"/>
                </a:cubicBezTo>
                <a:cubicBezTo>
                  <a:pt x="20871" y="44273"/>
                  <a:pt x="20744" y="44273"/>
                  <a:pt x="20681" y="44242"/>
                </a:cubicBezTo>
                <a:cubicBezTo>
                  <a:pt x="20618" y="44242"/>
                  <a:pt x="20459" y="44210"/>
                  <a:pt x="20428" y="44210"/>
                </a:cubicBezTo>
                <a:cubicBezTo>
                  <a:pt x="20174" y="44178"/>
                  <a:pt x="19921" y="44146"/>
                  <a:pt x="19667" y="44083"/>
                </a:cubicBezTo>
                <a:cubicBezTo>
                  <a:pt x="18654" y="43893"/>
                  <a:pt x="17672" y="43640"/>
                  <a:pt x="16722" y="43323"/>
                </a:cubicBezTo>
                <a:cubicBezTo>
                  <a:pt x="16247" y="43165"/>
                  <a:pt x="15772" y="42975"/>
                  <a:pt x="15297" y="42785"/>
                </a:cubicBezTo>
                <a:lnTo>
                  <a:pt x="15234" y="42785"/>
                </a:lnTo>
                <a:cubicBezTo>
                  <a:pt x="15202" y="42753"/>
                  <a:pt x="15202" y="42753"/>
                  <a:pt x="15170" y="42753"/>
                </a:cubicBezTo>
                <a:cubicBezTo>
                  <a:pt x="15075" y="42690"/>
                  <a:pt x="14949" y="42658"/>
                  <a:pt x="14854" y="42595"/>
                </a:cubicBezTo>
                <a:cubicBezTo>
                  <a:pt x="14632" y="42500"/>
                  <a:pt x="14379" y="42373"/>
                  <a:pt x="14157" y="42278"/>
                </a:cubicBezTo>
                <a:cubicBezTo>
                  <a:pt x="13270" y="41835"/>
                  <a:pt x="12415" y="41328"/>
                  <a:pt x="11592" y="40758"/>
                </a:cubicBezTo>
                <a:cubicBezTo>
                  <a:pt x="11402" y="40631"/>
                  <a:pt x="11243" y="40505"/>
                  <a:pt x="11053" y="40378"/>
                </a:cubicBezTo>
                <a:cubicBezTo>
                  <a:pt x="10958" y="40315"/>
                  <a:pt x="10895" y="40251"/>
                  <a:pt x="10800" y="40188"/>
                </a:cubicBezTo>
                <a:cubicBezTo>
                  <a:pt x="10737" y="40156"/>
                  <a:pt x="10705" y="40125"/>
                  <a:pt x="10673" y="40093"/>
                </a:cubicBezTo>
                <a:cubicBezTo>
                  <a:pt x="10293" y="39808"/>
                  <a:pt x="9945" y="39491"/>
                  <a:pt x="9597" y="39206"/>
                </a:cubicBezTo>
                <a:cubicBezTo>
                  <a:pt x="8900" y="38573"/>
                  <a:pt x="8235" y="37908"/>
                  <a:pt x="7633" y="37179"/>
                </a:cubicBezTo>
                <a:cubicBezTo>
                  <a:pt x="7475" y="37021"/>
                  <a:pt x="7317" y="36863"/>
                  <a:pt x="7190" y="36673"/>
                </a:cubicBezTo>
                <a:cubicBezTo>
                  <a:pt x="7127" y="36609"/>
                  <a:pt x="7063" y="36514"/>
                  <a:pt x="7000" y="36419"/>
                </a:cubicBezTo>
                <a:cubicBezTo>
                  <a:pt x="6968" y="36388"/>
                  <a:pt x="6937" y="36356"/>
                  <a:pt x="6905" y="36324"/>
                </a:cubicBezTo>
                <a:cubicBezTo>
                  <a:pt x="6873" y="36293"/>
                  <a:pt x="6873" y="36293"/>
                  <a:pt x="6873" y="36293"/>
                </a:cubicBezTo>
                <a:cubicBezTo>
                  <a:pt x="6873" y="36293"/>
                  <a:pt x="6873" y="36261"/>
                  <a:pt x="6841" y="36261"/>
                </a:cubicBezTo>
                <a:cubicBezTo>
                  <a:pt x="6588" y="35913"/>
                  <a:pt x="6303" y="35533"/>
                  <a:pt x="6050" y="35153"/>
                </a:cubicBezTo>
                <a:cubicBezTo>
                  <a:pt x="5543" y="34361"/>
                  <a:pt x="5068" y="33569"/>
                  <a:pt x="4656" y="32714"/>
                </a:cubicBezTo>
                <a:cubicBezTo>
                  <a:pt x="4435" y="32334"/>
                  <a:pt x="4245" y="31922"/>
                  <a:pt x="4086" y="31511"/>
                </a:cubicBezTo>
                <a:cubicBezTo>
                  <a:pt x="4049" y="31423"/>
                  <a:pt x="4036" y="31395"/>
                  <a:pt x="4034" y="31395"/>
                </a:cubicBezTo>
                <a:lnTo>
                  <a:pt x="4034" y="31395"/>
                </a:lnTo>
                <a:cubicBezTo>
                  <a:pt x="4032" y="31395"/>
                  <a:pt x="4042" y="31422"/>
                  <a:pt x="4048" y="31447"/>
                </a:cubicBezTo>
                <a:lnTo>
                  <a:pt x="4048" y="31447"/>
                </a:lnTo>
                <a:cubicBezTo>
                  <a:pt x="4037" y="31413"/>
                  <a:pt x="4014" y="31367"/>
                  <a:pt x="3991" y="31321"/>
                </a:cubicBezTo>
                <a:cubicBezTo>
                  <a:pt x="3960" y="31226"/>
                  <a:pt x="3928" y="31131"/>
                  <a:pt x="3896" y="31036"/>
                </a:cubicBezTo>
                <a:cubicBezTo>
                  <a:pt x="3801" y="30814"/>
                  <a:pt x="3706" y="30592"/>
                  <a:pt x="3643" y="30371"/>
                </a:cubicBezTo>
                <a:cubicBezTo>
                  <a:pt x="3326" y="29484"/>
                  <a:pt x="3073" y="28565"/>
                  <a:pt x="2883" y="27647"/>
                </a:cubicBezTo>
                <a:cubicBezTo>
                  <a:pt x="2788" y="27204"/>
                  <a:pt x="2693" y="26760"/>
                  <a:pt x="2630" y="26317"/>
                </a:cubicBezTo>
                <a:cubicBezTo>
                  <a:pt x="2630" y="26317"/>
                  <a:pt x="2630" y="26222"/>
                  <a:pt x="2630" y="26190"/>
                </a:cubicBezTo>
                <a:cubicBezTo>
                  <a:pt x="2598" y="26159"/>
                  <a:pt x="2598" y="26127"/>
                  <a:pt x="2598" y="26127"/>
                </a:cubicBezTo>
                <a:cubicBezTo>
                  <a:pt x="2598" y="26000"/>
                  <a:pt x="2566" y="25905"/>
                  <a:pt x="2566" y="25779"/>
                </a:cubicBezTo>
                <a:cubicBezTo>
                  <a:pt x="2534" y="25525"/>
                  <a:pt x="2534" y="25272"/>
                  <a:pt x="2503" y="25018"/>
                </a:cubicBezTo>
                <a:cubicBezTo>
                  <a:pt x="2439" y="24037"/>
                  <a:pt x="2439" y="23055"/>
                  <a:pt x="2503" y="22073"/>
                </a:cubicBezTo>
                <a:cubicBezTo>
                  <a:pt x="2630" y="20236"/>
                  <a:pt x="3010" y="18368"/>
                  <a:pt x="3643" y="16500"/>
                </a:cubicBezTo>
                <a:cubicBezTo>
                  <a:pt x="4245" y="14726"/>
                  <a:pt x="5068" y="13016"/>
                  <a:pt x="6145" y="11401"/>
                </a:cubicBezTo>
                <a:cubicBezTo>
                  <a:pt x="6398" y="11021"/>
                  <a:pt x="6651" y="10641"/>
                  <a:pt x="6937" y="10292"/>
                </a:cubicBezTo>
                <a:cubicBezTo>
                  <a:pt x="7222" y="9912"/>
                  <a:pt x="7475" y="9469"/>
                  <a:pt x="7760" y="9089"/>
                </a:cubicBezTo>
                <a:cubicBezTo>
                  <a:pt x="7950" y="8804"/>
                  <a:pt x="7823" y="8361"/>
                  <a:pt x="7570" y="8171"/>
                </a:cubicBezTo>
                <a:cubicBezTo>
                  <a:pt x="7442" y="8071"/>
                  <a:pt x="7294" y="8022"/>
                  <a:pt x="7145" y="8022"/>
                </a:cubicBezTo>
                <a:cubicBezTo>
                  <a:pt x="6962" y="8022"/>
                  <a:pt x="6777" y="8095"/>
                  <a:pt x="6620" y="8234"/>
                </a:cubicBezTo>
                <a:cubicBezTo>
                  <a:pt x="6240" y="8551"/>
                  <a:pt x="5860" y="8899"/>
                  <a:pt x="5543" y="9279"/>
                </a:cubicBezTo>
                <a:cubicBezTo>
                  <a:pt x="5195" y="9691"/>
                  <a:pt x="4846" y="10134"/>
                  <a:pt x="4530" y="10577"/>
                </a:cubicBezTo>
                <a:cubicBezTo>
                  <a:pt x="3960" y="11401"/>
                  <a:pt x="3421" y="12256"/>
                  <a:pt x="2946" y="13143"/>
                </a:cubicBezTo>
                <a:cubicBezTo>
                  <a:pt x="1996" y="15011"/>
                  <a:pt x="1299" y="16975"/>
                  <a:pt x="856" y="19001"/>
                </a:cubicBezTo>
                <a:cubicBezTo>
                  <a:pt x="1" y="23023"/>
                  <a:pt x="191" y="27267"/>
                  <a:pt x="1553" y="31162"/>
                </a:cubicBezTo>
                <a:cubicBezTo>
                  <a:pt x="2851" y="34899"/>
                  <a:pt x="5100" y="38351"/>
                  <a:pt x="8045" y="41011"/>
                </a:cubicBezTo>
                <a:cubicBezTo>
                  <a:pt x="11180" y="43861"/>
                  <a:pt x="15139" y="45730"/>
                  <a:pt x="19287" y="46458"/>
                </a:cubicBezTo>
                <a:cubicBezTo>
                  <a:pt x="20723" y="46712"/>
                  <a:pt x="22180" y="46842"/>
                  <a:pt x="23634" y="46842"/>
                </a:cubicBezTo>
                <a:cubicBezTo>
                  <a:pt x="26543" y="46842"/>
                  <a:pt x="29443" y="46321"/>
                  <a:pt x="32145" y="45223"/>
                </a:cubicBezTo>
                <a:cubicBezTo>
                  <a:pt x="36040" y="43640"/>
                  <a:pt x="39524" y="41138"/>
                  <a:pt x="42216" y="37908"/>
                </a:cubicBezTo>
                <a:cubicBezTo>
                  <a:pt x="44781" y="34804"/>
                  <a:pt x="46681" y="31162"/>
                  <a:pt x="47536" y="27235"/>
                </a:cubicBezTo>
                <a:cubicBezTo>
                  <a:pt x="48455" y="23150"/>
                  <a:pt x="48265" y="18811"/>
                  <a:pt x="46998" y="14821"/>
                </a:cubicBezTo>
                <a:cubicBezTo>
                  <a:pt x="45763" y="10799"/>
                  <a:pt x="43451" y="7062"/>
                  <a:pt x="40252" y="4307"/>
                </a:cubicBezTo>
                <a:cubicBezTo>
                  <a:pt x="37209" y="1711"/>
                  <a:pt x="33354" y="0"/>
                  <a:pt x="29338" y="0"/>
                </a:cubicBezTo>
                <a:close/>
              </a:path>
            </a:pathLst>
          </a:custGeom>
          <a:solidFill>
            <a:srgbClr val="0D0C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79;p33">
            <a:extLst>
              <a:ext uri="{FF2B5EF4-FFF2-40B4-BE49-F238E27FC236}">
                <a16:creationId xmlns:a16="http://schemas.microsoft.com/office/drawing/2014/main" id="{2E0FA96E-A771-35EC-A3B3-4D3C10834B86}"/>
              </a:ext>
            </a:extLst>
          </p:cNvPr>
          <p:cNvSpPr/>
          <p:nvPr/>
        </p:nvSpPr>
        <p:spPr>
          <a:xfrm>
            <a:off x="4325895" y="2201924"/>
            <a:ext cx="550310" cy="268567"/>
          </a:xfrm>
          <a:custGeom>
            <a:avLst/>
            <a:gdLst/>
            <a:ahLst/>
            <a:cxnLst/>
            <a:rect l="l" t="t" r="r" b="b"/>
            <a:pathLst>
              <a:path w="17165" h="8377" extrusionOk="0">
                <a:moveTo>
                  <a:pt x="14457" y="1"/>
                </a:moveTo>
                <a:cubicBezTo>
                  <a:pt x="14119" y="1"/>
                  <a:pt x="13776" y="257"/>
                  <a:pt x="13776" y="649"/>
                </a:cubicBezTo>
                <a:cubicBezTo>
                  <a:pt x="13808" y="1472"/>
                  <a:pt x="14156" y="2264"/>
                  <a:pt x="14346" y="3055"/>
                </a:cubicBezTo>
                <a:cubicBezTo>
                  <a:pt x="14410" y="3245"/>
                  <a:pt x="14441" y="3435"/>
                  <a:pt x="14505" y="3625"/>
                </a:cubicBezTo>
                <a:cubicBezTo>
                  <a:pt x="14283" y="3435"/>
                  <a:pt x="14030" y="3309"/>
                  <a:pt x="13808" y="3150"/>
                </a:cubicBezTo>
                <a:cubicBezTo>
                  <a:pt x="13396" y="2865"/>
                  <a:pt x="12953" y="2644"/>
                  <a:pt x="12510" y="2422"/>
                </a:cubicBezTo>
                <a:cubicBezTo>
                  <a:pt x="11560" y="1947"/>
                  <a:pt x="10546" y="1599"/>
                  <a:pt x="9501" y="1409"/>
                </a:cubicBezTo>
                <a:cubicBezTo>
                  <a:pt x="8629" y="1240"/>
                  <a:pt x="7747" y="1151"/>
                  <a:pt x="6867" y="1151"/>
                </a:cubicBezTo>
                <a:cubicBezTo>
                  <a:pt x="5605" y="1151"/>
                  <a:pt x="4348" y="1334"/>
                  <a:pt x="3136" y="1725"/>
                </a:cubicBezTo>
                <a:cubicBezTo>
                  <a:pt x="2566" y="1884"/>
                  <a:pt x="1900" y="2105"/>
                  <a:pt x="1394" y="2454"/>
                </a:cubicBezTo>
                <a:cubicBezTo>
                  <a:pt x="887" y="2802"/>
                  <a:pt x="190" y="3245"/>
                  <a:pt x="64" y="3879"/>
                </a:cubicBezTo>
                <a:cubicBezTo>
                  <a:pt x="0" y="4196"/>
                  <a:pt x="127" y="4576"/>
                  <a:pt x="507" y="4671"/>
                </a:cubicBezTo>
                <a:cubicBezTo>
                  <a:pt x="609" y="4694"/>
                  <a:pt x="708" y="4705"/>
                  <a:pt x="806" y="4705"/>
                </a:cubicBezTo>
                <a:cubicBezTo>
                  <a:pt x="1225" y="4705"/>
                  <a:pt x="1610" y="4514"/>
                  <a:pt x="1995" y="4386"/>
                </a:cubicBezTo>
                <a:cubicBezTo>
                  <a:pt x="2439" y="4227"/>
                  <a:pt x="2882" y="4037"/>
                  <a:pt x="3326" y="3910"/>
                </a:cubicBezTo>
                <a:cubicBezTo>
                  <a:pt x="3769" y="3752"/>
                  <a:pt x="4212" y="3625"/>
                  <a:pt x="4656" y="3530"/>
                </a:cubicBezTo>
                <a:cubicBezTo>
                  <a:pt x="4877" y="3467"/>
                  <a:pt x="5131" y="3435"/>
                  <a:pt x="5352" y="3404"/>
                </a:cubicBezTo>
                <a:lnTo>
                  <a:pt x="5384" y="3404"/>
                </a:lnTo>
                <a:cubicBezTo>
                  <a:pt x="5416" y="3404"/>
                  <a:pt x="5447" y="3404"/>
                  <a:pt x="5511" y="3372"/>
                </a:cubicBezTo>
                <a:cubicBezTo>
                  <a:pt x="5637" y="3372"/>
                  <a:pt x="5764" y="3340"/>
                  <a:pt x="5891" y="3340"/>
                </a:cubicBezTo>
                <a:cubicBezTo>
                  <a:pt x="6366" y="3309"/>
                  <a:pt x="6873" y="3309"/>
                  <a:pt x="7348" y="3309"/>
                </a:cubicBezTo>
                <a:cubicBezTo>
                  <a:pt x="7569" y="3309"/>
                  <a:pt x="7791" y="3340"/>
                  <a:pt x="8044" y="3372"/>
                </a:cubicBezTo>
                <a:cubicBezTo>
                  <a:pt x="8076" y="3372"/>
                  <a:pt x="8234" y="3404"/>
                  <a:pt x="8266" y="3404"/>
                </a:cubicBezTo>
                <a:lnTo>
                  <a:pt x="8329" y="3404"/>
                </a:lnTo>
                <a:cubicBezTo>
                  <a:pt x="8424" y="3404"/>
                  <a:pt x="8488" y="3435"/>
                  <a:pt x="8583" y="3435"/>
                </a:cubicBezTo>
                <a:cubicBezTo>
                  <a:pt x="9058" y="3530"/>
                  <a:pt x="9501" y="3625"/>
                  <a:pt x="9976" y="3752"/>
                </a:cubicBezTo>
                <a:cubicBezTo>
                  <a:pt x="10198" y="3815"/>
                  <a:pt x="10419" y="3910"/>
                  <a:pt x="10641" y="3974"/>
                </a:cubicBezTo>
                <a:cubicBezTo>
                  <a:pt x="10736" y="4005"/>
                  <a:pt x="10831" y="4037"/>
                  <a:pt x="10894" y="4100"/>
                </a:cubicBezTo>
                <a:cubicBezTo>
                  <a:pt x="10958" y="4100"/>
                  <a:pt x="10989" y="4132"/>
                  <a:pt x="11053" y="4132"/>
                </a:cubicBezTo>
                <a:cubicBezTo>
                  <a:pt x="11053" y="4132"/>
                  <a:pt x="11084" y="4164"/>
                  <a:pt x="11116" y="4164"/>
                </a:cubicBezTo>
                <a:cubicBezTo>
                  <a:pt x="11591" y="4386"/>
                  <a:pt x="12066" y="4639"/>
                  <a:pt x="12541" y="4924"/>
                </a:cubicBezTo>
                <a:cubicBezTo>
                  <a:pt x="12763" y="5082"/>
                  <a:pt x="12985" y="5241"/>
                  <a:pt x="13175" y="5399"/>
                </a:cubicBezTo>
                <a:cubicBezTo>
                  <a:pt x="13206" y="5399"/>
                  <a:pt x="13238" y="5431"/>
                  <a:pt x="13270" y="5462"/>
                </a:cubicBezTo>
                <a:cubicBezTo>
                  <a:pt x="13238" y="5494"/>
                  <a:pt x="13206" y="5494"/>
                  <a:pt x="13175" y="5526"/>
                </a:cubicBezTo>
                <a:cubicBezTo>
                  <a:pt x="12826" y="5747"/>
                  <a:pt x="12478" y="5937"/>
                  <a:pt x="12130" y="6159"/>
                </a:cubicBezTo>
                <a:cubicBezTo>
                  <a:pt x="11940" y="6286"/>
                  <a:pt x="11718" y="6444"/>
                  <a:pt x="11560" y="6634"/>
                </a:cubicBezTo>
                <a:cubicBezTo>
                  <a:pt x="11528" y="6666"/>
                  <a:pt x="11306" y="6856"/>
                  <a:pt x="11306" y="6856"/>
                </a:cubicBezTo>
                <a:cubicBezTo>
                  <a:pt x="11021" y="7204"/>
                  <a:pt x="10894" y="7742"/>
                  <a:pt x="11306" y="8059"/>
                </a:cubicBezTo>
                <a:cubicBezTo>
                  <a:pt x="11573" y="8303"/>
                  <a:pt x="11870" y="8376"/>
                  <a:pt x="12188" y="8376"/>
                </a:cubicBezTo>
                <a:cubicBezTo>
                  <a:pt x="12323" y="8376"/>
                  <a:pt x="12463" y="8363"/>
                  <a:pt x="12605" y="8344"/>
                </a:cubicBezTo>
                <a:cubicBezTo>
                  <a:pt x="13143" y="8281"/>
                  <a:pt x="13650" y="7869"/>
                  <a:pt x="14093" y="7616"/>
                </a:cubicBezTo>
                <a:cubicBezTo>
                  <a:pt x="14885" y="7109"/>
                  <a:pt x="15708" y="6602"/>
                  <a:pt x="16500" y="6064"/>
                </a:cubicBezTo>
                <a:cubicBezTo>
                  <a:pt x="16912" y="5811"/>
                  <a:pt x="17165" y="5336"/>
                  <a:pt x="17007" y="4861"/>
                </a:cubicBezTo>
                <a:cubicBezTo>
                  <a:pt x="16785" y="4037"/>
                  <a:pt x="16500" y="3277"/>
                  <a:pt x="16183" y="2485"/>
                </a:cubicBezTo>
                <a:cubicBezTo>
                  <a:pt x="15835" y="1694"/>
                  <a:pt x="15518" y="807"/>
                  <a:pt x="14885" y="174"/>
                </a:cubicBezTo>
                <a:cubicBezTo>
                  <a:pt x="14766" y="54"/>
                  <a:pt x="14612" y="1"/>
                  <a:pt x="14457" y="1"/>
                </a:cubicBezTo>
                <a:close/>
              </a:path>
            </a:pathLst>
          </a:custGeom>
          <a:solidFill>
            <a:srgbClr val="0D0C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80;p33">
            <a:extLst>
              <a:ext uri="{FF2B5EF4-FFF2-40B4-BE49-F238E27FC236}">
                <a16:creationId xmlns:a16="http://schemas.microsoft.com/office/drawing/2014/main" id="{95227CF8-DF48-BB45-7F91-1AE16C06D7B2}"/>
              </a:ext>
            </a:extLst>
          </p:cNvPr>
          <p:cNvSpPr/>
          <p:nvPr/>
        </p:nvSpPr>
        <p:spPr>
          <a:xfrm>
            <a:off x="7015472" y="2201924"/>
            <a:ext cx="550310" cy="268567"/>
          </a:xfrm>
          <a:custGeom>
            <a:avLst/>
            <a:gdLst/>
            <a:ahLst/>
            <a:cxnLst/>
            <a:rect l="l" t="t" r="r" b="b"/>
            <a:pathLst>
              <a:path w="17165" h="8377" extrusionOk="0">
                <a:moveTo>
                  <a:pt x="14467" y="1"/>
                </a:moveTo>
                <a:cubicBezTo>
                  <a:pt x="14119" y="1"/>
                  <a:pt x="13776" y="257"/>
                  <a:pt x="13776" y="649"/>
                </a:cubicBezTo>
                <a:cubicBezTo>
                  <a:pt x="13808" y="1472"/>
                  <a:pt x="14156" y="2264"/>
                  <a:pt x="14378" y="3055"/>
                </a:cubicBezTo>
                <a:cubicBezTo>
                  <a:pt x="14409" y="3245"/>
                  <a:pt x="14473" y="3435"/>
                  <a:pt x="14504" y="3625"/>
                </a:cubicBezTo>
                <a:cubicBezTo>
                  <a:pt x="14283" y="3435"/>
                  <a:pt x="14029" y="3309"/>
                  <a:pt x="13808" y="3150"/>
                </a:cubicBezTo>
                <a:cubicBezTo>
                  <a:pt x="13396" y="2865"/>
                  <a:pt x="12984" y="2644"/>
                  <a:pt x="12541" y="2422"/>
                </a:cubicBezTo>
                <a:cubicBezTo>
                  <a:pt x="11559" y="1947"/>
                  <a:pt x="10546" y="1599"/>
                  <a:pt x="9501" y="1409"/>
                </a:cubicBezTo>
                <a:cubicBezTo>
                  <a:pt x="8642" y="1240"/>
                  <a:pt x="7762" y="1151"/>
                  <a:pt x="6880" y="1151"/>
                </a:cubicBezTo>
                <a:cubicBezTo>
                  <a:pt x="5616" y="1151"/>
                  <a:pt x="4348" y="1334"/>
                  <a:pt x="3135" y="1725"/>
                </a:cubicBezTo>
                <a:cubicBezTo>
                  <a:pt x="2565" y="1884"/>
                  <a:pt x="1932" y="2105"/>
                  <a:pt x="1393" y="2454"/>
                </a:cubicBezTo>
                <a:cubicBezTo>
                  <a:pt x="887" y="2802"/>
                  <a:pt x="190" y="3245"/>
                  <a:pt x="63" y="3879"/>
                </a:cubicBezTo>
                <a:cubicBezTo>
                  <a:pt x="0" y="4196"/>
                  <a:pt x="158" y="4576"/>
                  <a:pt x="507" y="4671"/>
                </a:cubicBezTo>
                <a:cubicBezTo>
                  <a:pt x="608" y="4694"/>
                  <a:pt x="708" y="4705"/>
                  <a:pt x="806" y="4705"/>
                </a:cubicBezTo>
                <a:cubicBezTo>
                  <a:pt x="1225" y="4705"/>
                  <a:pt x="1610" y="4514"/>
                  <a:pt x="1995" y="4386"/>
                </a:cubicBezTo>
                <a:cubicBezTo>
                  <a:pt x="2470" y="4227"/>
                  <a:pt x="2882" y="4037"/>
                  <a:pt x="3357" y="3910"/>
                </a:cubicBezTo>
                <a:cubicBezTo>
                  <a:pt x="3769" y="3752"/>
                  <a:pt x="4212" y="3625"/>
                  <a:pt x="4687" y="3530"/>
                </a:cubicBezTo>
                <a:cubicBezTo>
                  <a:pt x="4909" y="3467"/>
                  <a:pt x="5130" y="3435"/>
                  <a:pt x="5352" y="3404"/>
                </a:cubicBezTo>
                <a:lnTo>
                  <a:pt x="5384" y="3404"/>
                </a:lnTo>
                <a:cubicBezTo>
                  <a:pt x="5415" y="3404"/>
                  <a:pt x="5479" y="3404"/>
                  <a:pt x="5510" y="3372"/>
                </a:cubicBezTo>
                <a:cubicBezTo>
                  <a:pt x="5637" y="3372"/>
                  <a:pt x="5764" y="3340"/>
                  <a:pt x="5890" y="3340"/>
                </a:cubicBezTo>
                <a:cubicBezTo>
                  <a:pt x="6397" y="3309"/>
                  <a:pt x="6872" y="3309"/>
                  <a:pt x="7347" y="3309"/>
                </a:cubicBezTo>
                <a:cubicBezTo>
                  <a:pt x="7569" y="3309"/>
                  <a:pt x="7791" y="3340"/>
                  <a:pt x="8044" y="3372"/>
                </a:cubicBezTo>
                <a:cubicBezTo>
                  <a:pt x="8076" y="3372"/>
                  <a:pt x="8234" y="3404"/>
                  <a:pt x="8297" y="3404"/>
                </a:cubicBezTo>
                <a:lnTo>
                  <a:pt x="8329" y="3404"/>
                </a:lnTo>
                <a:cubicBezTo>
                  <a:pt x="8424" y="3404"/>
                  <a:pt x="8487" y="3435"/>
                  <a:pt x="8582" y="3435"/>
                </a:cubicBezTo>
                <a:cubicBezTo>
                  <a:pt x="9057" y="3530"/>
                  <a:pt x="9532" y="3625"/>
                  <a:pt x="9976" y="3752"/>
                </a:cubicBezTo>
                <a:cubicBezTo>
                  <a:pt x="10197" y="3815"/>
                  <a:pt x="10419" y="3910"/>
                  <a:pt x="10641" y="3974"/>
                </a:cubicBezTo>
                <a:cubicBezTo>
                  <a:pt x="10736" y="4005"/>
                  <a:pt x="10831" y="4037"/>
                  <a:pt x="10926" y="4100"/>
                </a:cubicBezTo>
                <a:cubicBezTo>
                  <a:pt x="10958" y="4100"/>
                  <a:pt x="10989" y="4132"/>
                  <a:pt x="11053" y="4132"/>
                </a:cubicBezTo>
                <a:cubicBezTo>
                  <a:pt x="11053" y="4132"/>
                  <a:pt x="11084" y="4164"/>
                  <a:pt x="11116" y="4164"/>
                </a:cubicBezTo>
                <a:cubicBezTo>
                  <a:pt x="11591" y="4386"/>
                  <a:pt x="12066" y="4639"/>
                  <a:pt x="12541" y="4924"/>
                </a:cubicBezTo>
                <a:cubicBezTo>
                  <a:pt x="12763" y="5082"/>
                  <a:pt x="12984" y="5241"/>
                  <a:pt x="13174" y="5399"/>
                </a:cubicBezTo>
                <a:cubicBezTo>
                  <a:pt x="13206" y="5399"/>
                  <a:pt x="13238" y="5431"/>
                  <a:pt x="13269" y="5462"/>
                </a:cubicBezTo>
                <a:cubicBezTo>
                  <a:pt x="13238" y="5494"/>
                  <a:pt x="13206" y="5494"/>
                  <a:pt x="13174" y="5526"/>
                </a:cubicBezTo>
                <a:cubicBezTo>
                  <a:pt x="12826" y="5747"/>
                  <a:pt x="12478" y="5937"/>
                  <a:pt x="12129" y="6159"/>
                </a:cubicBezTo>
                <a:cubicBezTo>
                  <a:pt x="11939" y="6286"/>
                  <a:pt x="11718" y="6444"/>
                  <a:pt x="11591" y="6634"/>
                </a:cubicBezTo>
                <a:cubicBezTo>
                  <a:pt x="11528" y="6666"/>
                  <a:pt x="11306" y="6856"/>
                  <a:pt x="11306" y="6856"/>
                </a:cubicBezTo>
                <a:cubicBezTo>
                  <a:pt x="11021" y="7204"/>
                  <a:pt x="10926" y="7742"/>
                  <a:pt x="11306" y="8059"/>
                </a:cubicBezTo>
                <a:cubicBezTo>
                  <a:pt x="11572" y="8303"/>
                  <a:pt x="11870" y="8376"/>
                  <a:pt x="12199" y="8376"/>
                </a:cubicBezTo>
                <a:cubicBezTo>
                  <a:pt x="12339" y="8376"/>
                  <a:pt x="12484" y="8363"/>
                  <a:pt x="12636" y="8344"/>
                </a:cubicBezTo>
                <a:cubicBezTo>
                  <a:pt x="13143" y="8281"/>
                  <a:pt x="13649" y="7869"/>
                  <a:pt x="14093" y="7616"/>
                </a:cubicBezTo>
                <a:cubicBezTo>
                  <a:pt x="14916" y="7109"/>
                  <a:pt x="15708" y="6602"/>
                  <a:pt x="16500" y="6064"/>
                </a:cubicBezTo>
                <a:cubicBezTo>
                  <a:pt x="16911" y="5811"/>
                  <a:pt x="17165" y="5336"/>
                  <a:pt x="17006" y="4861"/>
                </a:cubicBezTo>
                <a:cubicBezTo>
                  <a:pt x="16785" y="4037"/>
                  <a:pt x="16500" y="3277"/>
                  <a:pt x="16183" y="2485"/>
                </a:cubicBezTo>
                <a:cubicBezTo>
                  <a:pt x="15866" y="1694"/>
                  <a:pt x="15518" y="807"/>
                  <a:pt x="14916" y="174"/>
                </a:cubicBezTo>
                <a:cubicBezTo>
                  <a:pt x="14787" y="54"/>
                  <a:pt x="14627" y="1"/>
                  <a:pt x="14467" y="1"/>
                </a:cubicBezTo>
                <a:close/>
              </a:path>
            </a:pathLst>
          </a:custGeom>
          <a:solidFill>
            <a:srgbClr val="0D0C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81;p33">
            <a:extLst>
              <a:ext uri="{FF2B5EF4-FFF2-40B4-BE49-F238E27FC236}">
                <a16:creationId xmlns:a16="http://schemas.microsoft.com/office/drawing/2014/main" id="{479A66D2-480D-D78F-C60D-99D090E68964}"/>
              </a:ext>
            </a:extLst>
          </p:cNvPr>
          <p:cNvSpPr/>
          <p:nvPr/>
        </p:nvSpPr>
        <p:spPr>
          <a:xfrm>
            <a:off x="6986009" y="4790833"/>
            <a:ext cx="611256" cy="214000"/>
          </a:xfrm>
          <a:custGeom>
            <a:avLst/>
            <a:gdLst/>
            <a:ahLst/>
            <a:cxnLst/>
            <a:rect l="l" t="t" r="r" b="b"/>
            <a:pathLst>
              <a:path w="19066" h="6675" extrusionOk="0">
                <a:moveTo>
                  <a:pt x="4094" y="0"/>
                </a:moveTo>
                <a:cubicBezTo>
                  <a:pt x="3991" y="0"/>
                  <a:pt x="3890" y="26"/>
                  <a:pt x="3801" y="82"/>
                </a:cubicBezTo>
                <a:cubicBezTo>
                  <a:pt x="3643" y="114"/>
                  <a:pt x="3516" y="114"/>
                  <a:pt x="3358" y="146"/>
                </a:cubicBezTo>
                <a:cubicBezTo>
                  <a:pt x="3231" y="177"/>
                  <a:pt x="3104" y="209"/>
                  <a:pt x="2978" y="241"/>
                </a:cubicBezTo>
                <a:cubicBezTo>
                  <a:pt x="2661" y="367"/>
                  <a:pt x="2312" y="494"/>
                  <a:pt x="2027" y="652"/>
                </a:cubicBezTo>
                <a:cubicBezTo>
                  <a:pt x="1774" y="747"/>
                  <a:pt x="1489" y="874"/>
                  <a:pt x="1236" y="1001"/>
                </a:cubicBezTo>
                <a:cubicBezTo>
                  <a:pt x="1109" y="1064"/>
                  <a:pt x="982" y="1127"/>
                  <a:pt x="887" y="1159"/>
                </a:cubicBezTo>
                <a:cubicBezTo>
                  <a:pt x="824" y="1191"/>
                  <a:pt x="761" y="1222"/>
                  <a:pt x="729" y="1254"/>
                </a:cubicBezTo>
                <a:cubicBezTo>
                  <a:pt x="571" y="1317"/>
                  <a:pt x="476" y="1412"/>
                  <a:pt x="349" y="1507"/>
                </a:cubicBezTo>
                <a:cubicBezTo>
                  <a:pt x="127" y="1666"/>
                  <a:pt x="1" y="2046"/>
                  <a:pt x="32" y="2267"/>
                </a:cubicBezTo>
                <a:cubicBezTo>
                  <a:pt x="32" y="2457"/>
                  <a:pt x="64" y="2616"/>
                  <a:pt x="159" y="2806"/>
                </a:cubicBezTo>
                <a:cubicBezTo>
                  <a:pt x="32" y="3407"/>
                  <a:pt x="286" y="4072"/>
                  <a:pt x="476" y="4674"/>
                </a:cubicBezTo>
                <a:cubicBezTo>
                  <a:pt x="602" y="4928"/>
                  <a:pt x="666" y="5213"/>
                  <a:pt x="761" y="5498"/>
                </a:cubicBezTo>
                <a:cubicBezTo>
                  <a:pt x="824" y="5688"/>
                  <a:pt x="919" y="5878"/>
                  <a:pt x="1014" y="6068"/>
                </a:cubicBezTo>
                <a:cubicBezTo>
                  <a:pt x="1141" y="6289"/>
                  <a:pt x="1299" y="6448"/>
                  <a:pt x="1552" y="6543"/>
                </a:cubicBezTo>
                <a:cubicBezTo>
                  <a:pt x="1647" y="6574"/>
                  <a:pt x="1711" y="6606"/>
                  <a:pt x="1806" y="6638"/>
                </a:cubicBezTo>
                <a:cubicBezTo>
                  <a:pt x="1872" y="6663"/>
                  <a:pt x="1949" y="6674"/>
                  <a:pt x="2030" y="6674"/>
                </a:cubicBezTo>
                <a:cubicBezTo>
                  <a:pt x="2257" y="6674"/>
                  <a:pt x="2512" y="6580"/>
                  <a:pt x="2629" y="6416"/>
                </a:cubicBezTo>
                <a:cubicBezTo>
                  <a:pt x="2692" y="6321"/>
                  <a:pt x="2819" y="6226"/>
                  <a:pt x="2882" y="6099"/>
                </a:cubicBezTo>
                <a:cubicBezTo>
                  <a:pt x="2978" y="5941"/>
                  <a:pt x="3041" y="5719"/>
                  <a:pt x="3009" y="5498"/>
                </a:cubicBezTo>
                <a:cubicBezTo>
                  <a:pt x="3009" y="5276"/>
                  <a:pt x="2978" y="5054"/>
                  <a:pt x="2914" y="4833"/>
                </a:cubicBezTo>
                <a:cubicBezTo>
                  <a:pt x="2819" y="4579"/>
                  <a:pt x="2724" y="4326"/>
                  <a:pt x="2629" y="4104"/>
                </a:cubicBezTo>
                <a:lnTo>
                  <a:pt x="2629" y="4104"/>
                </a:lnTo>
                <a:cubicBezTo>
                  <a:pt x="3453" y="4579"/>
                  <a:pt x="4466" y="4801"/>
                  <a:pt x="5353" y="4991"/>
                </a:cubicBezTo>
                <a:cubicBezTo>
                  <a:pt x="6693" y="5269"/>
                  <a:pt x="8053" y="5414"/>
                  <a:pt x="9411" y="5414"/>
                </a:cubicBezTo>
                <a:cubicBezTo>
                  <a:pt x="10523" y="5414"/>
                  <a:pt x="11634" y="5317"/>
                  <a:pt x="12732" y="5118"/>
                </a:cubicBezTo>
                <a:cubicBezTo>
                  <a:pt x="13967" y="4896"/>
                  <a:pt x="15170" y="4579"/>
                  <a:pt x="16310" y="4072"/>
                </a:cubicBezTo>
                <a:cubicBezTo>
                  <a:pt x="16849" y="3851"/>
                  <a:pt x="17355" y="3566"/>
                  <a:pt x="17862" y="3217"/>
                </a:cubicBezTo>
                <a:cubicBezTo>
                  <a:pt x="18274" y="2901"/>
                  <a:pt x="19065" y="2426"/>
                  <a:pt x="18907" y="1792"/>
                </a:cubicBezTo>
                <a:cubicBezTo>
                  <a:pt x="18831" y="1512"/>
                  <a:pt x="18600" y="1421"/>
                  <a:pt x="18324" y="1421"/>
                </a:cubicBezTo>
                <a:cubicBezTo>
                  <a:pt x="17913" y="1421"/>
                  <a:pt x="17399" y="1622"/>
                  <a:pt x="17134" y="1697"/>
                </a:cubicBezTo>
                <a:cubicBezTo>
                  <a:pt x="16532" y="1856"/>
                  <a:pt x="15962" y="2046"/>
                  <a:pt x="15360" y="2236"/>
                </a:cubicBezTo>
                <a:cubicBezTo>
                  <a:pt x="14283" y="2552"/>
                  <a:pt x="13207" y="2869"/>
                  <a:pt x="12098" y="3027"/>
                </a:cubicBezTo>
                <a:cubicBezTo>
                  <a:pt x="12035" y="3027"/>
                  <a:pt x="11972" y="3059"/>
                  <a:pt x="11908" y="3059"/>
                </a:cubicBezTo>
                <a:lnTo>
                  <a:pt x="11813" y="3059"/>
                </a:lnTo>
                <a:cubicBezTo>
                  <a:pt x="11686" y="3091"/>
                  <a:pt x="11560" y="3091"/>
                  <a:pt x="11433" y="3091"/>
                </a:cubicBezTo>
                <a:cubicBezTo>
                  <a:pt x="11148" y="3122"/>
                  <a:pt x="10895" y="3154"/>
                  <a:pt x="10641" y="3186"/>
                </a:cubicBezTo>
                <a:cubicBezTo>
                  <a:pt x="10261" y="3186"/>
                  <a:pt x="9895" y="3200"/>
                  <a:pt x="9525" y="3200"/>
                </a:cubicBezTo>
                <a:cubicBezTo>
                  <a:pt x="9339" y="3200"/>
                  <a:pt x="9153" y="3196"/>
                  <a:pt x="8963" y="3186"/>
                </a:cubicBezTo>
                <a:cubicBezTo>
                  <a:pt x="8393" y="3186"/>
                  <a:pt x="7823" y="3154"/>
                  <a:pt x="7253" y="3059"/>
                </a:cubicBezTo>
                <a:lnTo>
                  <a:pt x="7189" y="3059"/>
                </a:lnTo>
                <a:cubicBezTo>
                  <a:pt x="7126" y="3059"/>
                  <a:pt x="7063" y="3059"/>
                  <a:pt x="6999" y="3027"/>
                </a:cubicBezTo>
                <a:cubicBezTo>
                  <a:pt x="6873" y="2996"/>
                  <a:pt x="6746" y="2996"/>
                  <a:pt x="6588" y="2964"/>
                </a:cubicBezTo>
                <a:cubicBezTo>
                  <a:pt x="6334" y="2932"/>
                  <a:pt x="6081" y="2869"/>
                  <a:pt x="5828" y="2806"/>
                </a:cubicBezTo>
                <a:cubicBezTo>
                  <a:pt x="5289" y="2679"/>
                  <a:pt x="4751" y="2552"/>
                  <a:pt x="4213" y="2362"/>
                </a:cubicBezTo>
                <a:cubicBezTo>
                  <a:pt x="4149" y="2331"/>
                  <a:pt x="4086" y="2331"/>
                  <a:pt x="4023" y="2299"/>
                </a:cubicBezTo>
                <a:lnTo>
                  <a:pt x="3991" y="2299"/>
                </a:lnTo>
                <a:cubicBezTo>
                  <a:pt x="3928" y="2236"/>
                  <a:pt x="3864" y="2204"/>
                  <a:pt x="3769" y="2172"/>
                </a:cubicBezTo>
                <a:cubicBezTo>
                  <a:pt x="4023" y="2014"/>
                  <a:pt x="4244" y="1856"/>
                  <a:pt x="4434" y="1666"/>
                </a:cubicBezTo>
                <a:cubicBezTo>
                  <a:pt x="4656" y="1444"/>
                  <a:pt x="4814" y="1222"/>
                  <a:pt x="4814" y="906"/>
                </a:cubicBezTo>
                <a:cubicBezTo>
                  <a:pt x="4814" y="779"/>
                  <a:pt x="4814" y="652"/>
                  <a:pt x="4783" y="526"/>
                </a:cubicBezTo>
                <a:cubicBezTo>
                  <a:pt x="4712" y="219"/>
                  <a:pt x="4395" y="0"/>
                  <a:pt x="4094" y="0"/>
                </a:cubicBezTo>
                <a:close/>
              </a:path>
            </a:pathLst>
          </a:custGeom>
          <a:solidFill>
            <a:srgbClr val="0D0C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82;p33">
            <a:extLst>
              <a:ext uri="{FF2B5EF4-FFF2-40B4-BE49-F238E27FC236}">
                <a16:creationId xmlns:a16="http://schemas.microsoft.com/office/drawing/2014/main" id="{2C65BEEF-9AAE-AD8B-C729-8B4827A77746}"/>
              </a:ext>
            </a:extLst>
          </p:cNvPr>
          <p:cNvSpPr/>
          <p:nvPr/>
        </p:nvSpPr>
        <p:spPr>
          <a:xfrm>
            <a:off x="4297457" y="4752233"/>
            <a:ext cx="611256" cy="214000"/>
          </a:xfrm>
          <a:custGeom>
            <a:avLst/>
            <a:gdLst/>
            <a:ahLst/>
            <a:cxnLst/>
            <a:rect l="l" t="t" r="r" b="b"/>
            <a:pathLst>
              <a:path w="19066" h="6675" extrusionOk="0">
                <a:moveTo>
                  <a:pt x="4098" y="0"/>
                </a:moveTo>
                <a:cubicBezTo>
                  <a:pt x="3993" y="0"/>
                  <a:pt x="3891" y="26"/>
                  <a:pt x="3801" y="83"/>
                </a:cubicBezTo>
                <a:lnTo>
                  <a:pt x="3770" y="83"/>
                </a:lnTo>
                <a:cubicBezTo>
                  <a:pt x="3643" y="83"/>
                  <a:pt x="3485" y="114"/>
                  <a:pt x="3358" y="146"/>
                </a:cubicBezTo>
                <a:cubicBezTo>
                  <a:pt x="3231" y="178"/>
                  <a:pt x="3104" y="209"/>
                  <a:pt x="2978" y="241"/>
                </a:cubicBezTo>
                <a:cubicBezTo>
                  <a:pt x="2661" y="336"/>
                  <a:pt x="2313" y="494"/>
                  <a:pt x="1996" y="653"/>
                </a:cubicBezTo>
                <a:cubicBezTo>
                  <a:pt x="1743" y="748"/>
                  <a:pt x="1489" y="875"/>
                  <a:pt x="1236" y="1001"/>
                </a:cubicBezTo>
                <a:cubicBezTo>
                  <a:pt x="1109" y="1033"/>
                  <a:pt x="983" y="1096"/>
                  <a:pt x="856" y="1160"/>
                </a:cubicBezTo>
                <a:cubicBezTo>
                  <a:pt x="824" y="1191"/>
                  <a:pt x="761" y="1223"/>
                  <a:pt x="698" y="1223"/>
                </a:cubicBezTo>
                <a:cubicBezTo>
                  <a:pt x="571" y="1286"/>
                  <a:pt x="444" y="1381"/>
                  <a:pt x="318" y="1476"/>
                </a:cubicBezTo>
                <a:cubicBezTo>
                  <a:pt x="128" y="1635"/>
                  <a:pt x="1" y="2015"/>
                  <a:pt x="1" y="2268"/>
                </a:cubicBezTo>
                <a:cubicBezTo>
                  <a:pt x="33" y="2458"/>
                  <a:pt x="64" y="2616"/>
                  <a:pt x="128" y="2775"/>
                </a:cubicBezTo>
                <a:cubicBezTo>
                  <a:pt x="33" y="3408"/>
                  <a:pt x="286" y="4073"/>
                  <a:pt x="476" y="4643"/>
                </a:cubicBezTo>
                <a:cubicBezTo>
                  <a:pt x="571" y="4928"/>
                  <a:pt x="666" y="5213"/>
                  <a:pt x="761" y="5498"/>
                </a:cubicBezTo>
                <a:cubicBezTo>
                  <a:pt x="824" y="5688"/>
                  <a:pt x="888" y="5878"/>
                  <a:pt x="983" y="6037"/>
                </a:cubicBezTo>
                <a:cubicBezTo>
                  <a:pt x="1109" y="6290"/>
                  <a:pt x="1299" y="6448"/>
                  <a:pt x="1553" y="6543"/>
                </a:cubicBezTo>
                <a:cubicBezTo>
                  <a:pt x="1616" y="6575"/>
                  <a:pt x="1711" y="6607"/>
                  <a:pt x="1806" y="6638"/>
                </a:cubicBezTo>
                <a:cubicBezTo>
                  <a:pt x="1864" y="6663"/>
                  <a:pt x="1935" y="6675"/>
                  <a:pt x="2011" y="6675"/>
                </a:cubicBezTo>
                <a:cubicBezTo>
                  <a:pt x="2228" y="6675"/>
                  <a:pt x="2489" y="6580"/>
                  <a:pt x="2629" y="6417"/>
                </a:cubicBezTo>
                <a:cubicBezTo>
                  <a:pt x="2693" y="6322"/>
                  <a:pt x="2788" y="6227"/>
                  <a:pt x="2883" y="6100"/>
                </a:cubicBezTo>
                <a:cubicBezTo>
                  <a:pt x="2978" y="5942"/>
                  <a:pt x="3009" y="5720"/>
                  <a:pt x="3009" y="5498"/>
                </a:cubicBezTo>
                <a:cubicBezTo>
                  <a:pt x="3009" y="5276"/>
                  <a:pt x="2978" y="5055"/>
                  <a:pt x="2914" y="4833"/>
                </a:cubicBezTo>
                <a:cubicBezTo>
                  <a:pt x="2819" y="4580"/>
                  <a:pt x="2724" y="4326"/>
                  <a:pt x="2629" y="4073"/>
                </a:cubicBezTo>
                <a:lnTo>
                  <a:pt x="2629" y="4073"/>
                </a:lnTo>
                <a:cubicBezTo>
                  <a:pt x="3421" y="4580"/>
                  <a:pt x="4466" y="4801"/>
                  <a:pt x="5353" y="4960"/>
                </a:cubicBezTo>
                <a:cubicBezTo>
                  <a:pt x="6677" y="5256"/>
                  <a:pt x="8030" y="5399"/>
                  <a:pt x="9391" y="5399"/>
                </a:cubicBezTo>
                <a:cubicBezTo>
                  <a:pt x="10503" y="5399"/>
                  <a:pt x="11621" y="5303"/>
                  <a:pt x="12732" y="5118"/>
                </a:cubicBezTo>
                <a:cubicBezTo>
                  <a:pt x="13935" y="4896"/>
                  <a:pt x="15170" y="4580"/>
                  <a:pt x="16310" y="4073"/>
                </a:cubicBezTo>
                <a:cubicBezTo>
                  <a:pt x="16849" y="3820"/>
                  <a:pt x="17356" y="3566"/>
                  <a:pt x="17831" y="3218"/>
                </a:cubicBezTo>
                <a:cubicBezTo>
                  <a:pt x="18242" y="2901"/>
                  <a:pt x="19066" y="2395"/>
                  <a:pt x="18907" y="1793"/>
                </a:cubicBezTo>
                <a:cubicBezTo>
                  <a:pt x="18828" y="1503"/>
                  <a:pt x="18585" y="1410"/>
                  <a:pt x="18295" y="1410"/>
                </a:cubicBezTo>
                <a:cubicBezTo>
                  <a:pt x="17889" y="1410"/>
                  <a:pt x="17393" y="1592"/>
                  <a:pt x="17134" y="1666"/>
                </a:cubicBezTo>
                <a:cubicBezTo>
                  <a:pt x="16532" y="1856"/>
                  <a:pt x="15930" y="2046"/>
                  <a:pt x="15360" y="2236"/>
                </a:cubicBezTo>
                <a:cubicBezTo>
                  <a:pt x="14284" y="2553"/>
                  <a:pt x="13207" y="2838"/>
                  <a:pt x="12098" y="3028"/>
                </a:cubicBezTo>
                <a:lnTo>
                  <a:pt x="11908" y="3028"/>
                </a:lnTo>
                <a:cubicBezTo>
                  <a:pt x="11877" y="3060"/>
                  <a:pt x="11813" y="3060"/>
                  <a:pt x="11813" y="3060"/>
                </a:cubicBezTo>
                <a:cubicBezTo>
                  <a:pt x="11687" y="3060"/>
                  <a:pt x="11528" y="3091"/>
                  <a:pt x="11402" y="3091"/>
                </a:cubicBezTo>
                <a:cubicBezTo>
                  <a:pt x="11148" y="3123"/>
                  <a:pt x="10895" y="3155"/>
                  <a:pt x="10610" y="3155"/>
                </a:cubicBezTo>
                <a:cubicBezTo>
                  <a:pt x="10229" y="3177"/>
                  <a:pt x="9833" y="3199"/>
                  <a:pt x="9443" y="3199"/>
                </a:cubicBezTo>
                <a:cubicBezTo>
                  <a:pt x="9281" y="3199"/>
                  <a:pt x="9121" y="3196"/>
                  <a:pt x="8963" y="3186"/>
                </a:cubicBezTo>
                <a:cubicBezTo>
                  <a:pt x="8393" y="3186"/>
                  <a:pt x="7823" y="3123"/>
                  <a:pt x="7253" y="3060"/>
                </a:cubicBezTo>
                <a:lnTo>
                  <a:pt x="7190" y="3060"/>
                </a:lnTo>
                <a:cubicBezTo>
                  <a:pt x="7126" y="3060"/>
                  <a:pt x="7063" y="3028"/>
                  <a:pt x="7000" y="3028"/>
                </a:cubicBezTo>
                <a:cubicBezTo>
                  <a:pt x="6873" y="2996"/>
                  <a:pt x="6715" y="2996"/>
                  <a:pt x="6588" y="2965"/>
                </a:cubicBezTo>
                <a:cubicBezTo>
                  <a:pt x="6335" y="2901"/>
                  <a:pt x="6081" y="2870"/>
                  <a:pt x="5828" y="2806"/>
                </a:cubicBezTo>
                <a:cubicBezTo>
                  <a:pt x="5290" y="2680"/>
                  <a:pt x="4751" y="2521"/>
                  <a:pt x="4213" y="2363"/>
                </a:cubicBezTo>
                <a:cubicBezTo>
                  <a:pt x="4150" y="2331"/>
                  <a:pt x="4086" y="2300"/>
                  <a:pt x="3991" y="2300"/>
                </a:cubicBezTo>
                <a:cubicBezTo>
                  <a:pt x="3928" y="2236"/>
                  <a:pt x="3833" y="2205"/>
                  <a:pt x="3770" y="2173"/>
                </a:cubicBezTo>
                <a:cubicBezTo>
                  <a:pt x="3991" y="2015"/>
                  <a:pt x="4245" y="1856"/>
                  <a:pt x="4435" y="1666"/>
                </a:cubicBezTo>
                <a:cubicBezTo>
                  <a:pt x="4625" y="1445"/>
                  <a:pt x="4815" y="1223"/>
                  <a:pt x="4815" y="875"/>
                </a:cubicBezTo>
                <a:cubicBezTo>
                  <a:pt x="4815" y="748"/>
                  <a:pt x="4815" y="621"/>
                  <a:pt x="4783" y="494"/>
                </a:cubicBezTo>
                <a:cubicBezTo>
                  <a:pt x="4712" y="212"/>
                  <a:pt x="4398" y="0"/>
                  <a:pt x="4098" y="0"/>
                </a:cubicBezTo>
                <a:close/>
              </a:path>
            </a:pathLst>
          </a:custGeom>
          <a:solidFill>
            <a:srgbClr val="0D0C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83;p33">
            <a:extLst>
              <a:ext uri="{FF2B5EF4-FFF2-40B4-BE49-F238E27FC236}">
                <a16:creationId xmlns:a16="http://schemas.microsoft.com/office/drawing/2014/main" id="{AA0ED6CA-129F-4415-61A1-3F13F543EA8A}"/>
              </a:ext>
            </a:extLst>
          </p:cNvPr>
          <p:cNvSpPr/>
          <p:nvPr/>
        </p:nvSpPr>
        <p:spPr>
          <a:xfrm>
            <a:off x="9391278" y="2964696"/>
            <a:ext cx="394979" cy="1132295"/>
          </a:xfrm>
          <a:custGeom>
            <a:avLst/>
            <a:gdLst/>
            <a:ahLst/>
            <a:cxnLst/>
            <a:rect l="l" t="t" r="r" b="b"/>
            <a:pathLst>
              <a:path w="12320" h="35318" extrusionOk="0">
                <a:moveTo>
                  <a:pt x="4211" y="0"/>
                </a:moveTo>
                <a:cubicBezTo>
                  <a:pt x="4031" y="0"/>
                  <a:pt x="3863" y="86"/>
                  <a:pt x="3801" y="292"/>
                </a:cubicBezTo>
                <a:cubicBezTo>
                  <a:pt x="3738" y="513"/>
                  <a:pt x="3674" y="703"/>
                  <a:pt x="3706" y="957"/>
                </a:cubicBezTo>
                <a:cubicBezTo>
                  <a:pt x="3706" y="1115"/>
                  <a:pt x="3738" y="1305"/>
                  <a:pt x="3738" y="1463"/>
                </a:cubicBezTo>
                <a:cubicBezTo>
                  <a:pt x="3738" y="1653"/>
                  <a:pt x="3769" y="1812"/>
                  <a:pt x="3801" y="2002"/>
                </a:cubicBezTo>
                <a:cubicBezTo>
                  <a:pt x="3833" y="2255"/>
                  <a:pt x="3928" y="2477"/>
                  <a:pt x="3991" y="2730"/>
                </a:cubicBezTo>
                <a:cubicBezTo>
                  <a:pt x="4561" y="4219"/>
                  <a:pt x="5131" y="5675"/>
                  <a:pt x="5701" y="7164"/>
                </a:cubicBezTo>
                <a:cubicBezTo>
                  <a:pt x="5954" y="7892"/>
                  <a:pt x="6208" y="8620"/>
                  <a:pt x="6461" y="9317"/>
                </a:cubicBezTo>
                <a:cubicBezTo>
                  <a:pt x="6588" y="9729"/>
                  <a:pt x="6746" y="10141"/>
                  <a:pt x="6873" y="10521"/>
                </a:cubicBezTo>
                <a:cubicBezTo>
                  <a:pt x="6936" y="10742"/>
                  <a:pt x="7000" y="10932"/>
                  <a:pt x="7063" y="11122"/>
                </a:cubicBezTo>
                <a:cubicBezTo>
                  <a:pt x="7095" y="11186"/>
                  <a:pt x="7126" y="11281"/>
                  <a:pt x="7126" y="11376"/>
                </a:cubicBezTo>
                <a:cubicBezTo>
                  <a:pt x="7126" y="11376"/>
                  <a:pt x="7158" y="11439"/>
                  <a:pt x="7190" y="11471"/>
                </a:cubicBezTo>
                <a:cubicBezTo>
                  <a:pt x="8076" y="14258"/>
                  <a:pt x="8963" y="17108"/>
                  <a:pt x="9501" y="19990"/>
                </a:cubicBezTo>
                <a:cubicBezTo>
                  <a:pt x="9755" y="21383"/>
                  <a:pt x="9913" y="22808"/>
                  <a:pt x="9945" y="24075"/>
                </a:cubicBezTo>
                <a:cubicBezTo>
                  <a:pt x="9945" y="24772"/>
                  <a:pt x="9945" y="25468"/>
                  <a:pt x="9881" y="26133"/>
                </a:cubicBezTo>
                <a:cubicBezTo>
                  <a:pt x="9850" y="26450"/>
                  <a:pt x="9786" y="26767"/>
                  <a:pt x="9755" y="27083"/>
                </a:cubicBezTo>
                <a:cubicBezTo>
                  <a:pt x="9723" y="27242"/>
                  <a:pt x="9691" y="27368"/>
                  <a:pt x="9660" y="27495"/>
                </a:cubicBezTo>
                <a:cubicBezTo>
                  <a:pt x="9660" y="27527"/>
                  <a:pt x="9628" y="27780"/>
                  <a:pt x="9596" y="27780"/>
                </a:cubicBezTo>
                <a:cubicBezTo>
                  <a:pt x="9470" y="28382"/>
                  <a:pt x="9248" y="28984"/>
                  <a:pt x="8995" y="29522"/>
                </a:cubicBezTo>
                <a:cubicBezTo>
                  <a:pt x="8995" y="29554"/>
                  <a:pt x="8963" y="29617"/>
                  <a:pt x="8931" y="29617"/>
                </a:cubicBezTo>
                <a:cubicBezTo>
                  <a:pt x="8900" y="29680"/>
                  <a:pt x="8868" y="29744"/>
                  <a:pt x="8836" y="29807"/>
                </a:cubicBezTo>
                <a:cubicBezTo>
                  <a:pt x="8773" y="29934"/>
                  <a:pt x="8678" y="30060"/>
                  <a:pt x="8615" y="30187"/>
                </a:cubicBezTo>
                <a:cubicBezTo>
                  <a:pt x="8520" y="30314"/>
                  <a:pt x="8456" y="30409"/>
                  <a:pt x="8361" y="30535"/>
                </a:cubicBezTo>
                <a:cubicBezTo>
                  <a:pt x="8361" y="30567"/>
                  <a:pt x="8203" y="30725"/>
                  <a:pt x="8203" y="30757"/>
                </a:cubicBezTo>
                <a:cubicBezTo>
                  <a:pt x="7981" y="30979"/>
                  <a:pt x="7760" y="31169"/>
                  <a:pt x="7506" y="31359"/>
                </a:cubicBezTo>
                <a:cubicBezTo>
                  <a:pt x="7475" y="31390"/>
                  <a:pt x="7411" y="31422"/>
                  <a:pt x="7380" y="31454"/>
                </a:cubicBezTo>
                <a:cubicBezTo>
                  <a:pt x="7380" y="31454"/>
                  <a:pt x="7348" y="31454"/>
                  <a:pt x="7348" y="31485"/>
                </a:cubicBezTo>
                <a:cubicBezTo>
                  <a:pt x="7253" y="31517"/>
                  <a:pt x="7126" y="31580"/>
                  <a:pt x="7031" y="31644"/>
                </a:cubicBezTo>
                <a:cubicBezTo>
                  <a:pt x="6936" y="31707"/>
                  <a:pt x="6809" y="31739"/>
                  <a:pt x="6683" y="31770"/>
                </a:cubicBezTo>
                <a:cubicBezTo>
                  <a:pt x="6746" y="31770"/>
                  <a:pt x="6556" y="31834"/>
                  <a:pt x="6461" y="31834"/>
                </a:cubicBezTo>
                <a:cubicBezTo>
                  <a:pt x="6239" y="31897"/>
                  <a:pt x="5986" y="31929"/>
                  <a:pt x="5733" y="31960"/>
                </a:cubicBezTo>
                <a:lnTo>
                  <a:pt x="5479" y="31960"/>
                </a:lnTo>
                <a:cubicBezTo>
                  <a:pt x="5353" y="31960"/>
                  <a:pt x="5194" y="31960"/>
                  <a:pt x="5068" y="31929"/>
                </a:cubicBezTo>
                <a:cubicBezTo>
                  <a:pt x="4973" y="31929"/>
                  <a:pt x="4909" y="31897"/>
                  <a:pt x="4814" y="31897"/>
                </a:cubicBezTo>
                <a:cubicBezTo>
                  <a:pt x="4783" y="31897"/>
                  <a:pt x="4624" y="31865"/>
                  <a:pt x="4593" y="31834"/>
                </a:cubicBezTo>
                <a:cubicBezTo>
                  <a:pt x="4434" y="31802"/>
                  <a:pt x="4308" y="31739"/>
                  <a:pt x="4181" y="31675"/>
                </a:cubicBezTo>
                <a:lnTo>
                  <a:pt x="4149" y="31675"/>
                </a:lnTo>
                <a:cubicBezTo>
                  <a:pt x="4118" y="31644"/>
                  <a:pt x="4054" y="31644"/>
                  <a:pt x="4023" y="31612"/>
                </a:cubicBezTo>
                <a:cubicBezTo>
                  <a:pt x="3928" y="31549"/>
                  <a:pt x="3833" y="31485"/>
                  <a:pt x="3738" y="31422"/>
                </a:cubicBezTo>
                <a:lnTo>
                  <a:pt x="3611" y="31327"/>
                </a:lnTo>
                <a:cubicBezTo>
                  <a:pt x="3611" y="31327"/>
                  <a:pt x="3611" y="31327"/>
                  <a:pt x="3611" y="31295"/>
                </a:cubicBezTo>
                <a:cubicBezTo>
                  <a:pt x="3484" y="31169"/>
                  <a:pt x="3358" y="31010"/>
                  <a:pt x="3231" y="30884"/>
                </a:cubicBezTo>
                <a:lnTo>
                  <a:pt x="3358" y="30820"/>
                </a:lnTo>
                <a:cubicBezTo>
                  <a:pt x="3928" y="30599"/>
                  <a:pt x="4719" y="30472"/>
                  <a:pt x="5131" y="30029"/>
                </a:cubicBezTo>
                <a:cubicBezTo>
                  <a:pt x="5384" y="29775"/>
                  <a:pt x="5479" y="29237"/>
                  <a:pt x="5068" y="29047"/>
                </a:cubicBezTo>
                <a:cubicBezTo>
                  <a:pt x="4846" y="28920"/>
                  <a:pt x="4656" y="28825"/>
                  <a:pt x="4371" y="28825"/>
                </a:cubicBezTo>
                <a:cubicBezTo>
                  <a:pt x="4181" y="28825"/>
                  <a:pt x="3991" y="28825"/>
                  <a:pt x="3801" y="28857"/>
                </a:cubicBezTo>
                <a:cubicBezTo>
                  <a:pt x="3484" y="28920"/>
                  <a:pt x="3136" y="28984"/>
                  <a:pt x="2788" y="29079"/>
                </a:cubicBezTo>
                <a:cubicBezTo>
                  <a:pt x="2059" y="29300"/>
                  <a:pt x="1362" y="29585"/>
                  <a:pt x="634" y="29839"/>
                </a:cubicBezTo>
                <a:cubicBezTo>
                  <a:pt x="317" y="29934"/>
                  <a:pt x="64" y="30377"/>
                  <a:pt x="32" y="30725"/>
                </a:cubicBezTo>
                <a:cubicBezTo>
                  <a:pt x="1" y="31517"/>
                  <a:pt x="64" y="32372"/>
                  <a:pt x="127" y="33164"/>
                </a:cubicBezTo>
                <a:cubicBezTo>
                  <a:pt x="159" y="33639"/>
                  <a:pt x="191" y="34051"/>
                  <a:pt x="381" y="34462"/>
                </a:cubicBezTo>
                <a:cubicBezTo>
                  <a:pt x="571" y="34906"/>
                  <a:pt x="919" y="35317"/>
                  <a:pt x="1457" y="35317"/>
                </a:cubicBezTo>
                <a:cubicBezTo>
                  <a:pt x="1964" y="35286"/>
                  <a:pt x="2217" y="34747"/>
                  <a:pt x="2344" y="34304"/>
                </a:cubicBezTo>
                <a:cubicBezTo>
                  <a:pt x="2439" y="33924"/>
                  <a:pt x="2407" y="33544"/>
                  <a:pt x="2376" y="33132"/>
                </a:cubicBezTo>
                <a:lnTo>
                  <a:pt x="2376" y="33132"/>
                </a:lnTo>
                <a:cubicBezTo>
                  <a:pt x="3251" y="33859"/>
                  <a:pt x="4362" y="34190"/>
                  <a:pt x="5485" y="34190"/>
                </a:cubicBezTo>
                <a:cubicBezTo>
                  <a:pt x="6760" y="34190"/>
                  <a:pt x="8050" y="33763"/>
                  <a:pt x="9026" y="33006"/>
                </a:cubicBezTo>
                <a:cubicBezTo>
                  <a:pt x="11116" y="31390"/>
                  <a:pt x="11940" y="28604"/>
                  <a:pt x="12130" y="26070"/>
                </a:cubicBezTo>
                <a:cubicBezTo>
                  <a:pt x="12320" y="23157"/>
                  <a:pt x="11908" y="20211"/>
                  <a:pt x="11243" y="17361"/>
                </a:cubicBezTo>
                <a:cubicBezTo>
                  <a:pt x="10515" y="14416"/>
                  <a:pt x="9565" y="11471"/>
                  <a:pt x="8583" y="8589"/>
                </a:cubicBezTo>
                <a:cubicBezTo>
                  <a:pt x="8076" y="7100"/>
                  <a:pt x="7538" y="5612"/>
                  <a:pt x="6936" y="4123"/>
                </a:cubicBezTo>
                <a:cubicBezTo>
                  <a:pt x="6651" y="3395"/>
                  <a:pt x="6366" y="2667"/>
                  <a:pt x="6049" y="1938"/>
                </a:cubicBezTo>
                <a:cubicBezTo>
                  <a:pt x="5733" y="1210"/>
                  <a:pt x="5194" y="450"/>
                  <a:pt x="4498" y="70"/>
                </a:cubicBezTo>
                <a:cubicBezTo>
                  <a:pt x="4409" y="25"/>
                  <a:pt x="4308" y="0"/>
                  <a:pt x="4211" y="0"/>
                </a:cubicBezTo>
                <a:close/>
              </a:path>
            </a:pathLst>
          </a:custGeom>
          <a:solidFill>
            <a:srgbClr val="0D0C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84;p33">
            <a:extLst>
              <a:ext uri="{FF2B5EF4-FFF2-40B4-BE49-F238E27FC236}">
                <a16:creationId xmlns:a16="http://schemas.microsoft.com/office/drawing/2014/main" id="{019985B6-29FA-3F24-6A73-A589757DAB83}"/>
              </a:ext>
            </a:extLst>
          </p:cNvPr>
          <p:cNvSpPr/>
          <p:nvPr/>
        </p:nvSpPr>
        <p:spPr>
          <a:xfrm>
            <a:off x="2591275" y="2065669"/>
            <a:ext cx="1300110" cy="1189747"/>
          </a:xfrm>
          <a:custGeom>
            <a:avLst/>
            <a:gdLst/>
            <a:ahLst/>
            <a:cxnLst/>
            <a:rect l="l" t="t" r="r" b="b"/>
            <a:pathLst>
              <a:path w="39334" h="37110" extrusionOk="0">
                <a:moveTo>
                  <a:pt x="22105" y="0"/>
                </a:moveTo>
                <a:cubicBezTo>
                  <a:pt x="21299" y="0"/>
                  <a:pt x="20552" y="263"/>
                  <a:pt x="20078" y="1035"/>
                </a:cubicBezTo>
                <a:cubicBezTo>
                  <a:pt x="19825" y="1478"/>
                  <a:pt x="19698" y="1985"/>
                  <a:pt x="19572" y="2492"/>
                </a:cubicBezTo>
                <a:cubicBezTo>
                  <a:pt x="19445" y="3030"/>
                  <a:pt x="19287" y="3568"/>
                  <a:pt x="19097" y="4107"/>
                </a:cubicBezTo>
                <a:cubicBezTo>
                  <a:pt x="18907" y="4550"/>
                  <a:pt x="18748" y="5057"/>
                  <a:pt x="18495" y="5500"/>
                </a:cubicBezTo>
                <a:cubicBezTo>
                  <a:pt x="18242" y="5849"/>
                  <a:pt x="17925" y="5975"/>
                  <a:pt x="17513" y="6007"/>
                </a:cubicBezTo>
                <a:cubicBezTo>
                  <a:pt x="16342" y="6102"/>
                  <a:pt x="15170" y="6134"/>
                  <a:pt x="13998" y="6229"/>
                </a:cubicBezTo>
                <a:cubicBezTo>
                  <a:pt x="13396" y="6260"/>
                  <a:pt x="12795" y="6292"/>
                  <a:pt x="12161" y="6324"/>
                </a:cubicBezTo>
                <a:cubicBezTo>
                  <a:pt x="11936" y="6341"/>
                  <a:pt x="11682" y="6368"/>
                  <a:pt x="11426" y="6368"/>
                </a:cubicBezTo>
                <a:cubicBezTo>
                  <a:pt x="11214" y="6368"/>
                  <a:pt x="11000" y="6349"/>
                  <a:pt x="10799" y="6292"/>
                </a:cubicBezTo>
                <a:cubicBezTo>
                  <a:pt x="10483" y="6197"/>
                  <a:pt x="10324" y="5912"/>
                  <a:pt x="10166" y="5627"/>
                </a:cubicBezTo>
                <a:cubicBezTo>
                  <a:pt x="9881" y="5279"/>
                  <a:pt x="9628" y="4899"/>
                  <a:pt x="9153" y="4804"/>
                </a:cubicBezTo>
                <a:cubicBezTo>
                  <a:pt x="9062" y="4777"/>
                  <a:pt x="8973" y="4765"/>
                  <a:pt x="8885" y="4765"/>
                </a:cubicBezTo>
                <a:cubicBezTo>
                  <a:pt x="8450" y="4765"/>
                  <a:pt x="8054" y="5068"/>
                  <a:pt x="7791" y="5437"/>
                </a:cubicBezTo>
                <a:cubicBezTo>
                  <a:pt x="7538" y="5785"/>
                  <a:pt x="7316" y="6102"/>
                  <a:pt x="6936" y="6324"/>
                </a:cubicBezTo>
                <a:cubicBezTo>
                  <a:pt x="6556" y="6545"/>
                  <a:pt x="6144" y="6609"/>
                  <a:pt x="5701" y="6609"/>
                </a:cubicBezTo>
                <a:cubicBezTo>
                  <a:pt x="5686" y="6608"/>
                  <a:pt x="5671" y="6608"/>
                  <a:pt x="5657" y="6608"/>
                </a:cubicBezTo>
                <a:cubicBezTo>
                  <a:pt x="4093" y="6608"/>
                  <a:pt x="2812" y="8268"/>
                  <a:pt x="2090" y="9554"/>
                </a:cubicBezTo>
                <a:cubicBezTo>
                  <a:pt x="1584" y="10504"/>
                  <a:pt x="1172" y="11486"/>
                  <a:pt x="855" y="12467"/>
                </a:cubicBezTo>
                <a:cubicBezTo>
                  <a:pt x="222" y="14463"/>
                  <a:pt x="0" y="16616"/>
                  <a:pt x="127" y="18706"/>
                </a:cubicBezTo>
                <a:cubicBezTo>
                  <a:pt x="444" y="23108"/>
                  <a:pt x="2280" y="27288"/>
                  <a:pt x="5036" y="30582"/>
                </a:cubicBezTo>
                <a:cubicBezTo>
                  <a:pt x="7664" y="33749"/>
                  <a:pt x="11306" y="35871"/>
                  <a:pt x="15233" y="36694"/>
                </a:cubicBezTo>
                <a:cubicBezTo>
                  <a:pt x="16538" y="36972"/>
                  <a:pt x="17857" y="37109"/>
                  <a:pt x="19173" y="37109"/>
                </a:cubicBezTo>
                <a:cubicBezTo>
                  <a:pt x="21752" y="37109"/>
                  <a:pt x="24317" y="36582"/>
                  <a:pt x="26729" y="35554"/>
                </a:cubicBezTo>
                <a:cubicBezTo>
                  <a:pt x="30371" y="33971"/>
                  <a:pt x="33570" y="31374"/>
                  <a:pt x="35786" y="27985"/>
                </a:cubicBezTo>
                <a:cubicBezTo>
                  <a:pt x="38098" y="24438"/>
                  <a:pt x="39333" y="20100"/>
                  <a:pt x="38890" y="15856"/>
                </a:cubicBezTo>
                <a:cubicBezTo>
                  <a:pt x="38478" y="11644"/>
                  <a:pt x="36578" y="7749"/>
                  <a:pt x="33411" y="5025"/>
                </a:cubicBezTo>
                <a:cubicBezTo>
                  <a:pt x="31923" y="3727"/>
                  <a:pt x="30213" y="2682"/>
                  <a:pt x="28407" y="1858"/>
                </a:cubicBezTo>
                <a:cubicBezTo>
                  <a:pt x="27489" y="1478"/>
                  <a:pt x="26571" y="1098"/>
                  <a:pt x="25589" y="813"/>
                </a:cubicBezTo>
                <a:cubicBezTo>
                  <a:pt x="24671" y="497"/>
                  <a:pt x="23720" y="180"/>
                  <a:pt x="22770" y="53"/>
                </a:cubicBezTo>
                <a:cubicBezTo>
                  <a:pt x="22547" y="19"/>
                  <a:pt x="22324" y="0"/>
                  <a:pt x="22105" y="0"/>
                </a:cubicBezTo>
                <a:close/>
              </a:path>
            </a:pathLst>
          </a:custGeom>
          <a:solidFill>
            <a:srgbClr val="C9C9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sz="900" b="1" dirty="0">
              <a:solidFill>
                <a:srgbClr val="FFFFFF"/>
              </a:solidFill>
              <a:ea typeface="Roboto"/>
              <a:cs typeface="Roboto"/>
              <a:sym typeface="Roboto"/>
            </a:endParaRPr>
          </a:p>
          <a:p>
            <a:pPr marL="0" lvl="0" indent="0" algn="ctr" rtl="0">
              <a:spcBef>
                <a:spcPts val="0"/>
              </a:spcBef>
              <a:spcAft>
                <a:spcPts val="0"/>
              </a:spcAft>
              <a:buNone/>
            </a:pPr>
            <a:r>
              <a:rPr lang="en-US" sz="900" b="1" dirty="0">
                <a:solidFill>
                  <a:srgbClr val="FFFFFF"/>
                </a:solidFill>
                <a:ea typeface="Roboto"/>
                <a:cs typeface="Roboto"/>
                <a:sym typeface="Roboto"/>
              </a:rPr>
              <a:t>The HRM team </a:t>
            </a:r>
          </a:p>
          <a:p>
            <a:pPr marL="0" lvl="0" indent="0" algn="ctr" rtl="0">
              <a:spcBef>
                <a:spcPts val="0"/>
              </a:spcBef>
              <a:spcAft>
                <a:spcPts val="0"/>
              </a:spcAft>
              <a:buNone/>
            </a:pPr>
            <a:r>
              <a:rPr lang="en-US" sz="900" b="1" dirty="0">
                <a:solidFill>
                  <a:srgbClr val="FFFFFF"/>
                </a:solidFill>
                <a:ea typeface="Roboto"/>
                <a:cs typeface="Roboto"/>
                <a:sym typeface="Roboto"/>
              </a:rPr>
              <a:t>develops a clear and concise job </a:t>
            </a:r>
          </a:p>
          <a:p>
            <a:pPr marL="0" lvl="0" indent="0" algn="ctr" rtl="0">
              <a:spcBef>
                <a:spcPts val="0"/>
              </a:spcBef>
              <a:spcAft>
                <a:spcPts val="0"/>
              </a:spcAft>
              <a:buNone/>
            </a:pPr>
            <a:r>
              <a:rPr lang="en-US" sz="900" b="1" dirty="0">
                <a:solidFill>
                  <a:srgbClr val="FFFFFF"/>
                </a:solidFill>
                <a:ea typeface="Roboto"/>
                <a:cs typeface="Roboto"/>
                <a:sym typeface="Roboto"/>
              </a:rPr>
              <a:t>description and </a:t>
            </a:r>
          </a:p>
          <a:p>
            <a:pPr marL="0" lvl="0" indent="0" algn="ctr" rtl="0">
              <a:spcBef>
                <a:spcPts val="0"/>
              </a:spcBef>
              <a:spcAft>
                <a:spcPts val="0"/>
              </a:spcAft>
              <a:buNone/>
            </a:pPr>
            <a:r>
              <a:rPr lang="en-US" sz="900" b="1" dirty="0">
                <a:solidFill>
                  <a:srgbClr val="FFFFFF"/>
                </a:solidFill>
                <a:ea typeface="Roboto"/>
                <a:cs typeface="Roboto"/>
                <a:sym typeface="Roboto"/>
              </a:rPr>
              <a:t>person </a:t>
            </a:r>
          </a:p>
          <a:p>
            <a:pPr marL="0" lvl="0" indent="0" algn="ctr" rtl="0">
              <a:spcBef>
                <a:spcPts val="0"/>
              </a:spcBef>
              <a:spcAft>
                <a:spcPts val="0"/>
              </a:spcAft>
              <a:buNone/>
            </a:pPr>
            <a:r>
              <a:rPr lang="en-US" sz="900" b="1" dirty="0">
                <a:solidFill>
                  <a:srgbClr val="FFFFFF"/>
                </a:solidFill>
                <a:ea typeface="Roboto"/>
                <a:cs typeface="Roboto"/>
                <a:sym typeface="Roboto"/>
              </a:rPr>
              <a:t>specification.</a:t>
            </a:r>
          </a:p>
        </p:txBody>
      </p:sp>
      <p:sp>
        <p:nvSpPr>
          <p:cNvPr id="15" name="Google Shape;1385;p33">
            <a:extLst>
              <a:ext uri="{FF2B5EF4-FFF2-40B4-BE49-F238E27FC236}">
                <a16:creationId xmlns:a16="http://schemas.microsoft.com/office/drawing/2014/main" id="{522002CD-AD7B-30BF-7D9C-2E7C467A3CEC}"/>
              </a:ext>
            </a:extLst>
          </p:cNvPr>
          <p:cNvSpPr/>
          <p:nvPr/>
        </p:nvSpPr>
        <p:spPr>
          <a:xfrm>
            <a:off x="2480072" y="1904632"/>
            <a:ext cx="1553435" cy="1501787"/>
          </a:xfrm>
          <a:custGeom>
            <a:avLst/>
            <a:gdLst/>
            <a:ahLst/>
            <a:cxnLst/>
            <a:rect l="l" t="t" r="r" b="b"/>
            <a:pathLst>
              <a:path w="48454" h="46843" extrusionOk="0">
                <a:moveTo>
                  <a:pt x="4045" y="31433"/>
                </a:moveTo>
                <a:cubicBezTo>
                  <a:pt x="4050" y="31451"/>
                  <a:pt x="4054" y="31472"/>
                  <a:pt x="4054" y="31488"/>
                </a:cubicBezTo>
                <a:cubicBezTo>
                  <a:pt x="4054" y="31467"/>
                  <a:pt x="4050" y="31449"/>
                  <a:pt x="4045" y="31433"/>
                </a:cubicBezTo>
                <a:close/>
                <a:moveTo>
                  <a:pt x="29382" y="1"/>
                </a:moveTo>
                <a:cubicBezTo>
                  <a:pt x="28827" y="1"/>
                  <a:pt x="28269" y="34"/>
                  <a:pt x="27711" y="104"/>
                </a:cubicBezTo>
                <a:cubicBezTo>
                  <a:pt x="27109" y="168"/>
                  <a:pt x="26507" y="263"/>
                  <a:pt x="25937" y="389"/>
                </a:cubicBezTo>
                <a:cubicBezTo>
                  <a:pt x="25684" y="453"/>
                  <a:pt x="25399" y="548"/>
                  <a:pt x="25146" y="643"/>
                </a:cubicBezTo>
                <a:cubicBezTo>
                  <a:pt x="25019" y="674"/>
                  <a:pt x="24892" y="706"/>
                  <a:pt x="24797" y="769"/>
                </a:cubicBezTo>
                <a:cubicBezTo>
                  <a:pt x="24734" y="769"/>
                  <a:pt x="24639" y="801"/>
                  <a:pt x="24575" y="833"/>
                </a:cubicBezTo>
                <a:cubicBezTo>
                  <a:pt x="24575" y="833"/>
                  <a:pt x="24271" y="954"/>
                  <a:pt x="24280" y="954"/>
                </a:cubicBezTo>
                <a:cubicBezTo>
                  <a:pt x="24282" y="954"/>
                  <a:pt x="24303" y="947"/>
                  <a:pt x="24354" y="928"/>
                </a:cubicBezTo>
                <a:lnTo>
                  <a:pt x="24354" y="928"/>
                </a:lnTo>
                <a:cubicBezTo>
                  <a:pt x="23752" y="1181"/>
                  <a:pt x="23245" y="1783"/>
                  <a:pt x="23467" y="2448"/>
                </a:cubicBezTo>
                <a:cubicBezTo>
                  <a:pt x="23624" y="2945"/>
                  <a:pt x="24127" y="3399"/>
                  <a:pt x="24654" y="3399"/>
                </a:cubicBezTo>
                <a:cubicBezTo>
                  <a:pt x="24765" y="3399"/>
                  <a:pt x="24877" y="3379"/>
                  <a:pt x="24987" y="3334"/>
                </a:cubicBezTo>
                <a:cubicBezTo>
                  <a:pt x="25494" y="3113"/>
                  <a:pt x="26032" y="2986"/>
                  <a:pt x="26539" y="2859"/>
                </a:cubicBezTo>
                <a:cubicBezTo>
                  <a:pt x="26792" y="2796"/>
                  <a:pt x="27046" y="2733"/>
                  <a:pt x="27331" y="2669"/>
                </a:cubicBezTo>
                <a:lnTo>
                  <a:pt x="27679" y="2638"/>
                </a:lnTo>
                <a:cubicBezTo>
                  <a:pt x="27679" y="2638"/>
                  <a:pt x="27711" y="2606"/>
                  <a:pt x="27742" y="2606"/>
                </a:cubicBezTo>
                <a:lnTo>
                  <a:pt x="27932" y="2606"/>
                </a:lnTo>
                <a:cubicBezTo>
                  <a:pt x="28471" y="2543"/>
                  <a:pt x="28977" y="2511"/>
                  <a:pt x="29516" y="2511"/>
                </a:cubicBezTo>
                <a:cubicBezTo>
                  <a:pt x="29769" y="2543"/>
                  <a:pt x="30023" y="2543"/>
                  <a:pt x="30276" y="2574"/>
                </a:cubicBezTo>
                <a:cubicBezTo>
                  <a:pt x="30434" y="2574"/>
                  <a:pt x="30561" y="2574"/>
                  <a:pt x="30719" y="2606"/>
                </a:cubicBezTo>
                <a:lnTo>
                  <a:pt x="30878" y="2606"/>
                </a:lnTo>
                <a:cubicBezTo>
                  <a:pt x="30909" y="2606"/>
                  <a:pt x="31004" y="2638"/>
                  <a:pt x="31036" y="2638"/>
                </a:cubicBezTo>
                <a:lnTo>
                  <a:pt x="31099" y="2638"/>
                </a:lnTo>
                <a:cubicBezTo>
                  <a:pt x="31163" y="2669"/>
                  <a:pt x="31258" y="2669"/>
                  <a:pt x="31321" y="2669"/>
                </a:cubicBezTo>
                <a:cubicBezTo>
                  <a:pt x="31448" y="2701"/>
                  <a:pt x="31574" y="2733"/>
                  <a:pt x="31701" y="2764"/>
                </a:cubicBezTo>
                <a:cubicBezTo>
                  <a:pt x="31954" y="2796"/>
                  <a:pt x="32239" y="2859"/>
                  <a:pt x="32524" y="2954"/>
                </a:cubicBezTo>
                <a:cubicBezTo>
                  <a:pt x="33031" y="3081"/>
                  <a:pt x="33538" y="3239"/>
                  <a:pt x="34045" y="3429"/>
                </a:cubicBezTo>
                <a:cubicBezTo>
                  <a:pt x="34140" y="3461"/>
                  <a:pt x="34266" y="3524"/>
                  <a:pt x="34361" y="3556"/>
                </a:cubicBezTo>
                <a:cubicBezTo>
                  <a:pt x="34393" y="3556"/>
                  <a:pt x="34425" y="3588"/>
                  <a:pt x="34456" y="3588"/>
                </a:cubicBezTo>
                <a:cubicBezTo>
                  <a:pt x="34710" y="3714"/>
                  <a:pt x="34931" y="3809"/>
                  <a:pt x="35185" y="3936"/>
                </a:cubicBezTo>
                <a:cubicBezTo>
                  <a:pt x="35628" y="4158"/>
                  <a:pt x="36071" y="4411"/>
                  <a:pt x="36483" y="4665"/>
                </a:cubicBezTo>
                <a:cubicBezTo>
                  <a:pt x="36926" y="4918"/>
                  <a:pt x="37338" y="5203"/>
                  <a:pt x="37750" y="5520"/>
                </a:cubicBezTo>
                <a:cubicBezTo>
                  <a:pt x="37781" y="5551"/>
                  <a:pt x="37813" y="5583"/>
                  <a:pt x="37876" y="5615"/>
                </a:cubicBezTo>
                <a:cubicBezTo>
                  <a:pt x="37971" y="5678"/>
                  <a:pt x="38067" y="5773"/>
                  <a:pt x="38162" y="5836"/>
                </a:cubicBezTo>
                <a:cubicBezTo>
                  <a:pt x="38352" y="5995"/>
                  <a:pt x="38542" y="6185"/>
                  <a:pt x="38732" y="6343"/>
                </a:cubicBezTo>
                <a:cubicBezTo>
                  <a:pt x="39492" y="7008"/>
                  <a:pt x="40188" y="7736"/>
                  <a:pt x="40822" y="8496"/>
                </a:cubicBezTo>
                <a:cubicBezTo>
                  <a:pt x="40948" y="8655"/>
                  <a:pt x="41075" y="8813"/>
                  <a:pt x="41233" y="8972"/>
                </a:cubicBezTo>
                <a:cubicBezTo>
                  <a:pt x="41233" y="9003"/>
                  <a:pt x="41297" y="9098"/>
                  <a:pt x="41328" y="9130"/>
                </a:cubicBezTo>
                <a:cubicBezTo>
                  <a:pt x="41423" y="9257"/>
                  <a:pt x="41518" y="9352"/>
                  <a:pt x="41582" y="9478"/>
                </a:cubicBezTo>
                <a:cubicBezTo>
                  <a:pt x="41867" y="9858"/>
                  <a:pt x="42120" y="10270"/>
                  <a:pt x="42373" y="10650"/>
                </a:cubicBezTo>
                <a:cubicBezTo>
                  <a:pt x="42912" y="11505"/>
                  <a:pt x="43355" y="12360"/>
                  <a:pt x="43767" y="13247"/>
                </a:cubicBezTo>
                <a:cubicBezTo>
                  <a:pt x="43799" y="13373"/>
                  <a:pt x="43862" y="13469"/>
                  <a:pt x="43894" y="13564"/>
                </a:cubicBezTo>
                <a:cubicBezTo>
                  <a:pt x="43925" y="13627"/>
                  <a:pt x="43925" y="13659"/>
                  <a:pt x="43957" y="13722"/>
                </a:cubicBezTo>
                <a:cubicBezTo>
                  <a:pt x="44052" y="13944"/>
                  <a:pt x="44147" y="14197"/>
                  <a:pt x="44242" y="14419"/>
                </a:cubicBezTo>
                <a:cubicBezTo>
                  <a:pt x="44400" y="14894"/>
                  <a:pt x="44559" y="15369"/>
                  <a:pt x="44685" y="15844"/>
                </a:cubicBezTo>
                <a:cubicBezTo>
                  <a:pt x="44970" y="16762"/>
                  <a:pt x="45192" y="17712"/>
                  <a:pt x="45350" y="18662"/>
                </a:cubicBezTo>
                <a:cubicBezTo>
                  <a:pt x="45350" y="18757"/>
                  <a:pt x="45382" y="18884"/>
                  <a:pt x="45382" y="18979"/>
                </a:cubicBezTo>
                <a:cubicBezTo>
                  <a:pt x="45414" y="19042"/>
                  <a:pt x="45414" y="19169"/>
                  <a:pt x="45414" y="19201"/>
                </a:cubicBezTo>
                <a:cubicBezTo>
                  <a:pt x="45445" y="19454"/>
                  <a:pt x="45477" y="19676"/>
                  <a:pt x="45509" y="19897"/>
                </a:cubicBezTo>
                <a:cubicBezTo>
                  <a:pt x="45540" y="20372"/>
                  <a:pt x="45572" y="20847"/>
                  <a:pt x="45604" y="21322"/>
                </a:cubicBezTo>
                <a:cubicBezTo>
                  <a:pt x="45635" y="22304"/>
                  <a:pt x="45604" y="23286"/>
                  <a:pt x="45509" y="24268"/>
                </a:cubicBezTo>
                <a:cubicBezTo>
                  <a:pt x="45477" y="24489"/>
                  <a:pt x="45445" y="24743"/>
                  <a:pt x="45414" y="24964"/>
                </a:cubicBezTo>
                <a:cubicBezTo>
                  <a:pt x="45414" y="24996"/>
                  <a:pt x="45414" y="25028"/>
                  <a:pt x="45414" y="25091"/>
                </a:cubicBezTo>
                <a:cubicBezTo>
                  <a:pt x="45382" y="25218"/>
                  <a:pt x="45350" y="25376"/>
                  <a:pt x="45350" y="25503"/>
                </a:cubicBezTo>
                <a:cubicBezTo>
                  <a:pt x="45255" y="25978"/>
                  <a:pt x="45192" y="26421"/>
                  <a:pt x="45065" y="26864"/>
                </a:cubicBezTo>
                <a:cubicBezTo>
                  <a:pt x="44844" y="27783"/>
                  <a:pt x="44590" y="28701"/>
                  <a:pt x="44274" y="29588"/>
                </a:cubicBezTo>
                <a:cubicBezTo>
                  <a:pt x="44179" y="29778"/>
                  <a:pt x="44115" y="30000"/>
                  <a:pt x="44020" y="30221"/>
                </a:cubicBezTo>
                <a:cubicBezTo>
                  <a:pt x="43989" y="30315"/>
                  <a:pt x="43958" y="30409"/>
                  <a:pt x="43896" y="30503"/>
                </a:cubicBezTo>
                <a:lnTo>
                  <a:pt x="43896" y="30503"/>
                </a:lnTo>
                <a:cubicBezTo>
                  <a:pt x="43914" y="30455"/>
                  <a:pt x="43929" y="30415"/>
                  <a:pt x="43928" y="30415"/>
                </a:cubicBezTo>
                <a:lnTo>
                  <a:pt x="43928" y="30415"/>
                </a:lnTo>
                <a:cubicBezTo>
                  <a:pt x="43928" y="30415"/>
                  <a:pt x="43918" y="30440"/>
                  <a:pt x="43894" y="30506"/>
                </a:cubicBezTo>
                <a:cubicBezTo>
                  <a:pt x="43894" y="30505"/>
                  <a:pt x="43895" y="30504"/>
                  <a:pt x="43896" y="30503"/>
                </a:cubicBezTo>
                <a:lnTo>
                  <a:pt x="43896" y="30503"/>
                </a:lnTo>
                <a:cubicBezTo>
                  <a:pt x="43872" y="30564"/>
                  <a:pt x="43843" y="30639"/>
                  <a:pt x="43830" y="30665"/>
                </a:cubicBezTo>
                <a:cubicBezTo>
                  <a:pt x="43640" y="31076"/>
                  <a:pt x="43450" y="31488"/>
                  <a:pt x="43229" y="31900"/>
                </a:cubicBezTo>
                <a:cubicBezTo>
                  <a:pt x="42817" y="32723"/>
                  <a:pt x="42342" y="33547"/>
                  <a:pt x="41803" y="34338"/>
                </a:cubicBezTo>
                <a:cubicBezTo>
                  <a:pt x="41550" y="34718"/>
                  <a:pt x="41297" y="35098"/>
                  <a:pt x="41012" y="35478"/>
                </a:cubicBezTo>
                <a:cubicBezTo>
                  <a:pt x="40980" y="35510"/>
                  <a:pt x="40948" y="35573"/>
                  <a:pt x="40917" y="35605"/>
                </a:cubicBezTo>
                <a:cubicBezTo>
                  <a:pt x="40917" y="35605"/>
                  <a:pt x="40885" y="35637"/>
                  <a:pt x="40885" y="35637"/>
                </a:cubicBezTo>
                <a:cubicBezTo>
                  <a:pt x="40853" y="35700"/>
                  <a:pt x="40727" y="35827"/>
                  <a:pt x="40727" y="35858"/>
                </a:cubicBezTo>
                <a:cubicBezTo>
                  <a:pt x="40568" y="36017"/>
                  <a:pt x="40442" y="36207"/>
                  <a:pt x="40283" y="36365"/>
                </a:cubicBezTo>
                <a:cubicBezTo>
                  <a:pt x="39682" y="37093"/>
                  <a:pt x="39017" y="37759"/>
                  <a:pt x="38352" y="38424"/>
                </a:cubicBezTo>
                <a:cubicBezTo>
                  <a:pt x="38003" y="38740"/>
                  <a:pt x="37655" y="39057"/>
                  <a:pt x="37275" y="39342"/>
                </a:cubicBezTo>
                <a:cubicBezTo>
                  <a:pt x="37116" y="39469"/>
                  <a:pt x="36958" y="39595"/>
                  <a:pt x="36800" y="39754"/>
                </a:cubicBezTo>
                <a:cubicBezTo>
                  <a:pt x="36768" y="39785"/>
                  <a:pt x="36705" y="39817"/>
                  <a:pt x="36673" y="39849"/>
                </a:cubicBezTo>
                <a:cubicBezTo>
                  <a:pt x="36578" y="39912"/>
                  <a:pt x="36483" y="39975"/>
                  <a:pt x="36388" y="40070"/>
                </a:cubicBezTo>
                <a:cubicBezTo>
                  <a:pt x="35628" y="40609"/>
                  <a:pt x="34836" y="41147"/>
                  <a:pt x="34013" y="41622"/>
                </a:cubicBezTo>
                <a:cubicBezTo>
                  <a:pt x="33538" y="41875"/>
                  <a:pt x="33031" y="42161"/>
                  <a:pt x="32524" y="42414"/>
                </a:cubicBezTo>
                <a:cubicBezTo>
                  <a:pt x="32271" y="42509"/>
                  <a:pt x="32049" y="42604"/>
                  <a:pt x="31828" y="42731"/>
                </a:cubicBezTo>
                <a:cubicBezTo>
                  <a:pt x="31764" y="42762"/>
                  <a:pt x="31669" y="42794"/>
                  <a:pt x="31606" y="42826"/>
                </a:cubicBezTo>
                <a:lnTo>
                  <a:pt x="31574" y="42826"/>
                </a:lnTo>
                <a:cubicBezTo>
                  <a:pt x="31448" y="42889"/>
                  <a:pt x="31321" y="42921"/>
                  <a:pt x="31194" y="42984"/>
                </a:cubicBezTo>
                <a:cubicBezTo>
                  <a:pt x="30213" y="43364"/>
                  <a:pt x="29199" y="43681"/>
                  <a:pt x="28186" y="43902"/>
                </a:cubicBezTo>
                <a:cubicBezTo>
                  <a:pt x="27679" y="44029"/>
                  <a:pt x="27204" y="44124"/>
                  <a:pt x="26697" y="44187"/>
                </a:cubicBezTo>
                <a:cubicBezTo>
                  <a:pt x="26571" y="44219"/>
                  <a:pt x="26476" y="44251"/>
                  <a:pt x="26349" y="44251"/>
                </a:cubicBezTo>
                <a:lnTo>
                  <a:pt x="26317" y="44251"/>
                </a:lnTo>
                <a:cubicBezTo>
                  <a:pt x="26286" y="44251"/>
                  <a:pt x="26286" y="44251"/>
                  <a:pt x="26222" y="44282"/>
                </a:cubicBezTo>
                <a:cubicBezTo>
                  <a:pt x="25969" y="44314"/>
                  <a:pt x="25716" y="44314"/>
                  <a:pt x="25462" y="44346"/>
                </a:cubicBezTo>
                <a:cubicBezTo>
                  <a:pt x="24808" y="44407"/>
                  <a:pt x="24153" y="44442"/>
                  <a:pt x="23499" y="44442"/>
                </a:cubicBezTo>
                <a:cubicBezTo>
                  <a:pt x="23140" y="44442"/>
                  <a:pt x="22781" y="44431"/>
                  <a:pt x="22422" y="44409"/>
                </a:cubicBezTo>
                <a:cubicBezTo>
                  <a:pt x="21915" y="44377"/>
                  <a:pt x="21409" y="44346"/>
                  <a:pt x="20902" y="44282"/>
                </a:cubicBezTo>
                <a:cubicBezTo>
                  <a:pt x="20870" y="44282"/>
                  <a:pt x="20744" y="44251"/>
                  <a:pt x="20680" y="44251"/>
                </a:cubicBezTo>
                <a:cubicBezTo>
                  <a:pt x="20617" y="44251"/>
                  <a:pt x="20458" y="44219"/>
                  <a:pt x="20427" y="44219"/>
                </a:cubicBezTo>
                <a:cubicBezTo>
                  <a:pt x="20173" y="44187"/>
                  <a:pt x="19920" y="44124"/>
                  <a:pt x="19667" y="44092"/>
                </a:cubicBezTo>
                <a:cubicBezTo>
                  <a:pt x="18653" y="43902"/>
                  <a:pt x="17672" y="43649"/>
                  <a:pt x="16722" y="43332"/>
                </a:cubicBezTo>
                <a:cubicBezTo>
                  <a:pt x="16215" y="43174"/>
                  <a:pt x="15771" y="42984"/>
                  <a:pt x="15296" y="42794"/>
                </a:cubicBezTo>
                <a:cubicBezTo>
                  <a:pt x="15265" y="42794"/>
                  <a:pt x="15233" y="42794"/>
                  <a:pt x="15233" y="42762"/>
                </a:cubicBezTo>
                <a:cubicBezTo>
                  <a:pt x="15201" y="42762"/>
                  <a:pt x="15201" y="42762"/>
                  <a:pt x="15170" y="42731"/>
                </a:cubicBezTo>
                <a:cubicBezTo>
                  <a:pt x="15043" y="42699"/>
                  <a:pt x="14948" y="42667"/>
                  <a:pt x="14853" y="42604"/>
                </a:cubicBezTo>
                <a:cubicBezTo>
                  <a:pt x="14600" y="42509"/>
                  <a:pt x="14378" y="42382"/>
                  <a:pt x="14125" y="42256"/>
                </a:cubicBezTo>
                <a:cubicBezTo>
                  <a:pt x="13270" y="41844"/>
                  <a:pt x="12415" y="41337"/>
                  <a:pt x="11591" y="40767"/>
                </a:cubicBezTo>
                <a:cubicBezTo>
                  <a:pt x="11401" y="40640"/>
                  <a:pt x="11211" y="40514"/>
                  <a:pt x="11053" y="40387"/>
                </a:cubicBezTo>
                <a:cubicBezTo>
                  <a:pt x="10958" y="40324"/>
                  <a:pt x="10863" y="40260"/>
                  <a:pt x="10799" y="40197"/>
                </a:cubicBezTo>
                <a:lnTo>
                  <a:pt x="10768" y="40197"/>
                </a:lnTo>
                <a:cubicBezTo>
                  <a:pt x="10736" y="40165"/>
                  <a:pt x="10704" y="40134"/>
                  <a:pt x="10673" y="40102"/>
                </a:cubicBezTo>
                <a:cubicBezTo>
                  <a:pt x="10293" y="39817"/>
                  <a:pt x="9944" y="39500"/>
                  <a:pt x="9596" y="39184"/>
                </a:cubicBezTo>
                <a:cubicBezTo>
                  <a:pt x="8899" y="38550"/>
                  <a:pt x="8234" y="37885"/>
                  <a:pt x="7601" y="37188"/>
                </a:cubicBezTo>
                <a:cubicBezTo>
                  <a:pt x="7474" y="37030"/>
                  <a:pt x="7316" y="36840"/>
                  <a:pt x="7189" y="36682"/>
                </a:cubicBezTo>
                <a:cubicBezTo>
                  <a:pt x="7126" y="36587"/>
                  <a:pt x="7062" y="36523"/>
                  <a:pt x="6967" y="36428"/>
                </a:cubicBezTo>
                <a:cubicBezTo>
                  <a:pt x="6936" y="36397"/>
                  <a:pt x="6904" y="36333"/>
                  <a:pt x="6872" y="36302"/>
                </a:cubicBezTo>
                <a:cubicBezTo>
                  <a:pt x="6872" y="36270"/>
                  <a:pt x="6872" y="36270"/>
                  <a:pt x="6841" y="36270"/>
                </a:cubicBezTo>
                <a:cubicBezTo>
                  <a:pt x="6587" y="35890"/>
                  <a:pt x="6302" y="35542"/>
                  <a:pt x="6049" y="35162"/>
                </a:cubicBezTo>
                <a:cubicBezTo>
                  <a:pt x="5542" y="34370"/>
                  <a:pt x="5067" y="33547"/>
                  <a:pt x="4656" y="32723"/>
                </a:cubicBezTo>
                <a:cubicBezTo>
                  <a:pt x="4434" y="32311"/>
                  <a:pt x="4244" y="31900"/>
                  <a:pt x="4054" y="31488"/>
                </a:cubicBezTo>
                <a:cubicBezTo>
                  <a:pt x="4036" y="31434"/>
                  <a:pt x="4028" y="31406"/>
                  <a:pt x="4026" y="31394"/>
                </a:cubicBezTo>
                <a:lnTo>
                  <a:pt x="4026" y="31394"/>
                </a:lnTo>
                <a:cubicBezTo>
                  <a:pt x="4033" y="31407"/>
                  <a:pt x="4040" y="31420"/>
                  <a:pt x="4045" y="31433"/>
                </a:cubicBezTo>
                <a:lnTo>
                  <a:pt x="4045" y="31433"/>
                </a:lnTo>
                <a:cubicBezTo>
                  <a:pt x="4038" y="31408"/>
                  <a:pt x="4029" y="31388"/>
                  <a:pt x="4026" y="31388"/>
                </a:cubicBezTo>
                <a:cubicBezTo>
                  <a:pt x="4026" y="31388"/>
                  <a:pt x="4026" y="31390"/>
                  <a:pt x="4026" y="31394"/>
                </a:cubicBezTo>
                <a:lnTo>
                  <a:pt x="4026" y="31394"/>
                </a:lnTo>
                <a:cubicBezTo>
                  <a:pt x="4016" y="31375"/>
                  <a:pt x="4003" y="31355"/>
                  <a:pt x="3991" y="31330"/>
                </a:cubicBezTo>
                <a:cubicBezTo>
                  <a:pt x="3959" y="31235"/>
                  <a:pt x="3927" y="31140"/>
                  <a:pt x="3896" y="31045"/>
                </a:cubicBezTo>
                <a:cubicBezTo>
                  <a:pt x="3801" y="30823"/>
                  <a:pt x="3706" y="30601"/>
                  <a:pt x="3642" y="30348"/>
                </a:cubicBezTo>
                <a:cubicBezTo>
                  <a:pt x="3326" y="29461"/>
                  <a:pt x="3072" y="28575"/>
                  <a:pt x="2882" y="27656"/>
                </a:cubicBezTo>
                <a:cubicBezTo>
                  <a:pt x="2787" y="27213"/>
                  <a:pt x="2692" y="26769"/>
                  <a:pt x="2629" y="26326"/>
                </a:cubicBezTo>
                <a:cubicBezTo>
                  <a:pt x="2629" y="26294"/>
                  <a:pt x="2629" y="26231"/>
                  <a:pt x="2597" y="26168"/>
                </a:cubicBezTo>
                <a:cubicBezTo>
                  <a:pt x="2597" y="26168"/>
                  <a:pt x="2597" y="26136"/>
                  <a:pt x="2597" y="26104"/>
                </a:cubicBezTo>
                <a:cubicBezTo>
                  <a:pt x="2597" y="26009"/>
                  <a:pt x="2565" y="25914"/>
                  <a:pt x="2565" y="25788"/>
                </a:cubicBezTo>
                <a:cubicBezTo>
                  <a:pt x="2534" y="25534"/>
                  <a:pt x="2534" y="25281"/>
                  <a:pt x="2502" y="25028"/>
                </a:cubicBezTo>
                <a:cubicBezTo>
                  <a:pt x="2439" y="24046"/>
                  <a:pt x="2439" y="23064"/>
                  <a:pt x="2502" y="22082"/>
                </a:cubicBezTo>
                <a:cubicBezTo>
                  <a:pt x="2629" y="20246"/>
                  <a:pt x="2977" y="18377"/>
                  <a:pt x="3611" y="16509"/>
                </a:cubicBezTo>
                <a:cubicBezTo>
                  <a:pt x="4244" y="14735"/>
                  <a:pt x="5067" y="13025"/>
                  <a:pt x="6144" y="11410"/>
                </a:cubicBezTo>
                <a:cubicBezTo>
                  <a:pt x="6397" y="11030"/>
                  <a:pt x="6651" y="10650"/>
                  <a:pt x="6936" y="10302"/>
                </a:cubicBezTo>
                <a:cubicBezTo>
                  <a:pt x="7221" y="9922"/>
                  <a:pt x="7474" y="9478"/>
                  <a:pt x="7759" y="9098"/>
                </a:cubicBezTo>
                <a:cubicBezTo>
                  <a:pt x="7949" y="8782"/>
                  <a:pt x="7823" y="8370"/>
                  <a:pt x="7569" y="8148"/>
                </a:cubicBezTo>
                <a:cubicBezTo>
                  <a:pt x="7447" y="8053"/>
                  <a:pt x="7307" y="8010"/>
                  <a:pt x="7164" y="8010"/>
                </a:cubicBezTo>
                <a:cubicBezTo>
                  <a:pt x="6975" y="8010"/>
                  <a:pt x="6782" y="8085"/>
                  <a:pt x="6619" y="8211"/>
                </a:cubicBezTo>
                <a:cubicBezTo>
                  <a:pt x="6239" y="8560"/>
                  <a:pt x="5859" y="8877"/>
                  <a:pt x="5542" y="9288"/>
                </a:cubicBezTo>
                <a:cubicBezTo>
                  <a:pt x="5194" y="9700"/>
                  <a:pt x="4846" y="10143"/>
                  <a:pt x="4529" y="10587"/>
                </a:cubicBezTo>
                <a:cubicBezTo>
                  <a:pt x="3959" y="11410"/>
                  <a:pt x="3421" y="12265"/>
                  <a:pt x="2946" y="13152"/>
                </a:cubicBezTo>
                <a:cubicBezTo>
                  <a:pt x="1995" y="14989"/>
                  <a:pt x="1299" y="16952"/>
                  <a:pt x="855" y="18979"/>
                </a:cubicBezTo>
                <a:cubicBezTo>
                  <a:pt x="0" y="23001"/>
                  <a:pt x="190" y="27244"/>
                  <a:pt x="1552" y="31140"/>
                </a:cubicBezTo>
                <a:cubicBezTo>
                  <a:pt x="2850" y="34908"/>
                  <a:pt x="5099" y="38360"/>
                  <a:pt x="8044" y="41020"/>
                </a:cubicBezTo>
                <a:cubicBezTo>
                  <a:pt x="11179" y="43839"/>
                  <a:pt x="15138" y="45739"/>
                  <a:pt x="19287" y="46467"/>
                </a:cubicBezTo>
                <a:cubicBezTo>
                  <a:pt x="20697" y="46716"/>
                  <a:pt x="22127" y="46843"/>
                  <a:pt x="23556" y="46843"/>
                </a:cubicBezTo>
                <a:cubicBezTo>
                  <a:pt x="26491" y="46843"/>
                  <a:pt x="29418" y="46308"/>
                  <a:pt x="32144" y="45201"/>
                </a:cubicBezTo>
                <a:cubicBezTo>
                  <a:pt x="36008" y="43617"/>
                  <a:pt x="39492" y="41115"/>
                  <a:pt x="42183" y="37885"/>
                </a:cubicBezTo>
                <a:cubicBezTo>
                  <a:pt x="44780" y="34813"/>
                  <a:pt x="46680" y="31140"/>
                  <a:pt x="47536" y="27213"/>
                </a:cubicBezTo>
                <a:cubicBezTo>
                  <a:pt x="48454" y="23159"/>
                  <a:pt x="48264" y="18821"/>
                  <a:pt x="46997" y="14799"/>
                </a:cubicBezTo>
                <a:cubicBezTo>
                  <a:pt x="45762" y="10808"/>
                  <a:pt x="43450" y="7071"/>
                  <a:pt x="40220" y="4316"/>
                </a:cubicBezTo>
                <a:cubicBezTo>
                  <a:pt x="37191" y="1732"/>
                  <a:pt x="33357" y="1"/>
                  <a:pt x="29382" y="1"/>
                </a:cubicBezTo>
                <a:close/>
              </a:path>
            </a:pathLst>
          </a:custGeom>
          <a:solidFill>
            <a:srgbClr val="0D0C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86;p33">
            <a:extLst>
              <a:ext uri="{FF2B5EF4-FFF2-40B4-BE49-F238E27FC236}">
                <a16:creationId xmlns:a16="http://schemas.microsoft.com/office/drawing/2014/main" id="{84FCD6D7-9700-14AC-6E68-BF69CBD27B4B}"/>
              </a:ext>
            </a:extLst>
          </p:cNvPr>
          <p:cNvSpPr/>
          <p:nvPr/>
        </p:nvSpPr>
        <p:spPr>
          <a:xfrm>
            <a:off x="5328026" y="2080417"/>
            <a:ext cx="1225493" cy="1207251"/>
          </a:xfrm>
          <a:custGeom>
            <a:avLst/>
            <a:gdLst/>
            <a:ahLst/>
            <a:cxnLst/>
            <a:rect l="l" t="t" r="r" b="b"/>
            <a:pathLst>
              <a:path w="38225" h="37656" extrusionOk="0">
                <a:moveTo>
                  <a:pt x="20649" y="0"/>
                </a:moveTo>
                <a:cubicBezTo>
                  <a:pt x="20472" y="0"/>
                  <a:pt x="20301" y="19"/>
                  <a:pt x="20142" y="68"/>
                </a:cubicBezTo>
                <a:cubicBezTo>
                  <a:pt x="19065" y="353"/>
                  <a:pt x="19255" y="1462"/>
                  <a:pt x="18906" y="2285"/>
                </a:cubicBezTo>
                <a:cubicBezTo>
                  <a:pt x="18178" y="3964"/>
                  <a:pt x="16215" y="4660"/>
                  <a:pt x="14504" y="4692"/>
                </a:cubicBezTo>
                <a:cubicBezTo>
                  <a:pt x="13428" y="4692"/>
                  <a:pt x="12351" y="4534"/>
                  <a:pt x="11274" y="4344"/>
                </a:cubicBezTo>
                <a:cubicBezTo>
                  <a:pt x="10906" y="4277"/>
                  <a:pt x="10538" y="4229"/>
                  <a:pt x="10180" y="4229"/>
                </a:cubicBezTo>
                <a:cubicBezTo>
                  <a:pt x="9521" y="4229"/>
                  <a:pt x="8894" y="4389"/>
                  <a:pt x="8361" y="4882"/>
                </a:cubicBezTo>
                <a:cubicBezTo>
                  <a:pt x="8234" y="5009"/>
                  <a:pt x="8139" y="5135"/>
                  <a:pt x="8012" y="5294"/>
                </a:cubicBezTo>
                <a:cubicBezTo>
                  <a:pt x="7537" y="5610"/>
                  <a:pt x="6967" y="5800"/>
                  <a:pt x="6397" y="5864"/>
                </a:cubicBezTo>
                <a:cubicBezTo>
                  <a:pt x="6313" y="5872"/>
                  <a:pt x="6229" y="5875"/>
                  <a:pt x="6144" y="5875"/>
                </a:cubicBezTo>
                <a:cubicBezTo>
                  <a:pt x="5630" y="5875"/>
                  <a:pt x="5104" y="5747"/>
                  <a:pt x="4598" y="5747"/>
                </a:cubicBezTo>
                <a:cubicBezTo>
                  <a:pt x="4211" y="5747"/>
                  <a:pt x="3835" y="5822"/>
                  <a:pt x="3484" y="6085"/>
                </a:cubicBezTo>
                <a:cubicBezTo>
                  <a:pt x="2755" y="6655"/>
                  <a:pt x="2375" y="7637"/>
                  <a:pt x="1995" y="8461"/>
                </a:cubicBezTo>
                <a:cubicBezTo>
                  <a:pt x="1583" y="9474"/>
                  <a:pt x="1235" y="10487"/>
                  <a:pt x="982" y="11532"/>
                </a:cubicBezTo>
                <a:cubicBezTo>
                  <a:pt x="0" y="15618"/>
                  <a:pt x="127" y="19956"/>
                  <a:pt x="1393" y="23947"/>
                </a:cubicBezTo>
                <a:cubicBezTo>
                  <a:pt x="2629" y="27747"/>
                  <a:pt x="4814" y="31357"/>
                  <a:pt x="7727" y="34081"/>
                </a:cubicBezTo>
                <a:cubicBezTo>
                  <a:pt x="8487" y="34809"/>
                  <a:pt x="9342" y="35442"/>
                  <a:pt x="10292" y="35917"/>
                </a:cubicBezTo>
                <a:cubicBezTo>
                  <a:pt x="11243" y="36392"/>
                  <a:pt x="12256" y="36741"/>
                  <a:pt x="13301" y="36994"/>
                </a:cubicBezTo>
                <a:cubicBezTo>
                  <a:pt x="15023" y="37393"/>
                  <a:pt x="16804" y="37655"/>
                  <a:pt x="18582" y="37655"/>
                </a:cubicBezTo>
                <a:cubicBezTo>
                  <a:pt x="19060" y="37655"/>
                  <a:pt x="19538" y="37636"/>
                  <a:pt x="20015" y="37596"/>
                </a:cubicBezTo>
                <a:cubicBezTo>
                  <a:pt x="24005" y="37279"/>
                  <a:pt x="27489" y="35252"/>
                  <a:pt x="30276" y="32497"/>
                </a:cubicBezTo>
                <a:cubicBezTo>
                  <a:pt x="31669" y="31072"/>
                  <a:pt x="32904" y="29520"/>
                  <a:pt x="34013" y="27874"/>
                </a:cubicBezTo>
                <a:cubicBezTo>
                  <a:pt x="35248" y="26100"/>
                  <a:pt x="36229" y="24168"/>
                  <a:pt x="36894" y="22110"/>
                </a:cubicBezTo>
                <a:cubicBezTo>
                  <a:pt x="38161" y="18246"/>
                  <a:pt x="38225" y="13908"/>
                  <a:pt x="36704" y="10107"/>
                </a:cubicBezTo>
                <a:cubicBezTo>
                  <a:pt x="35343" y="6719"/>
                  <a:pt x="32873" y="3774"/>
                  <a:pt x="29611" y="2127"/>
                </a:cubicBezTo>
                <a:cubicBezTo>
                  <a:pt x="27679" y="1177"/>
                  <a:pt x="25557" y="670"/>
                  <a:pt x="23435" y="353"/>
                </a:cubicBezTo>
                <a:cubicBezTo>
                  <a:pt x="22897" y="290"/>
                  <a:pt x="22327" y="227"/>
                  <a:pt x="21788" y="132"/>
                </a:cubicBezTo>
                <a:cubicBezTo>
                  <a:pt x="21441" y="88"/>
                  <a:pt x="21034" y="0"/>
                  <a:pt x="20649" y="0"/>
                </a:cubicBezTo>
                <a:close/>
              </a:path>
            </a:pathLst>
          </a:custGeom>
          <a:solidFill>
            <a:srgbClr val="ED3F5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sz="900" dirty="0">
              <a:solidFill>
                <a:srgbClr val="FFFFFF"/>
              </a:solidFill>
              <a:ea typeface="Roboto"/>
              <a:cs typeface="Roboto"/>
              <a:sym typeface="Roboto"/>
            </a:endParaRPr>
          </a:p>
          <a:p>
            <a:pPr marL="0" lvl="0" indent="0" algn="ctr" rtl="0">
              <a:spcBef>
                <a:spcPts val="0"/>
              </a:spcBef>
              <a:spcAft>
                <a:spcPts val="0"/>
              </a:spcAft>
              <a:buNone/>
            </a:pPr>
            <a:r>
              <a:rPr lang="en-US" sz="900" dirty="0">
                <a:solidFill>
                  <a:srgbClr val="FFFFFF"/>
                </a:solidFill>
                <a:ea typeface="Roboto"/>
                <a:cs typeface="Roboto"/>
                <a:sym typeface="Roboto"/>
              </a:rPr>
              <a:t>They design and place job </a:t>
            </a:r>
          </a:p>
          <a:p>
            <a:pPr marL="0" lvl="0" indent="0" algn="ctr" rtl="0">
              <a:spcBef>
                <a:spcPts val="0"/>
              </a:spcBef>
              <a:spcAft>
                <a:spcPts val="0"/>
              </a:spcAft>
              <a:buNone/>
            </a:pPr>
            <a:r>
              <a:rPr lang="en-US" sz="900" dirty="0">
                <a:solidFill>
                  <a:srgbClr val="FFFFFF"/>
                </a:solidFill>
                <a:ea typeface="Roboto"/>
                <a:cs typeface="Roboto"/>
                <a:sym typeface="Roboto"/>
              </a:rPr>
              <a:t>advertisements </a:t>
            </a:r>
          </a:p>
          <a:p>
            <a:pPr marL="0" lvl="0" indent="0" algn="ctr" rtl="0">
              <a:spcBef>
                <a:spcPts val="0"/>
              </a:spcBef>
              <a:spcAft>
                <a:spcPts val="0"/>
              </a:spcAft>
              <a:buNone/>
            </a:pPr>
            <a:r>
              <a:rPr lang="en-US" sz="900" dirty="0">
                <a:solidFill>
                  <a:srgbClr val="FFFFFF"/>
                </a:solidFill>
                <a:ea typeface="Roboto"/>
                <a:cs typeface="Roboto"/>
                <a:sym typeface="Roboto"/>
              </a:rPr>
              <a:t>on  relevant job </a:t>
            </a:r>
          </a:p>
          <a:p>
            <a:pPr marL="0" lvl="0" indent="0" algn="ctr" rtl="0">
              <a:spcBef>
                <a:spcPts val="0"/>
              </a:spcBef>
              <a:spcAft>
                <a:spcPts val="0"/>
              </a:spcAft>
              <a:buNone/>
            </a:pPr>
            <a:r>
              <a:rPr lang="en-US" sz="900" dirty="0">
                <a:solidFill>
                  <a:srgbClr val="FFFFFF"/>
                </a:solidFill>
                <a:ea typeface="Roboto"/>
                <a:cs typeface="Roboto"/>
                <a:sym typeface="Roboto"/>
              </a:rPr>
              <a:t>boards and social media </a:t>
            </a:r>
          </a:p>
          <a:p>
            <a:pPr marL="0" lvl="0" indent="0" algn="ctr" rtl="0">
              <a:spcBef>
                <a:spcPts val="0"/>
              </a:spcBef>
              <a:spcAft>
                <a:spcPts val="0"/>
              </a:spcAft>
              <a:buNone/>
            </a:pPr>
            <a:r>
              <a:rPr lang="en-US" sz="900" dirty="0">
                <a:solidFill>
                  <a:srgbClr val="FFFFFF"/>
                </a:solidFill>
                <a:ea typeface="Roboto"/>
                <a:cs typeface="Roboto"/>
                <a:sym typeface="Roboto"/>
              </a:rPr>
              <a:t>platforms.</a:t>
            </a:r>
            <a:endParaRPr sz="900" dirty="0">
              <a:solidFill>
                <a:srgbClr val="FFFFFF"/>
              </a:solidFill>
              <a:ea typeface="Roboto"/>
              <a:cs typeface="Roboto"/>
              <a:sym typeface="Roboto"/>
            </a:endParaRPr>
          </a:p>
        </p:txBody>
      </p:sp>
      <p:sp>
        <p:nvSpPr>
          <p:cNvPr id="17" name="Google Shape;1387;p33">
            <a:extLst>
              <a:ext uri="{FF2B5EF4-FFF2-40B4-BE49-F238E27FC236}">
                <a16:creationId xmlns:a16="http://schemas.microsoft.com/office/drawing/2014/main" id="{649AC06D-E422-E507-EA09-4E5781E385C2}"/>
              </a:ext>
            </a:extLst>
          </p:cNvPr>
          <p:cNvSpPr/>
          <p:nvPr/>
        </p:nvSpPr>
        <p:spPr>
          <a:xfrm>
            <a:off x="5168591" y="1904632"/>
            <a:ext cx="1553467" cy="1501787"/>
          </a:xfrm>
          <a:custGeom>
            <a:avLst/>
            <a:gdLst/>
            <a:ahLst/>
            <a:cxnLst/>
            <a:rect l="l" t="t" r="r" b="b"/>
            <a:pathLst>
              <a:path w="48455" h="46843" extrusionOk="0">
                <a:moveTo>
                  <a:pt x="29392" y="1"/>
                </a:moveTo>
                <a:cubicBezTo>
                  <a:pt x="28835" y="1"/>
                  <a:pt x="28274" y="34"/>
                  <a:pt x="27711" y="104"/>
                </a:cubicBezTo>
                <a:cubicBezTo>
                  <a:pt x="27110" y="168"/>
                  <a:pt x="26540" y="263"/>
                  <a:pt x="25938" y="389"/>
                </a:cubicBezTo>
                <a:cubicBezTo>
                  <a:pt x="25685" y="453"/>
                  <a:pt x="25400" y="548"/>
                  <a:pt x="25146" y="643"/>
                </a:cubicBezTo>
                <a:cubicBezTo>
                  <a:pt x="25020" y="674"/>
                  <a:pt x="24925" y="706"/>
                  <a:pt x="24798" y="769"/>
                </a:cubicBezTo>
                <a:cubicBezTo>
                  <a:pt x="24735" y="769"/>
                  <a:pt x="24640" y="801"/>
                  <a:pt x="24576" y="833"/>
                </a:cubicBezTo>
                <a:cubicBezTo>
                  <a:pt x="24576" y="833"/>
                  <a:pt x="24272" y="954"/>
                  <a:pt x="24280" y="954"/>
                </a:cubicBezTo>
                <a:cubicBezTo>
                  <a:pt x="24282" y="954"/>
                  <a:pt x="24304" y="947"/>
                  <a:pt x="24354" y="928"/>
                </a:cubicBezTo>
                <a:lnTo>
                  <a:pt x="24354" y="928"/>
                </a:lnTo>
                <a:cubicBezTo>
                  <a:pt x="23753" y="1181"/>
                  <a:pt x="23246" y="1783"/>
                  <a:pt x="23468" y="2448"/>
                </a:cubicBezTo>
                <a:cubicBezTo>
                  <a:pt x="23651" y="2945"/>
                  <a:pt x="24137" y="3399"/>
                  <a:pt x="24675" y="3399"/>
                </a:cubicBezTo>
                <a:cubicBezTo>
                  <a:pt x="24788" y="3399"/>
                  <a:pt x="24904" y="3379"/>
                  <a:pt x="25020" y="3334"/>
                </a:cubicBezTo>
                <a:cubicBezTo>
                  <a:pt x="25495" y="3113"/>
                  <a:pt x="26033" y="2986"/>
                  <a:pt x="26571" y="2859"/>
                </a:cubicBezTo>
                <a:cubicBezTo>
                  <a:pt x="26825" y="2796"/>
                  <a:pt x="27078" y="2733"/>
                  <a:pt x="27331" y="2669"/>
                </a:cubicBezTo>
                <a:lnTo>
                  <a:pt x="27680" y="2638"/>
                </a:lnTo>
                <a:cubicBezTo>
                  <a:pt x="27680" y="2638"/>
                  <a:pt x="27711" y="2606"/>
                  <a:pt x="27743" y="2606"/>
                </a:cubicBezTo>
                <a:lnTo>
                  <a:pt x="27933" y="2606"/>
                </a:lnTo>
                <a:cubicBezTo>
                  <a:pt x="28471" y="2543"/>
                  <a:pt x="28978" y="2511"/>
                  <a:pt x="29517" y="2511"/>
                </a:cubicBezTo>
                <a:cubicBezTo>
                  <a:pt x="29770" y="2543"/>
                  <a:pt x="30023" y="2543"/>
                  <a:pt x="30277" y="2574"/>
                </a:cubicBezTo>
                <a:cubicBezTo>
                  <a:pt x="30435" y="2574"/>
                  <a:pt x="30562" y="2574"/>
                  <a:pt x="30720" y="2606"/>
                </a:cubicBezTo>
                <a:lnTo>
                  <a:pt x="30878" y="2606"/>
                </a:lnTo>
                <a:cubicBezTo>
                  <a:pt x="30910" y="2606"/>
                  <a:pt x="31005" y="2638"/>
                  <a:pt x="31037" y="2638"/>
                </a:cubicBezTo>
                <a:lnTo>
                  <a:pt x="31100" y="2638"/>
                </a:lnTo>
                <a:cubicBezTo>
                  <a:pt x="31163" y="2669"/>
                  <a:pt x="31258" y="2669"/>
                  <a:pt x="31322" y="2669"/>
                </a:cubicBezTo>
                <a:cubicBezTo>
                  <a:pt x="31448" y="2701"/>
                  <a:pt x="31575" y="2733"/>
                  <a:pt x="31702" y="2764"/>
                </a:cubicBezTo>
                <a:cubicBezTo>
                  <a:pt x="31955" y="2796"/>
                  <a:pt x="32240" y="2859"/>
                  <a:pt x="32525" y="2954"/>
                </a:cubicBezTo>
                <a:cubicBezTo>
                  <a:pt x="33032" y="3081"/>
                  <a:pt x="33539" y="3239"/>
                  <a:pt x="34045" y="3429"/>
                </a:cubicBezTo>
                <a:cubicBezTo>
                  <a:pt x="34140" y="3461"/>
                  <a:pt x="34267" y="3524"/>
                  <a:pt x="34362" y="3556"/>
                </a:cubicBezTo>
                <a:cubicBezTo>
                  <a:pt x="34394" y="3556"/>
                  <a:pt x="34425" y="3588"/>
                  <a:pt x="34457" y="3588"/>
                </a:cubicBezTo>
                <a:cubicBezTo>
                  <a:pt x="34710" y="3714"/>
                  <a:pt x="34932" y="3809"/>
                  <a:pt x="35185" y="3936"/>
                </a:cubicBezTo>
                <a:cubicBezTo>
                  <a:pt x="35629" y="4158"/>
                  <a:pt x="36072" y="4411"/>
                  <a:pt x="36484" y="4665"/>
                </a:cubicBezTo>
                <a:cubicBezTo>
                  <a:pt x="36927" y="4918"/>
                  <a:pt x="37339" y="5203"/>
                  <a:pt x="37751" y="5520"/>
                </a:cubicBezTo>
                <a:cubicBezTo>
                  <a:pt x="37782" y="5551"/>
                  <a:pt x="37814" y="5583"/>
                  <a:pt x="37877" y="5615"/>
                </a:cubicBezTo>
                <a:cubicBezTo>
                  <a:pt x="37972" y="5678"/>
                  <a:pt x="38067" y="5773"/>
                  <a:pt x="38162" y="5836"/>
                </a:cubicBezTo>
                <a:cubicBezTo>
                  <a:pt x="38352" y="5995"/>
                  <a:pt x="38542" y="6185"/>
                  <a:pt x="38764" y="6343"/>
                </a:cubicBezTo>
                <a:cubicBezTo>
                  <a:pt x="39492" y="7008"/>
                  <a:pt x="40189" y="7736"/>
                  <a:pt x="40822" y="8496"/>
                </a:cubicBezTo>
                <a:cubicBezTo>
                  <a:pt x="40949" y="8655"/>
                  <a:pt x="41107" y="8813"/>
                  <a:pt x="41234" y="8972"/>
                </a:cubicBezTo>
                <a:cubicBezTo>
                  <a:pt x="41266" y="9003"/>
                  <a:pt x="41297" y="9098"/>
                  <a:pt x="41329" y="9130"/>
                </a:cubicBezTo>
                <a:cubicBezTo>
                  <a:pt x="41424" y="9257"/>
                  <a:pt x="41519" y="9352"/>
                  <a:pt x="41582" y="9478"/>
                </a:cubicBezTo>
                <a:cubicBezTo>
                  <a:pt x="41867" y="9858"/>
                  <a:pt x="42121" y="10270"/>
                  <a:pt x="42374" y="10650"/>
                </a:cubicBezTo>
                <a:cubicBezTo>
                  <a:pt x="42913" y="11505"/>
                  <a:pt x="43356" y="12360"/>
                  <a:pt x="43768" y="13247"/>
                </a:cubicBezTo>
                <a:cubicBezTo>
                  <a:pt x="43799" y="13373"/>
                  <a:pt x="43863" y="13469"/>
                  <a:pt x="43894" y="13564"/>
                </a:cubicBezTo>
                <a:cubicBezTo>
                  <a:pt x="43926" y="13627"/>
                  <a:pt x="43926" y="13659"/>
                  <a:pt x="43958" y="13722"/>
                </a:cubicBezTo>
                <a:cubicBezTo>
                  <a:pt x="44053" y="13944"/>
                  <a:pt x="44148" y="14197"/>
                  <a:pt x="44243" y="14419"/>
                </a:cubicBezTo>
                <a:cubicBezTo>
                  <a:pt x="44401" y="14894"/>
                  <a:pt x="44559" y="15369"/>
                  <a:pt x="44686" y="15844"/>
                </a:cubicBezTo>
                <a:cubicBezTo>
                  <a:pt x="44971" y="16762"/>
                  <a:pt x="45193" y="17712"/>
                  <a:pt x="45351" y="18662"/>
                </a:cubicBezTo>
                <a:cubicBezTo>
                  <a:pt x="45351" y="18757"/>
                  <a:pt x="45383" y="18884"/>
                  <a:pt x="45383" y="18979"/>
                </a:cubicBezTo>
                <a:cubicBezTo>
                  <a:pt x="45414" y="19042"/>
                  <a:pt x="45414" y="19169"/>
                  <a:pt x="45414" y="19201"/>
                </a:cubicBezTo>
                <a:cubicBezTo>
                  <a:pt x="45446" y="19454"/>
                  <a:pt x="45478" y="19676"/>
                  <a:pt x="45509" y="19897"/>
                </a:cubicBezTo>
                <a:cubicBezTo>
                  <a:pt x="45541" y="20372"/>
                  <a:pt x="45573" y="20847"/>
                  <a:pt x="45604" y="21322"/>
                </a:cubicBezTo>
                <a:cubicBezTo>
                  <a:pt x="45636" y="22304"/>
                  <a:pt x="45604" y="23286"/>
                  <a:pt x="45509" y="24268"/>
                </a:cubicBezTo>
                <a:cubicBezTo>
                  <a:pt x="45478" y="24489"/>
                  <a:pt x="45446" y="24743"/>
                  <a:pt x="45414" y="24964"/>
                </a:cubicBezTo>
                <a:cubicBezTo>
                  <a:pt x="45414" y="24996"/>
                  <a:pt x="45414" y="25028"/>
                  <a:pt x="45414" y="25091"/>
                </a:cubicBezTo>
                <a:cubicBezTo>
                  <a:pt x="45383" y="25218"/>
                  <a:pt x="45383" y="25376"/>
                  <a:pt x="45351" y="25503"/>
                </a:cubicBezTo>
                <a:cubicBezTo>
                  <a:pt x="45256" y="25978"/>
                  <a:pt x="45193" y="26421"/>
                  <a:pt x="45066" y="26864"/>
                </a:cubicBezTo>
                <a:cubicBezTo>
                  <a:pt x="44844" y="27783"/>
                  <a:pt x="44591" y="28701"/>
                  <a:pt x="44274" y="29588"/>
                </a:cubicBezTo>
                <a:cubicBezTo>
                  <a:pt x="44179" y="29778"/>
                  <a:pt x="44116" y="30000"/>
                  <a:pt x="44021" y="30221"/>
                </a:cubicBezTo>
                <a:cubicBezTo>
                  <a:pt x="43990" y="30315"/>
                  <a:pt x="43958" y="30409"/>
                  <a:pt x="43896" y="30503"/>
                </a:cubicBezTo>
                <a:lnTo>
                  <a:pt x="43896" y="30503"/>
                </a:lnTo>
                <a:cubicBezTo>
                  <a:pt x="43915" y="30455"/>
                  <a:pt x="43929" y="30415"/>
                  <a:pt x="43929" y="30415"/>
                </a:cubicBezTo>
                <a:lnTo>
                  <a:pt x="43929" y="30415"/>
                </a:lnTo>
                <a:cubicBezTo>
                  <a:pt x="43929" y="30415"/>
                  <a:pt x="43919" y="30440"/>
                  <a:pt x="43894" y="30506"/>
                </a:cubicBezTo>
                <a:cubicBezTo>
                  <a:pt x="43895" y="30505"/>
                  <a:pt x="43896" y="30504"/>
                  <a:pt x="43896" y="30503"/>
                </a:cubicBezTo>
                <a:lnTo>
                  <a:pt x="43896" y="30503"/>
                </a:lnTo>
                <a:cubicBezTo>
                  <a:pt x="43873" y="30564"/>
                  <a:pt x="43844" y="30639"/>
                  <a:pt x="43831" y="30665"/>
                </a:cubicBezTo>
                <a:cubicBezTo>
                  <a:pt x="43641" y="31076"/>
                  <a:pt x="43451" y="31488"/>
                  <a:pt x="43229" y="31900"/>
                </a:cubicBezTo>
                <a:cubicBezTo>
                  <a:pt x="42818" y="32723"/>
                  <a:pt x="42343" y="33547"/>
                  <a:pt x="41804" y="34338"/>
                </a:cubicBezTo>
                <a:cubicBezTo>
                  <a:pt x="41551" y="34718"/>
                  <a:pt x="41297" y="35098"/>
                  <a:pt x="41012" y="35478"/>
                </a:cubicBezTo>
                <a:cubicBezTo>
                  <a:pt x="40981" y="35510"/>
                  <a:pt x="40949" y="35573"/>
                  <a:pt x="40917" y="35605"/>
                </a:cubicBezTo>
                <a:cubicBezTo>
                  <a:pt x="40917" y="35605"/>
                  <a:pt x="40886" y="35637"/>
                  <a:pt x="40886" y="35637"/>
                </a:cubicBezTo>
                <a:cubicBezTo>
                  <a:pt x="40854" y="35700"/>
                  <a:pt x="40727" y="35827"/>
                  <a:pt x="40727" y="35858"/>
                </a:cubicBezTo>
                <a:cubicBezTo>
                  <a:pt x="40569" y="36017"/>
                  <a:pt x="40442" y="36207"/>
                  <a:pt x="40284" y="36365"/>
                </a:cubicBezTo>
                <a:cubicBezTo>
                  <a:pt x="39682" y="37093"/>
                  <a:pt x="39017" y="37759"/>
                  <a:pt x="38352" y="38424"/>
                </a:cubicBezTo>
                <a:cubicBezTo>
                  <a:pt x="38004" y="38740"/>
                  <a:pt x="37655" y="39057"/>
                  <a:pt x="37275" y="39342"/>
                </a:cubicBezTo>
                <a:cubicBezTo>
                  <a:pt x="37117" y="39469"/>
                  <a:pt x="36959" y="39595"/>
                  <a:pt x="36800" y="39754"/>
                </a:cubicBezTo>
                <a:cubicBezTo>
                  <a:pt x="36769" y="39785"/>
                  <a:pt x="36705" y="39817"/>
                  <a:pt x="36674" y="39849"/>
                </a:cubicBezTo>
                <a:cubicBezTo>
                  <a:pt x="36579" y="39912"/>
                  <a:pt x="36484" y="39975"/>
                  <a:pt x="36389" y="40070"/>
                </a:cubicBezTo>
                <a:cubicBezTo>
                  <a:pt x="35629" y="40609"/>
                  <a:pt x="34837" y="41147"/>
                  <a:pt x="34014" y="41622"/>
                </a:cubicBezTo>
                <a:cubicBezTo>
                  <a:pt x="33539" y="41875"/>
                  <a:pt x="33032" y="42161"/>
                  <a:pt x="32525" y="42414"/>
                </a:cubicBezTo>
                <a:cubicBezTo>
                  <a:pt x="32272" y="42509"/>
                  <a:pt x="32050" y="42604"/>
                  <a:pt x="31828" y="42731"/>
                </a:cubicBezTo>
                <a:cubicBezTo>
                  <a:pt x="31765" y="42762"/>
                  <a:pt x="31670" y="42794"/>
                  <a:pt x="31607" y="42826"/>
                </a:cubicBezTo>
                <a:lnTo>
                  <a:pt x="31575" y="42826"/>
                </a:lnTo>
                <a:cubicBezTo>
                  <a:pt x="31448" y="42889"/>
                  <a:pt x="31322" y="42921"/>
                  <a:pt x="31195" y="42984"/>
                </a:cubicBezTo>
                <a:cubicBezTo>
                  <a:pt x="30213" y="43364"/>
                  <a:pt x="29200" y="43681"/>
                  <a:pt x="28186" y="43902"/>
                </a:cubicBezTo>
                <a:cubicBezTo>
                  <a:pt x="27680" y="44029"/>
                  <a:pt x="27205" y="44124"/>
                  <a:pt x="26698" y="44187"/>
                </a:cubicBezTo>
                <a:cubicBezTo>
                  <a:pt x="26571" y="44219"/>
                  <a:pt x="26476" y="44251"/>
                  <a:pt x="26350" y="44251"/>
                </a:cubicBezTo>
                <a:lnTo>
                  <a:pt x="26318" y="44251"/>
                </a:lnTo>
                <a:cubicBezTo>
                  <a:pt x="26286" y="44251"/>
                  <a:pt x="26286" y="44251"/>
                  <a:pt x="26223" y="44282"/>
                </a:cubicBezTo>
                <a:cubicBezTo>
                  <a:pt x="25970" y="44314"/>
                  <a:pt x="25716" y="44314"/>
                  <a:pt x="25463" y="44346"/>
                </a:cubicBezTo>
                <a:cubicBezTo>
                  <a:pt x="24808" y="44407"/>
                  <a:pt x="24154" y="44442"/>
                  <a:pt x="23500" y="44442"/>
                </a:cubicBezTo>
                <a:cubicBezTo>
                  <a:pt x="23141" y="44442"/>
                  <a:pt x="22782" y="44431"/>
                  <a:pt x="22423" y="44409"/>
                </a:cubicBezTo>
                <a:cubicBezTo>
                  <a:pt x="21916" y="44377"/>
                  <a:pt x="21409" y="44346"/>
                  <a:pt x="20903" y="44282"/>
                </a:cubicBezTo>
                <a:cubicBezTo>
                  <a:pt x="20871" y="44282"/>
                  <a:pt x="20744" y="44251"/>
                  <a:pt x="20681" y="44251"/>
                </a:cubicBezTo>
                <a:cubicBezTo>
                  <a:pt x="20618" y="44251"/>
                  <a:pt x="20459" y="44219"/>
                  <a:pt x="20428" y="44219"/>
                </a:cubicBezTo>
                <a:cubicBezTo>
                  <a:pt x="20174" y="44187"/>
                  <a:pt x="19921" y="44124"/>
                  <a:pt x="19667" y="44092"/>
                </a:cubicBezTo>
                <a:cubicBezTo>
                  <a:pt x="18654" y="43902"/>
                  <a:pt x="17672" y="43649"/>
                  <a:pt x="16722" y="43332"/>
                </a:cubicBezTo>
                <a:cubicBezTo>
                  <a:pt x="16247" y="43174"/>
                  <a:pt x="15772" y="42984"/>
                  <a:pt x="15297" y="42794"/>
                </a:cubicBezTo>
                <a:cubicBezTo>
                  <a:pt x="15265" y="42794"/>
                  <a:pt x="15234" y="42794"/>
                  <a:pt x="15234" y="42762"/>
                </a:cubicBezTo>
                <a:cubicBezTo>
                  <a:pt x="15202" y="42762"/>
                  <a:pt x="15202" y="42762"/>
                  <a:pt x="15170" y="42731"/>
                </a:cubicBezTo>
                <a:cubicBezTo>
                  <a:pt x="15075" y="42699"/>
                  <a:pt x="14949" y="42667"/>
                  <a:pt x="14854" y="42604"/>
                </a:cubicBezTo>
                <a:cubicBezTo>
                  <a:pt x="14632" y="42509"/>
                  <a:pt x="14379" y="42382"/>
                  <a:pt x="14157" y="42256"/>
                </a:cubicBezTo>
                <a:cubicBezTo>
                  <a:pt x="13270" y="41844"/>
                  <a:pt x="12415" y="41337"/>
                  <a:pt x="11592" y="40767"/>
                </a:cubicBezTo>
                <a:cubicBezTo>
                  <a:pt x="11402" y="40640"/>
                  <a:pt x="11243" y="40514"/>
                  <a:pt x="11053" y="40387"/>
                </a:cubicBezTo>
                <a:cubicBezTo>
                  <a:pt x="10958" y="40324"/>
                  <a:pt x="10895" y="40260"/>
                  <a:pt x="10800" y="40197"/>
                </a:cubicBezTo>
                <a:cubicBezTo>
                  <a:pt x="10737" y="40165"/>
                  <a:pt x="10705" y="40134"/>
                  <a:pt x="10673" y="40102"/>
                </a:cubicBezTo>
                <a:cubicBezTo>
                  <a:pt x="10293" y="39817"/>
                  <a:pt x="9945" y="39500"/>
                  <a:pt x="9597" y="39184"/>
                </a:cubicBezTo>
                <a:cubicBezTo>
                  <a:pt x="8900" y="38550"/>
                  <a:pt x="8235" y="37885"/>
                  <a:pt x="7633" y="37188"/>
                </a:cubicBezTo>
                <a:cubicBezTo>
                  <a:pt x="7475" y="37030"/>
                  <a:pt x="7317" y="36840"/>
                  <a:pt x="7190" y="36682"/>
                </a:cubicBezTo>
                <a:cubicBezTo>
                  <a:pt x="7127" y="36587"/>
                  <a:pt x="7063" y="36523"/>
                  <a:pt x="7000" y="36428"/>
                </a:cubicBezTo>
                <a:cubicBezTo>
                  <a:pt x="6968" y="36397"/>
                  <a:pt x="6937" y="36333"/>
                  <a:pt x="6905" y="36302"/>
                </a:cubicBezTo>
                <a:lnTo>
                  <a:pt x="6873" y="36302"/>
                </a:lnTo>
                <a:cubicBezTo>
                  <a:pt x="6873" y="36270"/>
                  <a:pt x="6873" y="36270"/>
                  <a:pt x="6841" y="36270"/>
                </a:cubicBezTo>
                <a:cubicBezTo>
                  <a:pt x="6588" y="35890"/>
                  <a:pt x="6303" y="35542"/>
                  <a:pt x="6050" y="35162"/>
                </a:cubicBezTo>
                <a:cubicBezTo>
                  <a:pt x="5543" y="34370"/>
                  <a:pt x="5068" y="33547"/>
                  <a:pt x="4656" y="32723"/>
                </a:cubicBezTo>
                <a:cubicBezTo>
                  <a:pt x="4435" y="32311"/>
                  <a:pt x="4245" y="31900"/>
                  <a:pt x="4086" y="31488"/>
                </a:cubicBezTo>
                <a:cubicBezTo>
                  <a:pt x="4049" y="31414"/>
                  <a:pt x="4036" y="31388"/>
                  <a:pt x="4034" y="31388"/>
                </a:cubicBezTo>
                <a:lnTo>
                  <a:pt x="4034" y="31388"/>
                </a:lnTo>
                <a:cubicBezTo>
                  <a:pt x="4032" y="31388"/>
                  <a:pt x="4041" y="31412"/>
                  <a:pt x="4047" y="31439"/>
                </a:cubicBezTo>
                <a:lnTo>
                  <a:pt x="4047" y="31439"/>
                </a:lnTo>
                <a:cubicBezTo>
                  <a:pt x="4036" y="31404"/>
                  <a:pt x="4014" y="31375"/>
                  <a:pt x="3991" y="31330"/>
                </a:cubicBezTo>
                <a:cubicBezTo>
                  <a:pt x="3960" y="31235"/>
                  <a:pt x="3928" y="31140"/>
                  <a:pt x="3896" y="31045"/>
                </a:cubicBezTo>
                <a:cubicBezTo>
                  <a:pt x="3801" y="30823"/>
                  <a:pt x="3706" y="30601"/>
                  <a:pt x="3643" y="30348"/>
                </a:cubicBezTo>
                <a:cubicBezTo>
                  <a:pt x="3326" y="29461"/>
                  <a:pt x="3073" y="28575"/>
                  <a:pt x="2883" y="27656"/>
                </a:cubicBezTo>
                <a:cubicBezTo>
                  <a:pt x="2788" y="27213"/>
                  <a:pt x="2693" y="26769"/>
                  <a:pt x="2630" y="26326"/>
                </a:cubicBezTo>
                <a:cubicBezTo>
                  <a:pt x="2630" y="26294"/>
                  <a:pt x="2630" y="26231"/>
                  <a:pt x="2630" y="26168"/>
                </a:cubicBezTo>
                <a:cubicBezTo>
                  <a:pt x="2598" y="26168"/>
                  <a:pt x="2598" y="26136"/>
                  <a:pt x="2598" y="26104"/>
                </a:cubicBezTo>
                <a:cubicBezTo>
                  <a:pt x="2598" y="26009"/>
                  <a:pt x="2566" y="25914"/>
                  <a:pt x="2566" y="25788"/>
                </a:cubicBezTo>
                <a:cubicBezTo>
                  <a:pt x="2534" y="25534"/>
                  <a:pt x="2534" y="25281"/>
                  <a:pt x="2503" y="25028"/>
                </a:cubicBezTo>
                <a:cubicBezTo>
                  <a:pt x="2439" y="24046"/>
                  <a:pt x="2439" y="23064"/>
                  <a:pt x="2503" y="22082"/>
                </a:cubicBezTo>
                <a:cubicBezTo>
                  <a:pt x="2630" y="20246"/>
                  <a:pt x="3010" y="18377"/>
                  <a:pt x="3643" y="16509"/>
                </a:cubicBezTo>
                <a:cubicBezTo>
                  <a:pt x="4245" y="14735"/>
                  <a:pt x="5068" y="13025"/>
                  <a:pt x="6145" y="11410"/>
                </a:cubicBezTo>
                <a:cubicBezTo>
                  <a:pt x="6398" y="11030"/>
                  <a:pt x="6651" y="10650"/>
                  <a:pt x="6937" y="10302"/>
                </a:cubicBezTo>
                <a:cubicBezTo>
                  <a:pt x="7222" y="9922"/>
                  <a:pt x="7475" y="9478"/>
                  <a:pt x="7760" y="9098"/>
                </a:cubicBezTo>
                <a:cubicBezTo>
                  <a:pt x="7950" y="8782"/>
                  <a:pt x="7823" y="8370"/>
                  <a:pt x="7570" y="8148"/>
                </a:cubicBezTo>
                <a:cubicBezTo>
                  <a:pt x="7447" y="8053"/>
                  <a:pt x="7307" y="8010"/>
                  <a:pt x="7165" y="8010"/>
                </a:cubicBezTo>
                <a:cubicBezTo>
                  <a:pt x="6976" y="8010"/>
                  <a:pt x="6782" y="8085"/>
                  <a:pt x="6620" y="8211"/>
                </a:cubicBezTo>
                <a:cubicBezTo>
                  <a:pt x="6240" y="8560"/>
                  <a:pt x="5860" y="8877"/>
                  <a:pt x="5543" y="9288"/>
                </a:cubicBezTo>
                <a:cubicBezTo>
                  <a:pt x="5195" y="9700"/>
                  <a:pt x="4846" y="10143"/>
                  <a:pt x="4530" y="10587"/>
                </a:cubicBezTo>
                <a:cubicBezTo>
                  <a:pt x="3960" y="11410"/>
                  <a:pt x="3421" y="12265"/>
                  <a:pt x="2946" y="13152"/>
                </a:cubicBezTo>
                <a:cubicBezTo>
                  <a:pt x="1996" y="14989"/>
                  <a:pt x="1299" y="16952"/>
                  <a:pt x="856" y="18979"/>
                </a:cubicBezTo>
                <a:cubicBezTo>
                  <a:pt x="1" y="23001"/>
                  <a:pt x="191" y="27244"/>
                  <a:pt x="1553" y="31140"/>
                </a:cubicBezTo>
                <a:cubicBezTo>
                  <a:pt x="2851" y="34908"/>
                  <a:pt x="5100" y="38360"/>
                  <a:pt x="8045" y="41020"/>
                </a:cubicBezTo>
                <a:cubicBezTo>
                  <a:pt x="11180" y="43839"/>
                  <a:pt x="15139" y="45739"/>
                  <a:pt x="19287" y="46467"/>
                </a:cubicBezTo>
                <a:cubicBezTo>
                  <a:pt x="20697" y="46716"/>
                  <a:pt x="22128" y="46843"/>
                  <a:pt x="23556" y="46843"/>
                </a:cubicBezTo>
                <a:cubicBezTo>
                  <a:pt x="26491" y="46843"/>
                  <a:pt x="29419" y="46308"/>
                  <a:pt x="32145" y="45201"/>
                </a:cubicBezTo>
                <a:cubicBezTo>
                  <a:pt x="36040" y="43617"/>
                  <a:pt x="39524" y="41115"/>
                  <a:pt x="42216" y="37885"/>
                </a:cubicBezTo>
                <a:cubicBezTo>
                  <a:pt x="44781" y="34813"/>
                  <a:pt x="46681" y="31140"/>
                  <a:pt x="47536" y="27213"/>
                </a:cubicBezTo>
                <a:cubicBezTo>
                  <a:pt x="48455" y="23159"/>
                  <a:pt x="48265" y="18821"/>
                  <a:pt x="46998" y="14799"/>
                </a:cubicBezTo>
                <a:cubicBezTo>
                  <a:pt x="45763" y="10808"/>
                  <a:pt x="43451" y="7071"/>
                  <a:pt x="40252" y="4316"/>
                </a:cubicBezTo>
                <a:cubicBezTo>
                  <a:pt x="37223" y="1732"/>
                  <a:pt x="33389" y="1"/>
                  <a:pt x="29392" y="1"/>
                </a:cubicBezTo>
                <a:close/>
              </a:path>
            </a:pathLst>
          </a:custGeom>
          <a:solidFill>
            <a:srgbClr val="0D0C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88;p33">
            <a:extLst>
              <a:ext uri="{FF2B5EF4-FFF2-40B4-BE49-F238E27FC236}">
                <a16:creationId xmlns:a16="http://schemas.microsoft.com/office/drawing/2014/main" id="{CAC9922C-FB79-FBAA-E184-4148BFBBFA50}"/>
              </a:ext>
            </a:extLst>
          </p:cNvPr>
          <p:cNvSpPr/>
          <p:nvPr/>
        </p:nvSpPr>
        <p:spPr>
          <a:xfrm>
            <a:off x="8007408" y="2065669"/>
            <a:ext cx="1261048" cy="1189747"/>
          </a:xfrm>
          <a:custGeom>
            <a:avLst/>
            <a:gdLst/>
            <a:ahLst/>
            <a:cxnLst/>
            <a:rect l="l" t="t" r="r" b="b"/>
            <a:pathLst>
              <a:path w="39334" h="37110" extrusionOk="0">
                <a:moveTo>
                  <a:pt x="22118" y="0"/>
                </a:moveTo>
                <a:cubicBezTo>
                  <a:pt x="21321" y="0"/>
                  <a:pt x="20559" y="263"/>
                  <a:pt x="20111" y="1035"/>
                </a:cubicBezTo>
                <a:cubicBezTo>
                  <a:pt x="19826" y="1478"/>
                  <a:pt x="19731" y="1985"/>
                  <a:pt x="19604" y="2492"/>
                </a:cubicBezTo>
                <a:cubicBezTo>
                  <a:pt x="19445" y="3030"/>
                  <a:pt x="19287" y="3568"/>
                  <a:pt x="19097" y="4107"/>
                </a:cubicBezTo>
                <a:cubicBezTo>
                  <a:pt x="18939" y="4550"/>
                  <a:pt x="18780" y="5057"/>
                  <a:pt x="18495" y="5500"/>
                </a:cubicBezTo>
                <a:cubicBezTo>
                  <a:pt x="18274" y="5849"/>
                  <a:pt x="17925" y="5975"/>
                  <a:pt x="17514" y="6007"/>
                </a:cubicBezTo>
                <a:cubicBezTo>
                  <a:pt x="16342" y="6102"/>
                  <a:pt x="15170" y="6134"/>
                  <a:pt x="13998" y="6229"/>
                </a:cubicBezTo>
                <a:cubicBezTo>
                  <a:pt x="13397" y="6260"/>
                  <a:pt x="12795" y="6292"/>
                  <a:pt x="12193" y="6324"/>
                </a:cubicBezTo>
                <a:cubicBezTo>
                  <a:pt x="11951" y="6341"/>
                  <a:pt x="11689" y="6368"/>
                  <a:pt x="11435" y="6368"/>
                </a:cubicBezTo>
                <a:cubicBezTo>
                  <a:pt x="11224" y="6368"/>
                  <a:pt x="11018" y="6349"/>
                  <a:pt x="10832" y="6292"/>
                </a:cubicBezTo>
                <a:cubicBezTo>
                  <a:pt x="10483" y="6197"/>
                  <a:pt x="10356" y="5912"/>
                  <a:pt x="10166" y="5627"/>
                </a:cubicBezTo>
                <a:cubicBezTo>
                  <a:pt x="9913" y="5279"/>
                  <a:pt x="9628" y="4899"/>
                  <a:pt x="9185" y="4804"/>
                </a:cubicBezTo>
                <a:cubicBezTo>
                  <a:pt x="9089" y="4777"/>
                  <a:pt x="8996" y="4765"/>
                  <a:pt x="8906" y="4765"/>
                </a:cubicBezTo>
                <a:cubicBezTo>
                  <a:pt x="8460" y="4765"/>
                  <a:pt x="8087" y="5068"/>
                  <a:pt x="7823" y="5437"/>
                </a:cubicBezTo>
                <a:cubicBezTo>
                  <a:pt x="7570" y="5785"/>
                  <a:pt x="7348" y="6102"/>
                  <a:pt x="6968" y="6324"/>
                </a:cubicBezTo>
                <a:cubicBezTo>
                  <a:pt x="6556" y="6545"/>
                  <a:pt x="6144" y="6609"/>
                  <a:pt x="5701" y="6609"/>
                </a:cubicBezTo>
                <a:cubicBezTo>
                  <a:pt x="5686" y="6608"/>
                  <a:pt x="5672" y="6608"/>
                  <a:pt x="5657" y="6608"/>
                </a:cubicBezTo>
                <a:cubicBezTo>
                  <a:pt x="4094" y="6608"/>
                  <a:pt x="2813" y="8268"/>
                  <a:pt x="2123" y="9554"/>
                </a:cubicBezTo>
                <a:cubicBezTo>
                  <a:pt x="1616" y="10504"/>
                  <a:pt x="1204" y="11486"/>
                  <a:pt x="887" y="12467"/>
                </a:cubicBezTo>
                <a:cubicBezTo>
                  <a:pt x="222" y="14463"/>
                  <a:pt x="1" y="16616"/>
                  <a:pt x="159" y="18706"/>
                </a:cubicBezTo>
                <a:cubicBezTo>
                  <a:pt x="444" y="23108"/>
                  <a:pt x="2281" y="27288"/>
                  <a:pt x="5036" y="30582"/>
                </a:cubicBezTo>
                <a:cubicBezTo>
                  <a:pt x="7665" y="33749"/>
                  <a:pt x="11307" y="35871"/>
                  <a:pt x="15265" y="36694"/>
                </a:cubicBezTo>
                <a:cubicBezTo>
                  <a:pt x="16559" y="36972"/>
                  <a:pt x="17875" y="37109"/>
                  <a:pt x="19189" y="37109"/>
                </a:cubicBezTo>
                <a:cubicBezTo>
                  <a:pt x="21767" y="37109"/>
                  <a:pt x="24338" y="36582"/>
                  <a:pt x="26729" y="35554"/>
                </a:cubicBezTo>
                <a:cubicBezTo>
                  <a:pt x="30403" y="33971"/>
                  <a:pt x="33570" y="31374"/>
                  <a:pt x="35818" y="27985"/>
                </a:cubicBezTo>
                <a:cubicBezTo>
                  <a:pt x="38099" y="24438"/>
                  <a:pt x="39334" y="20100"/>
                  <a:pt x="38890" y="15856"/>
                </a:cubicBezTo>
                <a:cubicBezTo>
                  <a:pt x="38479" y="11644"/>
                  <a:pt x="36578" y="7749"/>
                  <a:pt x="33443" y="5025"/>
                </a:cubicBezTo>
                <a:cubicBezTo>
                  <a:pt x="31923" y="3727"/>
                  <a:pt x="30213" y="2682"/>
                  <a:pt x="28408" y="1858"/>
                </a:cubicBezTo>
                <a:cubicBezTo>
                  <a:pt x="27489" y="1478"/>
                  <a:pt x="26571" y="1098"/>
                  <a:pt x="25621" y="813"/>
                </a:cubicBezTo>
                <a:cubicBezTo>
                  <a:pt x="24703" y="497"/>
                  <a:pt x="23752" y="180"/>
                  <a:pt x="22771" y="53"/>
                </a:cubicBezTo>
                <a:cubicBezTo>
                  <a:pt x="22554" y="19"/>
                  <a:pt x="22335" y="0"/>
                  <a:pt x="22118" y="0"/>
                </a:cubicBezTo>
                <a:close/>
              </a:path>
            </a:pathLst>
          </a:custGeom>
          <a:solidFill>
            <a:srgbClr val="25255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dirty="0">
                <a:solidFill>
                  <a:srgbClr val="FFFFFF"/>
                </a:solidFill>
                <a:ea typeface="Roboto"/>
                <a:cs typeface="Roboto"/>
                <a:sym typeface="Roboto"/>
              </a:rPr>
              <a:t>They review applications and shortlist candidates based on objective </a:t>
            </a:r>
          </a:p>
          <a:p>
            <a:pPr marL="0" lvl="0" indent="0" algn="ctr" rtl="0">
              <a:spcBef>
                <a:spcPts val="0"/>
              </a:spcBef>
              <a:spcAft>
                <a:spcPts val="0"/>
              </a:spcAft>
              <a:buNone/>
            </a:pPr>
            <a:r>
              <a:rPr lang="en-US" sz="900" dirty="0">
                <a:solidFill>
                  <a:srgbClr val="FFFFFF"/>
                </a:solidFill>
                <a:ea typeface="Roboto"/>
                <a:cs typeface="Roboto"/>
                <a:sym typeface="Roboto"/>
              </a:rPr>
              <a:t>criteria.</a:t>
            </a:r>
          </a:p>
        </p:txBody>
      </p:sp>
      <p:sp>
        <p:nvSpPr>
          <p:cNvPr id="19" name="Google Shape;1389;p33">
            <a:extLst>
              <a:ext uri="{FF2B5EF4-FFF2-40B4-BE49-F238E27FC236}">
                <a16:creationId xmlns:a16="http://schemas.microsoft.com/office/drawing/2014/main" id="{299DE0BB-C211-9401-2C09-E6BB598DC991}"/>
              </a:ext>
            </a:extLst>
          </p:cNvPr>
          <p:cNvSpPr/>
          <p:nvPr/>
        </p:nvSpPr>
        <p:spPr>
          <a:xfrm>
            <a:off x="7857143" y="1904632"/>
            <a:ext cx="1553467" cy="1501787"/>
          </a:xfrm>
          <a:custGeom>
            <a:avLst/>
            <a:gdLst/>
            <a:ahLst/>
            <a:cxnLst/>
            <a:rect l="l" t="t" r="r" b="b"/>
            <a:pathLst>
              <a:path w="48455" h="46843" extrusionOk="0">
                <a:moveTo>
                  <a:pt x="29392" y="1"/>
                </a:moveTo>
                <a:cubicBezTo>
                  <a:pt x="28834" y="1"/>
                  <a:pt x="28273" y="34"/>
                  <a:pt x="27711" y="104"/>
                </a:cubicBezTo>
                <a:cubicBezTo>
                  <a:pt x="27109" y="168"/>
                  <a:pt x="26539" y="263"/>
                  <a:pt x="25969" y="389"/>
                </a:cubicBezTo>
                <a:cubicBezTo>
                  <a:pt x="25684" y="453"/>
                  <a:pt x="25431" y="548"/>
                  <a:pt x="25146" y="643"/>
                </a:cubicBezTo>
                <a:cubicBezTo>
                  <a:pt x="25051" y="674"/>
                  <a:pt x="24924" y="706"/>
                  <a:pt x="24798" y="769"/>
                </a:cubicBezTo>
                <a:cubicBezTo>
                  <a:pt x="24734" y="769"/>
                  <a:pt x="24671" y="801"/>
                  <a:pt x="24576" y="833"/>
                </a:cubicBezTo>
                <a:cubicBezTo>
                  <a:pt x="24601" y="833"/>
                  <a:pt x="24282" y="954"/>
                  <a:pt x="24283" y="954"/>
                </a:cubicBezTo>
                <a:cubicBezTo>
                  <a:pt x="24283" y="954"/>
                  <a:pt x="24304" y="947"/>
                  <a:pt x="24354" y="928"/>
                </a:cubicBezTo>
                <a:lnTo>
                  <a:pt x="24354" y="928"/>
                </a:lnTo>
                <a:cubicBezTo>
                  <a:pt x="23752" y="1181"/>
                  <a:pt x="23277" y="1783"/>
                  <a:pt x="23499" y="2448"/>
                </a:cubicBezTo>
                <a:cubicBezTo>
                  <a:pt x="23656" y="2945"/>
                  <a:pt x="24137" y="3399"/>
                  <a:pt x="24675" y="3399"/>
                </a:cubicBezTo>
                <a:cubicBezTo>
                  <a:pt x="24788" y="3399"/>
                  <a:pt x="24904" y="3379"/>
                  <a:pt x="25019" y="3334"/>
                </a:cubicBezTo>
                <a:cubicBezTo>
                  <a:pt x="25526" y="3113"/>
                  <a:pt x="26033" y="2986"/>
                  <a:pt x="26571" y="2859"/>
                </a:cubicBezTo>
                <a:cubicBezTo>
                  <a:pt x="26824" y="2796"/>
                  <a:pt x="27078" y="2733"/>
                  <a:pt x="27331" y="2669"/>
                </a:cubicBezTo>
                <a:lnTo>
                  <a:pt x="27679" y="2638"/>
                </a:lnTo>
                <a:cubicBezTo>
                  <a:pt x="27679" y="2638"/>
                  <a:pt x="27711" y="2606"/>
                  <a:pt x="27743" y="2606"/>
                </a:cubicBezTo>
                <a:lnTo>
                  <a:pt x="27964" y="2606"/>
                </a:lnTo>
                <a:cubicBezTo>
                  <a:pt x="28471" y="2543"/>
                  <a:pt x="28978" y="2511"/>
                  <a:pt x="29516" y="2511"/>
                </a:cubicBezTo>
                <a:cubicBezTo>
                  <a:pt x="29770" y="2543"/>
                  <a:pt x="30023" y="2543"/>
                  <a:pt x="30308" y="2574"/>
                </a:cubicBezTo>
                <a:cubicBezTo>
                  <a:pt x="30435" y="2574"/>
                  <a:pt x="30593" y="2574"/>
                  <a:pt x="30720" y="2606"/>
                </a:cubicBezTo>
                <a:lnTo>
                  <a:pt x="30910" y="2606"/>
                </a:lnTo>
                <a:cubicBezTo>
                  <a:pt x="30910" y="2606"/>
                  <a:pt x="31005" y="2638"/>
                  <a:pt x="31036" y="2638"/>
                </a:cubicBezTo>
                <a:lnTo>
                  <a:pt x="31100" y="2638"/>
                </a:lnTo>
                <a:cubicBezTo>
                  <a:pt x="31195" y="2669"/>
                  <a:pt x="31258" y="2669"/>
                  <a:pt x="31353" y="2669"/>
                </a:cubicBezTo>
                <a:cubicBezTo>
                  <a:pt x="31480" y="2701"/>
                  <a:pt x="31575" y="2733"/>
                  <a:pt x="31701" y="2764"/>
                </a:cubicBezTo>
                <a:cubicBezTo>
                  <a:pt x="31986" y="2796"/>
                  <a:pt x="32271" y="2859"/>
                  <a:pt x="32525" y="2954"/>
                </a:cubicBezTo>
                <a:cubicBezTo>
                  <a:pt x="33032" y="3081"/>
                  <a:pt x="33570" y="3239"/>
                  <a:pt x="34045" y="3429"/>
                </a:cubicBezTo>
                <a:cubicBezTo>
                  <a:pt x="34172" y="3461"/>
                  <a:pt x="34267" y="3524"/>
                  <a:pt x="34362" y="3556"/>
                </a:cubicBezTo>
                <a:lnTo>
                  <a:pt x="34393" y="3556"/>
                </a:lnTo>
                <a:cubicBezTo>
                  <a:pt x="34425" y="3556"/>
                  <a:pt x="34457" y="3588"/>
                  <a:pt x="34488" y="3588"/>
                </a:cubicBezTo>
                <a:cubicBezTo>
                  <a:pt x="34710" y="3714"/>
                  <a:pt x="34963" y="3809"/>
                  <a:pt x="35185" y="3936"/>
                </a:cubicBezTo>
                <a:cubicBezTo>
                  <a:pt x="35628" y="4158"/>
                  <a:pt x="36072" y="4411"/>
                  <a:pt x="36515" y="4665"/>
                </a:cubicBezTo>
                <a:cubicBezTo>
                  <a:pt x="36927" y="4918"/>
                  <a:pt x="37338" y="5203"/>
                  <a:pt x="37750" y="5520"/>
                </a:cubicBezTo>
                <a:cubicBezTo>
                  <a:pt x="37782" y="5551"/>
                  <a:pt x="37845" y="5583"/>
                  <a:pt x="37877" y="5615"/>
                </a:cubicBezTo>
                <a:cubicBezTo>
                  <a:pt x="37972" y="5678"/>
                  <a:pt x="38067" y="5773"/>
                  <a:pt x="38162" y="5836"/>
                </a:cubicBezTo>
                <a:cubicBezTo>
                  <a:pt x="38352" y="5995"/>
                  <a:pt x="38574" y="6185"/>
                  <a:pt x="38764" y="6343"/>
                </a:cubicBezTo>
                <a:cubicBezTo>
                  <a:pt x="39492" y="7008"/>
                  <a:pt x="40189" y="7736"/>
                  <a:pt x="40822" y="8496"/>
                </a:cubicBezTo>
                <a:cubicBezTo>
                  <a:pt x="40980" y="8655"/>
                  <a:pt x="41107" y="8813"/>
                  <a:pt x="41234" y="8972"/>
                </a:cubicBezTo>
                <a:cubicBezTo>
                  <a:pt x="41265" y="9003"/>
                  <a:pt x="41329" y="9098"/>
                  <a:pt x="41360" y="9130"/>
                </a:cubicBezTo>
                <a:cubicBezTo>
                  <a:pt x="41424" y="9257"/>
                  <a:pt x="41519" y="9352"/>
                  <a:pt x="41614" y="9478"/>
                </a:cubicBezTo>
                <a:cubicBezTo>
                  <a:pt x="41867" y="9858"/>
                  <a:pt x="42152" y="10270"/>
                  <a:pt x="42406" y="10650"/>
                </a:cubicBezTo>
                <a:cubicBezTo>
                  <a:pt x="42912" y="11505"/>
                  <a:pt x="43356" y="12360"/>
                  <a:pt x="43767" y="13247"/>
                </a:cubicBezTo>
                <a:cubicBezTo>
                  <a:pt x="43831" y="13373"/>
                  <a:pt x="43862" y="13469"/>
                  <a:pt x="43894" y="13564"/>
                </a:cubicBezTo>
                <a:cubicBezTo>
                  <a:pt x="43926" y="13627"/>
                  <a:pt x="43957" y="13659"/>
                  <a:pt x="43957" y="13722"/>
                </a:cubicBezTo>
                <a:cubicBezTo>
                  <a:pt x="44052" y="13944"/>
                  <a:pt x="44147" y="14197"/>
                  <a:pt x="44242" y="14419"/>
                </a:cubicBezTo>
                <a:cubicBezTo>
                  <a:pt x="44401" y="14894"/>
                  <a:pt x="44559" y="15369"/>
                  <a:pt x="44717" y="15844"/>
                </a:cubicBezTo>
                <a:cubicBezTo>
                  <a:pt x="44971" y="16762"/>
                  <a:pt x="45192" y="17712"/>
                  <a:pt x="45351" y="18662"/>
                </a:cubicBezTo>
                <a:cubicBezTo>
                  <a:pt x="45382" y="18757"/>
                  <a:pt x="45382" y="18884"/>
                  <a:pt x="45414" y="18979"/>
                </a:cubicBezTo>
                <a:cubicBezTo>
                  <a:pt x="45414" y="19042"/>
                  <a:pt x="45446" y="19169"/>
                  <a:pt x="45446" y="19201"/>
                </a:cubicBezTo>
                <a:cubicBezTo>
                  <a:pt x="45477" y="19454"/>
                  <a:pt x="45509" y="19676"/>
                  <a:pt x="45509" y="19897"/>
                </a:cubicBezTo>
                <a:cubicBezTo>
                  <a:pt x="45572" y="20372"/>
                  <a:pt x="45604" y="20847"/>
                  <a:pt x="45604" y="21322"/>
                </a:cubicBezTo>
                <a:cubicBezTo>
                  <a:pt x="45636" y="22304"/>
                  <a:pt x="45604" y="23286"/>
                  <a:pt x="45509" y="24268"/>
                </a:cubicBezTo>
                <a:cubicBezTo>
                  <a:pt x="45509" y="24489"/>
                  <a:pt x="45477" y="24743"/>
                  <a:pt x="45446" y="24964"/>
                </a:cubicBezTo>
                <a:cubicBezTo>
                  <a:pt x="45446" y="24996"/>
                  <a:pt x="45414" y="25028"/>
                  <a:pt x="45414" y="25091"/>
                </a:cubicBezTo>
                <a:cubicBezTo>
                  <a:pt x="45414" y="25218"/>
                  <a:pt x="45382" y="25376"/>
                  <a:pt x="45351" y="25503"/>
                </a:cubicBezTo>
                <a:cubicBezTo>
                  <a:pt x="45287" y="25978"/>
                  <a:pt x="45192" y="26421"/>
                  <a:pt x="45097" y="26864"/>
                </a:cubicBezTo>
                <a:cubicBezTo>
                  <a:pt x="44876" y="27783"/>
                  <a:pt x="44591" y="28701"/>
                  <a:pt x="44274" y="29588"/>
                </a:cubicBezTo>
                <a:cubicBezTo>
                  <a:pt x="44211" y="29778"/>
                  <a:pt x="44116" y="30000"/>
                  <a:pt x="44021" y="30221"/>
                </a:cubicBezTo>
                <a:cubicBezTo>
                  <a:pt x="43999" y="30286"/>
                  <a:pt x="43977" y="30351"/>
                  <a:pt x="43956" y="30416"/>
                </a:cubicBezTo>
                <a:lnTo>
                  <a:pt x="43956" y="30416"/>
                </a:lnTo>
                <a:cubicBezTo>
                  <a:pt x="43956" y="30416"/>
                  <a:pt x="43955" y="30415"/>
                  <a:pt x="43955" y="30415"/>
                </a:cubicBezTo>
                <a:lnTo>
                  <a:pt x="43955" y="30415"/>
                </a:lnTo>
                <a:cubicBezTo>
                  <a:pt x="43947" y="30415"/>
                  <a:pt x="43854" y="30618"/>
                  <a:pt x="43831" y="30665"/>
                </a:cubicBezTo>
                <a:cubicBezTo>
                  <a:pt x="43641" y="31076"/>
                  <a:pt x="43451" y="31488"/>
                  <a:pt x="43261" y="31900"/>
                </a:cubicBezTo>
                <a:cubicBezTo>
                  <a:pt x="42817" y="32723"/>
                  <a:pt x="42342" y="33547"/>
                  <a:pt x="41836" y="34338"/>
                </a:cubicBezTo>
                <a:cubicBezTo>
                  <a:pt x="41582" y="34718"/>
                  <a:pt x="41297" y="35098"/>
                  <a:pt x="41012" y="35478"/>
                </a:cubicBezTo>
                <a:cubicBezTo>
                  <a:pt x="40980" y="35510"/>
                  <a:pt x="40949" y="35573"/>
                  <a:pt x="40917" y="35605"/>
                </a:cubicBezTo>
                <a:cubicBezTo>
                  <a:pt x="40917" y="35605"/>
                  <a:pt x="40917" y="35637"/>
                  <a:pt x="40885" y="35637"/>
                </a:cubicBezTo>
                <a:cubicBezTo>
                  <a:pt x="40854" y="35700"/>
                  <a:pt x="40759" y="35827"/>
                  <a:pt x="40727" y="35858"/>
                </a:cubicBezTo>
                <a:cubicBezTo>
                  <a:pt x="40569" y="36017"/>
                  <a:pt x="40442" y="36207"/>
                  <a:pt x="40284" y="36365"/>
                </a:cubicBezTo>
                <a:cubicBezTo>
                  <a:pt x="39682" y="37093"/>
                  <a:pt x="39049" y="37759"/>
                  <a:pt x="38352" y="38424"/>
                </a:cubicBezTo>
                <a:cubicBezTo>
                  <a:pt x="38004" y="38740"/>
                  <a:pt x="37655" y="39057"/>
                  <a:pt x="37307" y="39342"/>
                </a:cubicBezTo>
                <a:cubicBezTo>
                  <a:pt x="37148" y="39469"/>
                  <a:pt x="36990" y="39595"/>
                  <a:pt x="36800" y="39754"/>
                </a:cubicBezTo>
                <a:cubicBezTo>
                  <a:pt x="36768" y="39785"/>
                  <a:pt x="36705" y="39817"/>
                  <a:pt x="36673" y="39849"/>
                </a:cubicBezTo>
                <a:cubicBezTo>
                  <a:pt x="36578" y="39912"/>
                  <a:pt x="36483" y="39975"/>
                  <a:pt x="36388" y="40070"/>
                </a:cubicBezTo>
                <a:cubicBezTo>
                  <a:pt x="35628" y="40609"/>
                  <a:pt x="34837" y="41147"/>
                  <a:pt x="34013" y="41622"/>
                </a:cubicBezTo>
                <a:cubicBezTo>
                  <a:pt x="33538" y="41875"/>
                  <a:pt x="33032" y="42161"/>
                  <a:pt x="32525" y="42414"/>
                </a:cubicBezTo>
                <a:cubicBezTo>
                  <a:pt x="32303" y="42509"/>
                  <a:pt x="32081" y="42604"/>
                  <a:pt x="31828" y="42731"/>
                </a:cubicBezTo>
                <a:cubicBezTo>
                  <a:pt x="31765" y="42762"/>
                  <a:pt x="31670" y="42794"/>
                  <a:pt x="31606" y="42826"/>
                </a:cubicBezTo>
                <a:cubicBezTo>
                  <a:pt x="31480" y="42889"/>
                  <a:pt x="31321" y="42921"/>
                  <a:pt x="31195" y="42984"/>
                </a:cubicBezTo>
                <a:cubicBezTo>
                  <a:pt x="30213" y="43364"/>
                  <a:pt x="29231" y="43681"/>
                  <a:pt x="28186" y="43902"/>
                </a:cubicBezTo>
                <a:cubicBezTo>
                  <a:pt x="27711" y="44029"/>
                  <a:pt x="27204" y="44124"/>
                  <a:pt x="26698" y="44187"/>
                </a:cubicBezTo>
                <a:cubicBezTo>
                  <a:pt x="26603" y="44219"/>
                  <a:pt x="26476" y="44251"/>
                  <a:pt x="26381" y="44251"/>
                </a:cubicBezTo>
                <a:lnTo>
                  <a:pt x="26318" y="44251"/>
                </a:lnTo>
                <a:cubicBezTo>
                  <a:pt x="26318" y="44251"/>
                  <a:pt x="26286" y="44251"/>
                  <a:pt x="26254" y="44282"/>
                </a:cubicBezTo>
                <a:cubicBezTo>
                  <a:pt x="26001" y="44314"/>
                  <a:pt x="25716" y="44314"/>
                  <a:pt x="25463" y="44346"/>
                </a:cubicBezTo>
                <a:cubicBezTo>
                  <a:pt x="24808" y="44407"/>
                  <a:pt x="24154" y="44442"/>
                  <a:pt x="23499" y="44442"/>
                </a:cubicBezTo>
                <a:cubicBezTo>
                  <a:pt x="23140" y="44442"/>
                  <a:pt x="22781" y="44431"/>
                  <a:pt x="22422" y="44409"/>
                </a:cubicBezTo>
                <a:cubicBezTo>
                  <a:pt x="21916" y="44377"/>
                  <a:pt x="21409" y="44346"/>
                  <a:pt x="20902" y="44282"/>
                </a:cubicBezTo>
                <a:cubicBezTo>
                  <a:pt x="20871" y="44282"/>
                  <a:pt x="20744" y="44251"/>
                  <a:pt x="20681" y="44251"/>
                </a:cubicBezTo>
                <a:cubicBezTo>
                  <a:pt x="20617" y="44251"/>
                  <a:pt x="20491" y="44219"/>
                  <a:pt x="20459" y="44219"/>
                </a:cubicBezTo>
                <a:cubicBezTo>
                  <a:pt x="20174" y="44187"/>
                  <a:pt x="19921" y="44124"/>
                  <a:pt x="19667" y="44092"/>
                </a:cubicBezTo>
                <a:cubicBezTo>
                  <a:pt x="18685" y="43902"/>
                  <a:pt x="17704" y="43649"/>
                  <a:pt x="16722" y="43332"/>
                </a:cubicBezTo>
                <a:cubicBezTo>
                  <a:pt x="16247" y="43174"/>
                  <a:pt x="15772" y="42984"/>
                  <a:pt x="15297" y="42794"/>
                </a:cubicBezTo>
                <a:cubicBezTo>
                  <a:pt x="15265" y="42794"/>
                  <a:pt x="15233" y="42794"/>
                  <a:pt x="15233" y="42762"/>
                </a:cubicBezTo>
                <a:cubicBezTo>
                  <a:pt x="15233" y="42762"/>
                  <a:pt x="15202" y="42762"/>
                  <a:pt x="15170" y="42731"/>
                </a:cubicBezTo>
                <a:cubicBezTo>
                  <a:pt x="15075" y="42699"/>
                  <a:pt x="14980" y="42667"/>
                  <a:pt x="14853" y="42604"/>
                </a:cubicBezTo>
                <a:cubicBezTo>
                  <a:pt x="14632" y="42509"/>
                  <a:pt x="14378" y="42382"/>
                  <a:pt x="14157" y="42256"/>
                </a:cubicBezTo>
                <a:cubicBezTo>
                  <a:pt x="13270" y="41844"/>
                  <a:pt x="12415" y="41337"/>
                  <a:pt x="11592" y="40767"/>
                </a:cubicBezTo>
                <a:cubicBezTo>
                  <a:pt x="11433" y="40640"/>
                  <a:pt x="11243" y="40514"/>
                  <a:pt x="11053" y="40387"/>
                </a:cubicBezTo>
                <a:cubicBezTo>
                  <a:pt x="10958" y="40324"/>
                  <a:pt x="10895" y="40260"/>
                  <a:pt x="10800" y="40197"/>
                </a:cubicBezTo>
                <a:cubicBezTo>
                  <a:pt x="10768" y="40165"/>
                  <a:pt x="10705" y="40134"/>
                  <a:pt x="10673" y="40102"/>
                </a:cubicBezTo>
                <a:cubicBezTo>
                  <a:pt x="10325" y="39817"/>
                  <a:pt x="9945" y="39500"/>
                  <a:pt x="9596" y="39184"/>
                </a:cubicBezTo>
                <a:cubicBezTo>
                  <a:pt x="8900" y="38550"/>
                  <a:pt x="8235" y="37885"/>
                  <a:pt x="7633" y="37188"/>
                </a:cubicBezTo>
                <a:cubicBezTo>
                  <a:pt x="7475" y="37030"/>
                  <a:pt x="7348" y="36840"/>
                  <a:pt x="7190" y="36682"/>
                </a:cubicBezTo>
                <a:cubicBezTo>
                  <a:pt x="7126" y="36587"/>
                  <a:pt x="7063" y="36523"/>
                  <a:pt x="7000" y="36428"/>
                </a:cubicBezTo>
                <a:cubicBezTo>
                  <a:pt x="6968" y="36397"/>
                  <a:pt x="6936" y="36333"/>
                  <a:pt x="6905" y="36302"/>
                </a:cubicBezTo>
                <a:lnTo>
                  <a:pt x="6873" y="36302"/>
                </a:lnTo>
                <a:cubicBezTo>
                  <a:pt x="6873" y="36270"/>
                  <a:pt x="6873" y="36270"/>
                  <a:pt x="6873" y="36270"/>
                </a:cubicBezTo>
                <a:cubicBezTo>
                  <a:pt x="6588" y="35890"/>
                  <a:pt x="6334" y="35542"/>
                  <a:pt x="6081" y="35162"/>
                </a:cubicBezTo>
                <a:cubicBezTo>
                  <a:pt x="5543" y="34370"/>
                  <a:pt x="5068" y="33547"/>
                  <a:pt x="4656" y="32723"/>
                </a:cubicBezTo>
                <a:cubicBezTo>
                  <a:pt x="4466" y="32311"/>
                  <a:pt x="4276" y="31900"/>
                  <a:pt x="4086" y="31488"/>
                </a:cubicBezTo>
                <a:cubicBezTo>
                  <a:pt x="4054" y="31425"/>
                  <a:pt x="4023" y="31393"/>
                  <a:pt x="4023" y="31330"/>
                </a:cubicBezTo>
                <a:cubicBezTo>
                  <a:pt x="3959" y="31235"/>
                  <a:pt x="3928" y="31140"/>
                  <a:pt x="3896" y="31045"/>
                </a:cubicBezTo>
                <a:cubicBezTo>
                  <a:pt x="3801" y="30823"/>
                  <a:pt x="3738" y="30601"/>
                  <a:pt x="3643" y="30348"/>
                </a:cubicBezTo>
                <a:cubicBezTo>
                  <a:pt x="3326" y="29461"/>
                  <a:pt x="3073" y="28575"/>
                  <a:pt x="2883" y="27656"/>
                </a:cubicBezTo>
                <a:cubicBezTo>
                  <a:pt x="2788" y="27213"/>
                  <a:pt x="2724" y="26769"/>
                  <a:pt x="2629" y="26326"/>
                </a:cubicBezTo>
                <a:cubicBezTo>
                  <a:pt x="2629" y="26294"/>
                  <a:pt x="2629" y="26231"/>
                  <a:pt x="2629" y="26168"/>
                </a:cubicBezTo>
                <a:cubicBezTo>
                  <a:pt x="2629" y="26168"/>
                  <a:pt x="2629" y="26136"/>
                  <a:pt x="2629" y="26104"/>
                </a:cubicBezTo>
                <a:cubicBezTo>
                  <a:pt x="2598" y="26009"/>
                  <a:pt x="2598" y="25914"/>
                  <a:pt x="2566" y="25788"/>
                </a:cubicBezTo>
                <a:cubicBezTo>
                  <a:pt x="2566" y="25534"/>
                  <a:pt x="2534" y="25281"/>
                  <a:pt x="2503" y="25028"/>
                </a:cubicBezTo>
                <a:cubicBezTo>
                  <a:pt x="2439" y="24046"/>
                  <a:pt x="2439" y="23064"/>
                  <a:pt x="2503" y="22082"/>
                </a:cubicBezTo>
                <a:cubicBezTo>
                  <a:pt x="2629" y="20246"/>
                  <a:pt x="3009" y="18377"/>
                  <a:pt x="3643" y="16509"/>
                </a:cubicBezTo>
                <a:cubicBezTo>
                  <a:pt x="4244" y="14735"/>
                  <a:pt x="5068" y="13025"/>
                  <a:pt x="6144" y="11410"/>
                </a:cubicBezTo>
                <a:cubicBezTo>
                  <a:pt x="6398" y="11030"/>
                  <a:pt x="6683" y="10650"/>
                  <a:pt x="6936" y="10302"/>
                </a:cubicBezTo>
                <a:cubicBezTo>
                  <a:pt x="7221" y="9922"/>
                  <a:pt x="7475" y="9478"/>
                  <a:pt x="7760" y="9098"/>
                </a:cubicBezTo>
                <a:cubicBezTo>
                  <a:pt x="7981" y="8782"/>
                  <a:pt x="7855" y="8370"/>
                  <a:pt x="7570" y="8148"/>
                </a:cubicBezTo>
                <a:cubicBezTo>
                  <a:pt x="7447" y="8053"/>
                  <a:pt x="7313" y="8010"/>
                  <a:pt x="7177" y="8010"/>
                </a:cubicBezTo>
                <a:cubicBezTo>
                  <a:pt x="6997" y="8010"/>
                  <a:pt x="6814" y="8085"/>
                  <a:pt x="6651" y="8211"/>
                </a:cubicBezTo>
                <a:cubicBezTo>
                  <a:pt x="6271" y="8560"/>
                  <a:pt x="5859" y="8877"/>
                  <a:pt x="5543" y="9288"/>
                </a:cubicBezTo>
                <a:cubicBezTo>
                  <a:pt x="5194" y="9700"/>
                  <a:pt x="4846" y="10143"/>
                  <a:pt x="4529" y="10587"/>
                </a:cubicBezTo>
                <a:cubicBezTo>
                  <a:pt x="3959" y="11410"/>
                  <a:pt x="3421" y="12265"/>
                  <a:pt x="2978" y="13152"/>
                </a:cubicBezTo>
                <a:cubicBezTo>
                  <a:pt x="2027" y="14989"/>
                  <a:pt x="1299" y="16952"/>
                  <a:pt x="856" y="18979"/>
                </a:cubicBezTo>
                <a:cubicBezTo>
                  <a:pt x="1" y="23001"/>
                  <a:pt x="222" y="27244"/>
                  <a:pt x="1552" y="31140"/>
                </a:cubicBezTo>
                <a:cubicBezTo>
                  <a:pt x="2851" y="34908"/>
                  <a:pt x="5099" y="38360"/>
                  <a:pt x="8076" y="41020"/>
                </a:cubicBezTo>
                <a:cubicBezTo>
                  <a:pt x="11212" y="43839"/>
                  <a:pt x="15138" y="45739"/>
                  <a:pt x="19319" y="46467"/>
                </a:cubicBezTo>
                <a:cubicBezTo>
                  <a:pt x="20718" y="46716"/>
                  <a:pt x="22142" y="46843"/>
                  <a:pt x="23566" y="46843"/>
                </a:cubicBezTo>
                <a:cubicBezTo>
                  <a:pt x="26491" y="46843"/>
                  <a:pt x="29418" y="46308"/>
                  <a:pt x="32145" y="45201"/>
                </a:cubicBezTo>
                <a:cubicBezTo>
                  <a:pt x="36040" y="43617"/>
                  <a:pt x="39524" y="41115"/>
                  <a:pt x="42216" y="37885"/>
                </a:cubicBezTo>
                <a:cubicBezTo>
                  <a:pt x="44781" y="34813"/>
                  <a:pt x="46681" y="31140"/>
                  <a:pt x="47568" y="27213"/>
                </a:cubicBezTo>
                <a:cubicBezTo>
                  <a:pt x="48454" y="23159"/>
                  <a:pt x="48264" y="18821"/>
                  <a:pt x="47029" y="14799"/>
                </a:cubicBezTo>
                <a:cubicBezTo>
                  <a:pt x="45762" y="10808"/>
                  <a:pt x="43451" y="7071"/>
                  <a:pt x="40252" y="4316"/>
                </a:cubicBezTo>
                <a:cubicBezTo>
                  <a:pt x="37223" y="1732"/>
                  <a:pt x="33389" y="1"/>
                  <a:pt x="29392" y="1"/>
                </a:cubicBezTo>
                <a:close/>
              </a:path>
            </a:pathLst>
          </a:custGeom>
          <a:solidFill>
            <a:srgbClr val="0D0C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90;p33">
            <a:extLst>
              <a:ext uri="{FF2B5EF4-FFF2-40B4-BE49-F238E27FC236}">
                <a16:creationId xmlns:a16="http://schemas.microsoft.com/office/drawing/2014/main" id="{C65638E6-3076-FDA4-BE32-346545FE5956}"/>
              </a:ext>
            </a:extLst>
          </p:cNvPr>
          <p:cNvSpPr/>
          <p:nvPr/>
        </p:nvSpPr>
        <p:spPr>
          <a:xfrm>
            <a:off x="8032800" y="4115938"/>
            <a:ext cx="1235657" cy="1205007"/>
          </a:xfrm>
          <a:custGeom>
            <a:avLst/>
            <a:gdLst/>
            <a:ahLst/>
            <a:cxnLst/>
            <a:rect l="l" t="t" r="r" b="b"/>
            <a:pathLst>
              <a:path w="38542" h="37586" extrusionOk="0">
                <a:moveTo>
                  <a:pt x="19750" y="0"/>
                </a:moveTo>
                <a:cubicBezTo>
                  <a:pt x="19512" y="0"/>
                  <a:pt x="19273" y="13"/>
                  <a:pt x="19034" y="42"/>
                </a:cubicBezTo>
                <a:cubicBezTo>
                  <a:pt x="18749" y="42"/>
                  <a:pt x="18432" y="232"/>
                  <a:pt x="18368" y="548"/>
                </a:cubicBezTo>
                <a:cubicBezTo>
                  <a:pt x="18147" y="1625"/>
                  <a:pt x="17830" y="2797"/>
                  <a:pt x="17007" y="3620"/>
                </a:cubicBezTo>
                <a:cubicBezTo>
                  <a:pt x="16943" y="3684"/>
                  <a:pt x="16880" y="3747"/>
                  <a:pt x="16785" y="3810"/>
                </a:cubicBezTo>
                <a:cubicBezTo>
                  <a:pt x="16342" y="4475"/>
                  <a:pt x="15740" y="5014"/>
                  <a:pt x="15012" y="5330"/>
                </a:cubicBezTo>
                <a:cubicBezTo>
                  <a:pt x="14446" y="5573"/>
                  <a:pt x="13867" y="5674"/>
                  <a:pt x="13276" y="5674"/>
                </a:cubicBezTo>
                <a:cubicBezTo>
                  <a:pt x="12940" y="5674"/>
                  <a:pt x="12600" y="5641"/>
                  <a:pt x="12256" y="5584"/>
                </a:cubicBezTo>
                <a:cubicBezTo>
                  <a:pt x="11845" y="5520"/>
                  <a:pt x="11433" y="5394"/>
                  <a:pt x="11021" y="5235"/>
                </a:cubicBezTo>
                <a:cubicBezTo>
                  <a:pt x="10776" y="5148"/>
                  <a:pt x="10536" y="5112"/>
                  <a:pt x="10302" y="5112"/>
                </a:cubicBezTo>
                <a:cubicBezTo>
                  <a:pt x="9265" y="5112"/>
                  <a:pt x="8311" y="5811"/>
                  <a:pt x="7253" y="5837"/>
                </a:cubicBezTo>
                <a:cubicBezTo>
                  <a:pt x="7031" y="5853"/>
                  <a:pt x="6817" y="5861"/>
                  <a:pt x="6607" y="5861"/>
                </a:cubicBezTo>
                <a:cubicBezTo>
                  <a:pt x="6398" y="5861"/>
                  <a:pt x="6192" y="5853"/>
                  <a:pt x="5986" y="5837"/>
                </a:cubicBezTo>
                <a:lnTo>
                  <a:pt x="5257" y="5837"/>
                </a:lnTo>
                <a:cubicBezTo>
                  <a:pt x="4983" y="5814"/>
                  <a:pt x="4676" y="5725"/>
                  <a:pt x="4383" y="5725"/>
                </a:cubicBezTo>
                <a:cubicBezTo>
                  <a:pt x="4270" y="5725"/>
                  <a:pt x="4160" y="5739"/>
                  <a:pt x="4054" y="5774"/>
                </a:cubicBezTo>
                <a:cubicBezTo>
                  <a:pt x="3516" y="5900"/>
                  <a:pt x="3294" y="6376"/>
                  <a:pt x="3041" y="6819"/>
                </a:cubicBezTo>
                <a:cubicBezTo>
                  <a:pt x="2851" y="7231"/>
                  <a:pt x="2629" y="7642"/>
                  <a:pt x="2439" y="8086"/>
                </a:cubicBezTo>
                <a:cubicBezTo>
                  <a:pt x="2059" y="8941"/>
                  <a:pt x="1711" y="9827"/>
                  <a:pt x="1426" y="10746"/>
                </a:cubicBezTo>
                <a:cubicBezTo>
                  <a:pt x="855" y="12551"/>
                  <a:pt x="507" y="14419"/>
                  <a:pt x="349" y="16288"/>
                </a:cubicBezTo>
                <a:cubicBezTo>
                  <a:pt x="0" y="19961"/>
                  <a:pt x="444" y="23793"/>
                  <a:pt x="1742" y="27277"/>
                </a:cubicBezTo>
                <a:cubicBezTo>
                  <a:pt x="2407" y="29050"/>
                  <a:pt x="3357" y="30729"/>
                  <a:pt x="4719" y="32091"/>
                </a:cubicBezTo>
                <a:cubicBezTo>
                  <a:pt x="6081" y="33452"/>
                  <a:pt x="7728" y="34497"/>
                  <a:pt x="9438" y="35384"/>
                </a:cubicBezTo>
                <a:cubicBezTo>
                  <a:pt x="11116" y="36303"/>
                  <a:pt x="12921" y="36999"/>
                  <a:pt x="14822" y="37316"/>
                </a:cubicBezTo>
                <a:cubicBezTo>
                  <a:pt x="15821" y="37498"/>
                  <a:pt x="16841" y="37586"/>
                  <a:pt x="17859" y="37586"/>
                </a:cubicBezTo>
                <a:cubicBezTo>
                  <a:pt x="18614" y="37586"/>
                  <a:pt x="19368" y="37537"/>
                  <a:pt x="20110" y="37443"/>
                </a:cubicBezTo>
                <a:cubicBezTo>
                  <a:pt x="23689" y="36999"/>
                  <a:pt x="27046" y="35574"/>
                  <a:pt x="29864" y="33294"/>
                </a:cubicBezTo>
                <a:cubicBezTo>
                  <a:pt x="35375" y="28797"/>
                  <a:pt x="38542" y="21102"/>
                  <a:pt x="37497" y="14039"/>
                </a:cubicBezTo>
                <a:cubicBezTo>
                  <a:pt x="37180" y="12013"/>
                  <a:pt x="36452" y="10112"/>
                  <a:pt x="35470" y="8339"/>
                </a:cubicBezTo>
                <a:cubicBezTo>
                  <a:pt x="34551" y="6661"/>
                  <a:pt x="33443" y="4982"/>
                  <a:pt x="31955" y="3747"/>
                </a:cubicBezTo>
                <a:cubicBezTo>
                  <a:pt x="29199" y="1467"/>
                  <a:pt x="25589" y="770"/>
                  <a:pt x="22137" y="263"/>
                </a:cubicBezTo>
                <a:cubicBezTo>
                  <a:pt x="21356" y="141"/>
                  <a:pt x="20555" y="0"/>
                  <a:pt x="19750" y="0"/>
                </a:cubicBezTo>
                <a:close/>
              </a:path>
            </a:pathLst>
          </a:custGeom>
          <a:solidFill>
            <a:srgbClr val="5BCFC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dirty="0">
                <a:solidFill>
                  <a:srgbClr val="FFFFFF"/>
                </a:solidFill>
                <a:ea typeface="Roboto"/>
                <a:cs typeface="Roboto"/>
                <a:sym typeface="Roboto"/>
              </a:rPr>
              <a:t>They conduct </a:t>
            </a:r>
          </a:p>
          <a:p>
            <a:pPr marL="0" lvl="0" indent="0" algn="ctr" rtl="0">
              <a:spcBef>
                <a:spcPts val="0"/>
              </a:spcBef>
              <a:spcAft>
                <a:spcPts val="0"/>
              </a:spcAft>
              <a:buNone/>
            </a:pPr>
            <a:r>
              <a:rPr lang="en-US" sz="900" dirty="0">
                <a:solidFill>
                  <a:srgbClr val="FFFFFF"/>
                </a:solidFill>
                <a:ea typeface="Roboto"/>
                <a:cs typeface="Roboto"/>
                <a:sym typeface="Roboto"/>
              </a:rPr>
              <a:t>initial screening interviews to further assess the candidates.</a:t>
            </a:r>
          </a:p>
        </p:txBody>
      </p:sp>
      <p:sp>
        <p:nvSpPr>
          <p:cNvPr id="21" name="Google Shape;1391;p33">
            <a:extLst>
              <a:ext uri="{FF2B5EF4-FFF2-40B4-BE49-F238E27FC236}">
                <a16:creationId xmlns:a16="http://schemas.microsoft.com/office/drawing/2014/main" id="{3E8DA013-13EC-2B51-758D-E5B5FDA0D4B8}"/>
              </a:ext>
            </a:extLst>
          </p:cNvPr>
          <p:cNvSpPr/>
          <p:nvPr/>
        </p:nvSpPr>
        <p:spPr>
          <a:xfrm>
            <a:off x="7857143" y="3962948"/>
            <a:ext cx="1553467" cy="1501755"/>
          </a:xfrm>
          <a:custGeom>
            <a:avLst/>
            <a:gdLst/>
            <a:ahLst/>
            <a:cxnLst/>
            <a:rect l="l" t="t" r="r" b="b"/>
            <a:pathLst>
              <a:path w="48455" h="46842" extrusionOk="0">
                <a:moveTo>
                  <a:pt x="4036" y="31395"/>
                </a:moveTo>
                <a:cubicBezTo>
                  <a:pt x="4037" y="31398"/>
                  <a:pt x="4042" y="31408"/>
                  <a:pt x="4051" y="31430"/>
                </a:cubicBezTo>
                <a:lnTo>
                  <a:pt x="4051" y="31430"/>
                </a:lnTo>
                <a:cubicBezTo>
                  <a:pt x="4046" y="31419"/>
                  <a:pt x="4040" y="31408"/>
                  <a:pt x="4036" y="31395"/>
                </a:cubicBezTo>
                <a:close/>
                <a:moveTo>
                  <a:pt x="29338" y="0"/>
                </a:moveTo>
                <a:cubicBezTo>
                  <a:pt x="28798" y="0"/>
                  <a:pt x="28255" y="31"/>
                  <a:pt x="27711" y="95"/>
                </a:cubicBezTo>
                <a:cubicBezTo>
                  <a:pt x="27109" y="158"/>
                  <a:pt x="26539" y="253"/>
                  <a:pt x="25969" y="412"/>
                </a:cubicBezTo>
                <a:cubicBezTo>
                  <a:pt x="25684" y="475"/>
                  <a:pt x="25431" y="538"/>
                  <a:pt x="25146" y="633"/>
                </a:cubicBezTo>
                <a:cubicBezTo>
                  <a:pt x="25051" y="665"/>
                  <a:pt x="24924" y="728"/>
                  <a:pt x="24798" y="760"/>
                </a:cubicBezTo>
                <a:cubicBezTo>
                  <a:pt x="24734" y="792"/>
                  <a:pt x="24671" y="823"/>
                  <a:pt x="24576" y="855"/>
                </a:cubicBezTo>
                <a:cubicBezTo>
                  <a:pt x="24601" y="855"/>
                  <a:pt x="24282" y="977"/>
                  <a:pt x="24283" y="977"/>
                </a:cubicBezTo>
                <a:cubicBezTo>
                  <a:pt x="24283" y="977"/>
                  <a:pt x="24299" y="971"/>
                  <a:pt x="24338" y="956"/>
                </a:cubicBezTo>
                <a:lnTo>
                  <a:pt x="24338" y="956"/>
                </a:lnTo>
                <a:cubicBezTo>
                  <a:pt x="23744" y="1183"/>
                  <a:pt x="23279" y="1780"/>
                  <a:pt x="23499" y="2470"/>
                </a:cubicBezTo>
                <a:cubicBezTo>
                  <a:pt x="23656" y="2941"/>
                  <a:pt x="24136" y="3390"/>
                  <a:pt x="24673" y="3390"/>
                </a:cubicBezTo>
                <a:cubicBezTo>
                  <a:pt x="24787" y="3390"/>
                  <a:pt x="24903" y="3370"/>
                  <a:pt x="25019" y="3325"/>
                </a:cubicBezTo>
                <a:cubicBezTo>
                  <a:pt x="25526" y="3135"/>
                  <a:pt x="26033" y="2977"/>
                  <a:pt x="26571" y="2850"/>
                </a:cubicBezTo>
                <a:cubicBezTo>
                  <a:pt x="26824" y="2787"/>
                  <a:pt x="27078" y="2724"/>
                  <a:pt x="27331" y="2692"/>
                </a:cubicBezTo>
                <a:lnTo>
                  <a:pt x="27679" y="2629"/>
                </a:lnTo>
                <a:lnTo>
                  <a:pt x="27743" y="2629"/>
                </a:lnTo>
                <a:cubicBezTo>
                  <a:pt x="27806" y="2597"/>
                  <a:pt x="27964" y="2597"/>
                  <a:pt x="27964" y="2597"/>
                </a:cubicBezTo>
                <a:cubicBezTo>
                  <a:pt x="28335" y="2551"/>
                  <a:pt x="28706" y="2521"/>
                  <a:pt x="29090" y="2521"/>
                </a:cubicBezTo>
                <a:cubicBezTo>
                  <a:pt x="29230" y="2521"/>
                  <a:pt x="29372" y="2525"/>
                  <a:pt x="29516" y="2534"/>
                </a:cubicBezTo>
                <a:cubicBezTo>
                  <a:pt x="29770" y="2534"/>
                  <a:pt x="30023" y="2534"/>
                  <a:pt x="30308" y="2565"/>
                </a:cubicBezTo>
                <a:cubicBezTo>
                  <a:pt x="30435" y="2565"/>
                  <a:pt x="30593" y="2597"/>
                  <a:pt x="30720" y="2597"/>
                </a:cubicBezTo>
                <a:cubicBezTo>
                  <a:pt x="30783" y="2597"/>
                  <a:pt x="30846" y="2597"/>
                  <a:pt x="30910" y="2629"/>
                </a:cubicBezTo>
                <a:lnTo>
                  <a:pt x="31036" y="2629"/>
                </a:lnTo>
                <a:cubicBezTo>
                  <a:pt x="31068" y="2629"/>
                  <a:pt x="31100" y="2660"/>
                  <a:pt x="31100" y="2660"/>
                </a:cubicBezTo>
                <a:cubicBezTo>
                  <a:pt x="31195" y="2660"/>
                  <a:pt x="31258" y="2660"/>
                  <a:pt x="31353" y="2692"/>
                </a:cubicBezTo>
                <a:cubicBezTo>
                  <a:pt x="31480" y="2692"/>
                  <a:pt x="31575" y="2724"/>
                  <a:pt x="31701" y="2755"/>
                </a:cubicBezTo>
                <a:cubicBezTo>
                  <a:pt x="31986" y="2819"/>
                  <a:pt x="32271" y="2882"/>
                  <a:pt x="32525" y="2945"/>
                </a:cubicBezTo>
                <a:cubicBezTo>
                  <a:pt x="33032" y="3072"/>
                  <a:pt x="33570" y="3230"/>
                  <a:pt x="34045" y="3420"/>
                </a:cubicBezTo>
                <a:cubicBezTo>
                  <a:pt x="34172" y="3452"/>
                  <a:pt x="34267" y="3515"/>
                  <a:pt x="34362" y="3547"/>
                </a:cubicBezTo>
                <a:lnTo>
                  <a:pt x="34393" y="3547"/>
                </a:lnTo>
                <a:cubicBezTo>
                  <a:pt x="34425" y="3579"/>
                  <a:pt x="34457" y="3579"/>
                  <a:pt x="34488" y="3610"/>
                </a:cubicBezTo>
                <a:cubicBezTo>
                  <a:pt x="34710" y="3705"/>
                  <a:pt x="34963" y="3832"/>
                  <a:pt x="35185" y="3927"/>
                </a:cubicBezTo>
                <a:cubicBezTo>
                  <a:pt x="35628" y="4149"/>
                  <a:pt x="36072" y="4402"/>
                  <a:pt x="36515" y="4655"/>
                </a:cubicBezTo>
                <a:cubicBezTo>
                  <a:pt x="36927" y="4940"/>
                  <a:pt x="37338" y="5225"/>
                  <a:pt x="37750" y="5510"/>
                </a:cubicBezTo>
                <a:cubicBezTo>
                  <a:pt x="37782" y="5542"/>
                  <a:pt x="37845" y="5574"/>
                  <a:pt x="37877" y="5605"/>
                </a:cubicBezTo>
                <a:cubicBezTo>
                  <a:pt x="37972" y="5700"/>
                  <a:pt x="38067" y="5764"/>
                  <a:pt x="38162" y="5827"/>
                </a:cubicBezTo>
                <a:cubicBezTo>
                  <a:pt x="38352" y="6017"/>
                  <a:pt x="38574" y="6175"/>
                  <a:pt x="38764" y="6366"/>
                </a:cubicBezTo>
                <a:cubicBezTo>
                  <a:pt x="39492" y="6999"/>
                  <a:pt x="40189" y="7727"/>
                  <a:pt x="40822" y="8487"/>
                </a:cubicBezTo>
                <a:cubicBezTo>
                  <a:pt x="40980" y="8646"/>
                  <a:pt x="41107" y="8836"/>
                  <a:pt x="41234" y="8994"/>
                </a:cubicBezTo>
                <a:cubicBezTo>
                  <a:pt x="41265" y="9026"/>
                  <a:pt x="41329" y="9089"/>
                  <a:pt x="41360" y="9121"/>
                </a:cubicBezTo>
                <a:cubicBezTo>
                  <a:pt x="41424" y="9247"/>
                  <a:pt x="41519" y="9374"/>
                  <a:pt x="41614" y="9469"/>
                </a:cubicBezTo>
                <a:cubicBezTo>
                  <a:pt x="41867" y="9881"/>
                  <a:pt x="42152" y="10261"/>
                  <a:pt x="42406" y="10672"/>
                </a:cubicBezTo>
                <a:cubicBezTo>
                  <a:pt x="42912" y="11496"/>
                  <a:pt x="43356" y="12383"/>
                  <a:pt x="43767" y="13269"/>
                </a:cubicBezTo>
                <a:cubicBezTo>
                  <a:pt x="43831" y="13364"/>
                  <a:pt x="43862" y="13459"/>
                  <a:pt x="43894" y="13554"/>
                </a:cubicBezTo>
                <a:cubicBezTo>
                  <a:pt x="43926" y="13618"/>
                  <a:pt x="43957" y="13681"/>
                  <a:pt x="43957" y="13713"/>
                </a:cubicBezTo>
                <a:cubicBezTo>
                  <a:pt x="44052" y="13966"/>
                  <a:pt x="44147" y="14188"/>
                  <a:pt x="44242" y="14441"/>
                </a:cubicBezTo>
                <a:cubicBezTo>
                  <a:pt x="44401" y="14884"/>
                  <a:pt x="44559" y="15359"/>
                  <a:pt x="44717" y="15835"/>
                </a:cubicBezTo>
                <a:cubicBezTo>
                  <a:pt x="44971" y="16753"/>
                  <a:pt x="45192" y="17703"/>
                  <a:pt x="45351" y="18653"/>
                </a:cubicBezTo>
                <a:cubicBezTo>
                  <a:pt x="45382" y="18748"/>
                  <a:pt x="45382" y="18875"/>
                  <a:pt x="45414" y="18970"/>
                </a:cubicBezTo>
                <a:cubicBezTo>
                  <a:pt x="45414" y="19033"/>
                  <a:pt x="45446" y="19160"/>
                  <a:pt x="45446" y="19223"/>
                </a:cubicBezTo>
                <a:cubicBezTo>
                  <a:pt x="45477" y="19445"/>
                  <a:pt x="45509" y="19666"/>
                  <a:pt x="45509" y="19888"/>
                </a:cubicBezTo>
                <a:cubicBezTo>
                  <a:pt x="45572" y="20363"/>
                  <a:pt x="45604" y="20838"/>
                  <a:pt x="45604" y="21313"/>
                </a:cubicBezTo>
                <a:cubicBezTo>
                  <a:pt x="45636" y="22295"/>
                  <a:pt x="45604" y="23277"/>
                  <a:pt x="45509" y="24258"/>
                </a:cubicBezTo>
                <a:cubicBezTo>
                  <a:pt x="45509" y="24512"/>
                  <a:pt x="45477" y="24733"/>
                  <a:pt x="45446" y="24955"/>
                </a:cubicBezTo>
                <a:cubicBezTo>
                  <a:pt x="45446" y="25018"/>
                  <a:pt x="45414" y="25050"/>
                  <a:pt x="45414" y="25082"/>
                </a:cubicBezTo>
                <a:cubicBezTo>
                  <a:pt x="45414" y="25208"/>
                  <a:pt x="45382" y="25367"/>
                  <a:pt x="45351" y="25525"/>
                </a:cubicBezTo>
                <a:cubicBezTo>
                  <a:pt x="45287" y="25969"/>
                  <a:pt x="45192" y="26412"/>
                  <a:pt x="45097" y="26887"/>
                </a:cubicBezTo>
                <a:cubicBezTo>
                  <a:pt x="44876" y="27805"/>
                  <a:pt x="44591" y="28692"/>
                  <a:pt x="44274" y="29579"/>
                </a:cubicBezTo>
                <a:cubicBezTo>
                  <a:pt x="44211" y="29800"/>
                  <a:pt x="44116" y="29991"/>
                  <a:pt x="44021" y="30212"/>
                </a:cubicBezTo>
                <a:cubicBezTo>
                  <a:pt x="43996" y="30285"/>
                  <a:pt x="43972" y="30358"/>
                  <a:pt x="43948" y="30432"/>
                </a:cubicBezTo>
                <a:lnTo>
                  <a:pt x="43948" y="30432"/>
                </a:lnTo>
                <a:cubicBezTo>
                  <a:pt x="43923" y="30475"/>
                  <a:pt x="43851" y="30626"/>
                  <a:pt x="43831" y="30687"/>
                </a:cubicBezTo>
                <a:cubicBezTo>
                  <a:pt x="43641" y="31099"/>
                  <a:pt x="43451" y="31511"/>
                  <a:pt x="43261" y="31891"/>
                </a:cubicBezTo>
                <a:cubicBezTo>
                  <a:pt x="42817" y="32746"/>
                  <a:pt x="42342" y="33537"/>
                  <a:pt x="41836" y="34329"/>
                </a:cubicBezTo>
                <a:cubicBezTo>
                  <a:pt x="41582" y="34709"/>
                  <a:pt x="41297" y="35089"/>
                  <a:pt x="41012" y="35469"/>
                </a:cubicBezTo>
                <a:cubicBezTo>
                  <a:pt x="40980" y="35533"/>
                  <a:pt x="40949" y="35564"/>
                  <a:pt x="40917" y="35596"/>
                </a:cubicBezTo>
                <a:cubicBezTo>
                  <a:pt x="40917" y="35596"/>
                  <a:pt x="40917" y="35628"/>
                  <a:pt x="40885" y="35628"/>
                </a:cubicBezTo>
                <a:cubicBezTo>
                  <a:pt x="40854" y="35691"/>
                  <a:pt x="40759" y="35818"/>
                  <a:pt x="40727" y="35849"/>
                </a:cubicBezTo>
                <a:cubicBezTo>
                  <a:pt x="40569" y="36008"/>
                  <a:pt x="40442" y="36198"/>
                  <a:pt x="40284" y="36356"/>
                </a:cubicBezTo>
                <a:cubicBezTo>
                  <a:pt x="39682" y="37084"/>
                  <a:pt x="39049" y="37749"/>
                  <a:pt x="38352" y="38414"/>
                </a:cubicBezTo>
                <a:cubicBezTo>
                  <a:pt x="38004" y="38731"/>
                  <a:pt x="37655" y="39048"/>
                  <a:pt x="37307" y="39333"/>
                </a:cubicBezTo>
                <a:cubicBezTo>
                  <a:pt x="37148" y="39491"/>
                  <a:pt x="36990" y="39618"/>
                  <a:pt x="36800" y="39745"/>
                </a:cubicBezTo>
                <a:cubicBezTo>
                  <a:pt x="36768" y="39776"/>
                  <a:pt x="36705" y="39808"/>
                  <a:pt x="36673" y="39840"/>
                </a:cubicBezTo>
                <a:cubicBezTo>
                  <a:pt x="36578" y="39903"/>
                  <a:pt x="36483" y="39998"/>
                  <a:pt x="36388" y="40061"/>
                </a:cubicBezTo>
                <a:cubicBezTo>
                  <a:pt x="35628" y="40631"/>
                  <a:pt x="34837" y="41138"/>
                  <a:pt x="34013" y="41613"/>
                </a:cubicBezTo>
                <a:cubicBezTo>
                  <a:pt x="33538" y="41898"/>
                  <a:pt x="33032" y="42151"/>
                  <a:pt x="32525" y="42405"/>
                </a:cubicBezTo>
                <a:cubicBezTo>
                  <a:pt x="32303" y="42500"/>
                  <a:pt x="32081" y="42626"/>
                  <a:pt x="31828" y="42721"/>
                </a:cubicBezTo>
                <a:cubicBezTo>
                  <a:pt x="31765" y="42753"/>
                  <a:pt x="31670" y="42785"/>
                  <a:pt x="31606" y="42816"/>
                </a:cubicBezTo>
                <a:cubicBezTo>
                  <a:pt x="31480" y="42880"/>
                  <a:pt x="31321" y="42911"/>
                  <a:pt x="31195" y="42975"/>
                </a:cubicBezTo>
                <a:cubicBezTo>
                  <a:pt x="30213" y="43355"/>
                  <a:pt x="29231" y="43671"/>
                  <a:pt x="28186" y="43925"/>
                </a:cubicBezTo>
                <a:cubicBezTo>
                  <a:pt x="27711" y="44020"/>
                  <a:pt x="27204" y="44115"/>
                  <a:pt x="26698" y="44210"/>
                </a:cubicBezTo>
                <a:cubicBezTo>
                  <a:pt x="26603" y="44210"/>
                  <a:pt x="26476" y="44242"/>
                  <a:pt x="26381" y="44242"/>
                </a:cubicBezTo>
                <a:cubicBezTo>
                  <a:pt x="26349" y="44242"/>
                  <a:pt x="26318" y="44273"/>
                  <a:pt x="26318" y="44273"/>
                </a:cubicBezTo>
                <a:lnTo>
                  <a:pt x="26254" y="44273"/>
                </a:lnTo>
                <a:cubicBezTo>
                  <a:pt x="26001" y="44305"/>
                  <a:pt x="25716" y="44337"/>
                  <a:pt x="25463" y="44337"/>
                </a:cubicBezTo>
                <a:cubicBezTo>
                  <a:pt x="24808" y="44398"/>
                  <a:pt x="24154" y="44433"/>
                  <a:pt x="23499" y="44433"/>
                </a:cubicBezTo>
                <a:cubicBezTo>
                  <a:pt x="23140" y="44433"/>
                  <a:pt x="22781" y="44422"/>
                  <a:pt x="22422" y="44400"/>
                </a:cubicBezTo>
                <a:cubicBezTo>
                  <a:pt x="21916" y="44368"/>
                  <a:pt x="21409" y="44337"/>
                  <a:pt x="20902" y="44273"/>
                </a:cubicBezTo>
                <a:cubicBezTo>
                  <a:pt x="20871" y="44273"/>
                  <a:pt x="20744" y="44273"/>
                  <a:pt x="20681" y="44242"/>
                </a:cubicBezTo>
                <a:cubicBezTo>
                  <a:pt x="20617" y="44242"/>
                  <a:pt x="20491" y="44210"/>
                  <a:pt x="20459" y="44210"/>
                </a:cubicBezTo>
                <a:cubicBezTo>
                  <a:pt x="20174" y="44178"/>
                  <a:pt x="19921" y="44146"/>
                  <a:pt x="19667" y="44083"/>
                </a:cubicBezTo>
                <a:cubicBezTo>
                  <a:pt x="18685" y="43893"/>
                  <a:pt x="17704" y="43640"/>
                  <a:pt x="16722" y="43323"/>
                </a:cubicBezTo>
                <a:cubicBezTo>
                  <a:pt x="16247" y="43165"/>
                  <a:pt x="15772" y="42975"/>
                  <a:pt x="15297" y="42785"/>
                </a:cubicBezTo>
                <a:lnTo>
                  <a:pt x="15233" y="42785"/>
                </a:lnTo>
                <a:cubicBezTo>
                  <a:pt x="15233" y="42753"/>
                  <a:pt x="15202" y="42753"/>
                  <a:pt x="15170" y="42753"/>
                </a:cubicBezTo>
                <a:cubicBezTo>
                  <a:pt x="15075" y="42690"/>
                  <a:pt x="14980" y="42658"/>
                  <a:pt x="14853" y="42595"/>
                </a:cubicBezTo>
                <a:cubicBezTo>
                  <a:pt x="14632" y="42500"/>
                  <a:pt x="14378" y="42373"/>
                  <a:pt x="14157" y="42278"/>
                </a:cubicBezTo>
                <a:cubicBezTo>
                  <a:pt x="13270" y="41835"/>
                  <a:pt x="12415" y="41328"/>
                  <a:pt x="11592" y="40758"/>
                </a:cubicBezTo>
                <a:cubicBezTo>
                  <a:pt x="11433" y="40631"/>
                  <a:pt x="11243" y="40505"/>
                  <a:pt x="11053" y="40378"/>
                </a:cubicBezTo>
                <a:cubicBezTo>
                  <a:pt x="10958" y="40315"/>
                  <a:pt x="10895" y="40251"/>
                  <a:pt x="10800" y="40188"/>
                </a:cubicBezTo>
                <a:cubicBezTo>
                  <a:pt x="10768" y="40156"/>
                  <a:pt x="10705" y="40125"/>
                  <a:pt x="10673" y="40093"/>
                </a:cubicBezTo>
                <a:cubicBezTo>
                  <a:pt x="10325" y="39808"/>
                  <a:pt x="9945" y="39491"/>
                  <a:pt x="9596" y="39206"/>
                </a:cubicBezTo>
                <a:cubicBezTo>
                  <a:pt x="8900" y="38573"/>
                  <a:pt x="8235" y="37908"/>
                  <a:pt x="7633" y="37179"/>
                </a:cubicBezTo>
                <a:cubicBezTo>
                  <a:pt x="7475" y="37021"/>
                  <a:pt x="7348" y="36863"/>
                  <a:pt x="7190" y="36673"/>
                </a:cubicBezTo>
                <a:cubicBezTo>
                  <a:pt x="7126" y="36609"/>
                  <a:pt x="7063" y="36514"/>
                  <a:pt x="7000" y="36419"/>
                </a:cubicBezTo>
                <a:cubicBezTo>
                  <a:pt x="6968" y="36388"/>
                  <a:pt x="6936" y="36356"/>
                  <a:pt x="6905" y="36324"/>
                </a:cubicBezTo>
                <a:cubicBezTo>
                  <a:pt x="6905" y="36293"/>
                  <a:pt x="6905" y="36293"/>
                  <a:pt x="6873" y="36293"/>
                </a:cubicBezTo>
                <a:cubicBezTo>
                  <a:pt x="6873" y="36293"/>
                  <a:pt x="6873" y="36261"/>
                  <a:pt x="6873" y="36261"/>
                </a:cubicBezTo>
                <a:cubicBezTo>
                  <a:pt x="6588" y="35913"/>
                  <a:pt x="6334" y="35533"/>
                  <a:pt x="6081" y="35153"/>
                </a:cubicBezTo>
                <a:cubicBezTo>
                  <a:pt x="5543" y="34361"/>
                  <a:pt x="5068" y="33569"/>
                  <a:pt x="4656" y="32714"/>
                </a:cubicBezTo>
                <a:cubicBezTo>
                  <a:pt x="4466" y="32334"/>
                  <a:pt x="4276" y="31922"/>
                  <a:pt x="4086" y="31511"/>
                </a:cubicBezTo>
                <a:cubicBezTo>
                  <a:pt x="4070" y="31474"/>
                  <a:pt x="4059" y="31448"/>
                  <a:pt x="4051" y="31430"/>
                </a:cubicBezTo>
                <a:lnTo>
                  <a:pt x="4051" y="31430"/>
                </a:lnTo>
                <a:cubicBezTo>
                  <a:pt x="4062" y="31450"/>
                  <a:pt x="4074" y="31467"/>
                  <a:pt x="4086" y="31479"/>
                </a:cubicBezTo>
                <a:cubicBezTo>
                  <a:pt x="4067" y="31460"/>
                  <a:pt x="4037" y="31395"/>
                  <a:pt x="4036" y="31395"/>
                </a:cubicBezTo>
                <a:lnTo>
                  <a:pt x="4036" y="31395"/>
                </a:lnTo>
                <a:cubicBezTo>
                  <a:pt x="4036" y="31395"/>
                  <a:pt x="4036" y="31395"/>
                  <a:pt x="4036" y="31395"/>
                </a:cubicBezTo>
                <a:lnTo>
                  <a:pt x="4036" y="31395"/>
                </a:lnTo>
                <a:cubicBezTo>
                  <a:pt x="4036" y="31395"/>
                  <a:pt x="4036" y="31395"/>
                  <a:pt x="4036" y="31395"/>
                </a:cubicBezTo>
                <a:lnTo>
                  <a:pt x="4036" y="31395"/>
                </a:lnTo>
                <a:cubicBezTo>
                  <a:pt x="4036" y="31395"/>
                  <a:pt x="4036" y="31395"/>
                  <a:pt x="4036" y="31395"/>
                </a:cubicBezTo>
                <a:lnTo>
                  <a:pt x="4036" y="31395"/>
                </a:lnTo>
                <a:cubicBezTo>
                  <a:pt x="4028" y="31371"/>
                  <a:pt x="4023" y="31346"/>
                  <a:pt x="4023" y="31321"/>
                </a:cubicBezTo>
                <a:cubicBezTo>
                  <a:pt x="3959" y="31226"/>
                  <a:pt x="3928" y="31131"/>
                  <a:pt x="3896" y="31036"/>
                </a:cubicBezTo>
                <a:cubicBezTo>
                  <a:pt x="3801" y="30814"/>
                  <a:pt x="3738" y="30592"/>
                  <a:pt x="3643" y="30371"/>
                </a:cubicBezTo>
                <a:cubicBezTo>
                  <a:pt x="3326" y="29484"/>
                  <a:pt x="3073" y="28565"/>
                  <a:pt x="2883" y="27647"/>
                </a:cubicBezTo>
                <a:cubicBezTo>
                  <a:pt x="2788" y="27204"/>
                  <a:pt x="2724" y="26760"/>
                  <a:pt x="2629" y="26317"/>
                </a:cubicBezTo>
                <a:cubicBezTo>
                  <a:pt x="2629" y="26317"/>
                  <a:pt x="2629" y="26222"/>
                  <a:pt x="2629" y="26190"/>
                </a:cubicBezTo>
                <a:cubicBezTo>
                  <a:pt x="2629" y="26159"/>
                  <a:pt x="2629" y="26127"/>
                  <a:pt x="2629" y="26127"/>
                </a:cubicBezTo>
                <a:cubicBezTo>
                  <a:pt x="2598" y="26000"/>
                  <a:pt x="2598" y="25905"/>
                  <a:pt x="2566" y="25779"/>
                </a:cubicBezTo>
                <a:cubicBezTo>
                  <a:pt x="2566" y="25525"/>
                  <a:pt x="2534" y="25272"/>
                  <a:pt x="2503" y="25018"/>
                </a:cubicBezTo>
                <a:cubicBezTo>
                  <a:pt x="2439" y="24037"/>
                  <a:pt x="2439" y="23055"/>
                  <a:pt x="2503" y="22073"/>
                </a:cubicBezTo>
                <a:cubicBezTo>
                  <a:pt x="2629" y="20236"/>
                  <a:pt x="3009" y="18368"/>
                  <a:pt x="3643" y="16500"/>
                </a:cubicBezTo>
                <a:cubicBezTo>
                  <a:pt x="4244" y="14726"/>
                  <a:pt x="5068" y="13016"/>
                  <a:pt x="6144" y="11401"/>
                </a:cubicBezTo>
                <a:cubicBezTo>
                  <a:pt x="6398" y="11021"/>
                  <a:pt x="6683" y="10641"/>
                  <a:pt x="6936" y="10292"/>
                </a:cubicBezTo>
                <a:cubicBezTo>
                  <a:pt x="7221" y="9912"/>
                  <a:pt x="7475" y="9469"/>
                  <a:pt x="7760" y="9089"/>
                </a:cubicBezTo>
                <a:cubicBezTo>
                  <a:pt x="7981" y="8804"/>
                  <a:pt x="7855" y="8361"/>
                  <a:pt x="7570" y="8171"/>
                </a:cubicBezTo>
                <a:cubicBezTo>
                  <a:pt x="7441" y="8071"/>
                  <a:pt x="7300" y="8022"/>
                  <a:pt x="7158" y="8022"/>
                </a:cubicBezTo>
                <a:cubicBezTo>
                  <a:pt x="6984" y="8022"/>
                  <a:pt x="6808" y="8095"/>
                  <a:pt x="6651" y="8234"/>
                </a:cubicBezTo>
                <a:cubicBezTo>
                  <a:pt x="6271" y="8551"/>
                  <a:pt x="5859" y="8899"/>
                  <a:pt x="5543" y="9279"/>
                </a:cubicBezTo>
                <a:cubicBezTo>
                  <a:pt x="5194" y="9691"/>
                  <a:pt x="4846" y="10134"/>
                  <a:pt x="4529" y="10577"/>
                </a:cubicBezTo>
                <a:cubicBezTo>
                  <a:pt x="3959" y="11401"/>
                  <a:pt x="3421" y="12256"/>
                  <a:pt x="2978" y="13143"/>
                </a:cubicBezTo>
                <a:cubicBezTo>
                  <a:pt x="2027" y="15011"/>
                  <a:pt x="1299" y="16975"/>
                  <a:pt x="856" y="19001"/>
                </a:cubicBezTo>
                <a:cubicBezTo>
                  <a:pt x="1" y="23023"/>
                  <a:pt x="222" y="27267"/>
                  <a:pt x="1552" y="31162"/>
                </a:cubicBezTo>
                <a:cubicBezTo>
                  <a:pt x="2851" y="34899"/>
                  <a:pt x="5099" y="38351"/>
                  <a:pt x="8076" y="41011"/>
                </a:cubicBezTo>
                <a:cubicBezTo>
                  <a:pt x="11212" y="43861"/>
                  <a:pt x="15138" y="45730"/>
                  <a:pt x="19319" y="46458"/>
                </a:cubicBezTo>
                <a:cubicBezTo>
                  <a:pt x="20744" y="46712"/>
                  <a:pt x="22194" y="46842"/>
                  <a:pt x="23643" y="46842"/>
                </a:cubicBezTo>
                <a:cubicBezTo>
                  <a:pt x="26543" y="46842"/>
                  <a:pt x="29442" y="46321"/>
                  <a:pt x="32145" y="45223"/>
                </a:cubicBezTo>
                <a:cubicBezTo>
                  <a:pt x="36040" y="43640"/>
                  <a:pt x="39524" y="41138"/>
                  <a:pt x="42216" y="37908"/>
                </a:cubicBezTo>
                <a:cubicBezTo>
                  <a:pt x="44781" y="34804"/>
                  <a:pt x="46681" y="31162"/>
                  <a:pt x="47568" y="27235"/>
                </a:cubicBezTo>
                <a:cubicBezTo>
                  <a:pt x="48454" y="23150"/>
                  <a:pt x="48264" y="18811"/>
                  <a:pt x="47029" y="14821"/>
                </a:cubicBezTo>
                <a:cubicBezTo>
                  <a:pt x="45762" y="10799"/>
                  <a:pt x="43451" y="7062"/>
                  <a:pt x="40252" y="4307"/>
                </a:cubicBezTo>
                <a:cubicBezTo>
                  <a:pt x="37209" y="1711"/>
                  <a:pt x="33354" y="0"/>
                  <a:pt x="29338" y="0"/>
                </a:cubicBezTo>
                <a:close/>
              </a:path>
            </a:pathLst>
          </a:custGeom>
          <a:solidFill>
            <a:srgbClr val="0D0C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392;p33">
            <a:extLst>
              <a:ext uri="{FF2B5EF4-FFF2-40B4-BE49-F238E27FC236}">
                <a16:creationId xmlns:a16="http://schemas.microsoft.com/office/drawing/2014/main" id="{DADD46F9-D12D-0F19-0692-53996EEF7569}"/>
              </a:ext>
            </a:extLst>
          </p:cNvPr>
          <p:cNvGrpSpPr/>
          <p:nvPr/>
        </p:nvGrpSpPr>
        <p:grpSpPr>
          <a:xfrm>
            <a:off x="2761438" y="3878208"/>
            <a:ext cx="422461" cy="309420"/>
            <a:chOff x="1190625" y="937625"/>
            <a:chExt cx="5228475" cy="3829450"/>
          </a:xfrm>
        </p:grpSpPr>
        <p:sp>
          <p:nvSpPr>
            <p:cNvPr id="23" name="Google Shape;1393;p33">
              <a:extLst>
                <a:ext uri="{FF2B5EF4-FFF2-40B4-BE49-F238E27FC236}">
                  <a16:creationId xmlns:a16="http://schemas.microsoft.com/office/drawing/2014/main" id="{E8307908-7057-BB6B-DA04-E997D321D38E}"/>
                </a:ext>
              </a:extLst>
            </p:cNvPr>
            <p:cNvSpPr/>
            <p:nvPr/>
          </p:nvSpPr>
          <p:spPr>
            <a:xfrm>
              <a:off x="3560850" y="1430350"/>
              <a:ext cx="764475" cy="763700"/>
            </a:xfrm>
            <a:custGeom>
              <a:avLst/>
              <a:gdLst/>
              <a:ahLst/>
              <a:cxnLst/>
              <a:rect l="l" t="t" r="r" b="b"/>
              <a:pathLst>
                <a:path w="30579" h="30548" extrusionOk="0">
                  <a:moveTo>
                    <a:pt x="15274" y="1"/>
                  </a:moveTo>
                  <a:cubicBezTo>
                    <a:pt x="6845" y="1"/>
                    <a:pt x="0" y="6845"/>
                    <a:pt x="0" y="15274"/>
                  </a:cubicBezTo>
                  <a:cubicBezTo>
                    <a:pt x="32" y="23703"/>
                    <a:pt x="6845" y="30548"/>
                    <a:pt x="15274" y="30548"/>
                  </a:cubicBezTo>
                  <a:cubicBezTo>
                    <a:pt x="23734" y="30548"/>
                    <a:pt x="30579" y="23703"/>
                    <a:pt x="30579" y="15274"/>
                  </a:cubicBezTo>
                  <a:cubicBezTo>
                    <a:pt x="30579" y="6845"/>
                    <a:pt x="23734" y="1"/>
                    <a:pt x="152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94;p33">
              <a:extLst>
                <a:ext uri="{FF2B5EF4-FFF2-40B4-BE49-F238E27FC236}">
                  <a16:creationId xmlns:a16="http://schemas.microsoft.com/office/drawing/2014/main" id="{C3F86C54-35BB-4B09-7E97-D30734CCDF72}"/>
                </a:ext>
              </a:extLst>
            </p:cNvPr>
            <p:cNvSpPr/>
            <p:nvPr/>
          </p:nvSpPr>
          <p:spPr>
            <a:xfrm>
              <a:off x="1190625" y="2510900"/>
              <a:ext cx="5228475" cy="2256175"/>
            </a:xfrm>
            <a:custGeom>
              <a:avLst/>
              <a:gdLst/>
              <a:ahLst/>
              <a:cxnLst/>
              <a:rect l="l" t="t" r="r" b="b"/>
              <a:pathLst>
                <a:path w="209139" h="90247" extrusionOk="0">
                  <a:moveTo>
                    <a:pt x="57545" y="1"/>
                  </a:moveTo>
                  <a:lnTo>
                    <a:pt x="0" y="51398"/>
                  </a:lnTo>
                  <a:lnTo>
                    <a:pt x="0" y="90247"/>
                  </a:lnTo>
                  <a:lnTo>
                    <a:pt x="209138" y="90247"/>
                  </a:lnTo>
                  <a:lnTo>
                    <a:pt x="209138" y="27791"/>
                  </a:lnTo>
                  <a:lnTo>
                    <a:pt x="168324" y="5926"/>
                  </a:lnTo>
                  <a:lnTo>
                    <a:pt x="120001" y="46391"/>
                  </a:lnTo>
                  <a:cubicBezTo>
                    <a:pt x="119326" y="46970"/>
                    <a:pt x="118488" y="47255"/>
                    <a:pt x="117644" y="47255"/>
                  </a:cubicBezTo>
                  <a:cubicBezTo>
                    <a:pt x="116824" y="47255"/>
                    <a:pt x="115998" y="46986"/>
                    <a:pt x="115311" y="46455"/>
                  </a:cubicBezTo>
                  <a:lnTo>
                    <a:pt x="5754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95;p33">
              <a:extLst>
                <a:ext uri="{FF2B5EF4-FFF2-40B4-BE49-F238E27FC236}">
                  <a16:creationId xmlns:a16="http://schemas.microsoft.com/office/drawing/2014/main" id="{E7A8F05F-7BA8-A063-3339-BA4FC34763B5}"/>
                </a:ext>
              </a:extLst>
            </p:cNvPr>
            <p:cNvSpPr/>
            <p:nvPr/>
          </p:nvSpPr>
          <p:spPr>
            <a:xfrm>
              <a:off x="1190625" y="937625"/>
              <a:ext cx="5228475" cy="2610275"/>
            </a:xfrm>
            <a:custGeom>
              <a:avLst/>
              <a:gdLst/>
              <a:ahLst/>
              <a:cxnLst/>
              <a:rect l="l" t="t" r="r" b="b"/>
              <a:pathLst>
                <a:path w="209139" h="104411" extrusionOk="0">
                  <a:moveTo>
                    <a:pt x="110083" y="12327"/>
                  </a:moveTo>
                  <a:cubicBezTo>
                    <a:pt x="122631" y="12327"/>
                    <a:pt x="132771" y="22467"/>
                    <a:pt x="132771" y="34983"/>
                  </a:cubicBezTo>
                  <a:cubicBezTo>
                    <a:pt x="132771" y="47500"/>
                    <a:pt x="122631" y="57640"/>
                    <a:pt x="110083" y="57640"/>
                  </a:cubicBezTo>
                  <a:cubicBezTo>
                    <a:pt x="97566" y="57640"/>
                    <a:pt x="87426" y="47500"/>
                    <a:pt x="87426" y="34983"/>
                  </a:cubicBezTo>
                  <a:cubicBezTo>
                    <a:pt x="87426" y="22467"/>
                    <a:pt x="97566" y="12327"/>
                    <a:pt x="110083" y="12327"/>
                  </a:cubicBezTo>
                  <a:close/>
                  <a:moveTo>
                    <a:pt x="0" y="0"/>
                  </a:moveTo>
                  <a:lnTo>
                    <a:pt x="0" y="104411"/>
                  </a:lnTo>
                  <a:lnTo>
                    <a:pt x="54946" y="55327"/>
                  </a:lnTo>
                  <a:cubicBezTo>
                    <a:pt x="55635" y="54704"/>
                    <a:pt x="56509" y="54395"/>
                    <a:pt x="57391" y="54395"/>
                  </a:cubicBezTo>
                  <a:cubicBezTo>
                    <a:pt x="58214" y="54395"/>
                    <a:pt x="59043" y="54664"/>
                    <a:pt x="59731" y="55200"/>
                  </a:cubicBezTo>
                  <a:lnTo>
                    <a:pt x="117593" y="101717"/>
                  </a:lnTo>
                  <a:lnTo>
                    <a:pt x="165504" y="61601"/>
                  </a:lnTo>
                  <a:cubicBezTo>
                    <a:pt x="166177" y="61022"/>
                    <a:pt x="167025" y="60729"/>
                    <a:pt x="167881" y="60729"/>
                  </a:cubicBezTo>
                  <a:cubicBezTo>
                    <a:pt x="168478" y="60729"/>
                    <a:pt x="169077" y="60871"/>
                    <a:pt x="169624" y="61157"/>
                  </a:cubicBezTo>
                  <a:lnTo>
                    <a:pt x="209138" y="82356"/>
                  </a:lnTo>
                  <a:lnTo>
                    <a:pt x="2091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396;p33">
            <a:extLst>
              <a:ext uri="{FF2B5EF4-FFF2-40B4-BE49-F238E27FC236}">
                <a16:creationId xmlns:a16="http://schemas.microsoft.com/office/drawing/2014/main" id="{067EDE4A-3BFB-D0F6-1F9B-EFEC2F390A31}"/>
              </a:ext>
            </a:extLst>
          </p:cNvPr>
          <p:cNvGrpSpPr/>
          <p:nvPr/>
        </p:nvGrpSpPr>
        <p:grpSpPr>
          <a:xfrm>
            <a:off x="5499856" y="1821649"/>
            <a:ext cx="365022" cy="294488"/>
            <a:chOff x="1104850" y="701025"/>
            <a:chExt cx="5336575" cy="4305375"/>
          </a:xfrm>
        </p:grpSpPr>
        <p:sp>
          <p:nvSpPr>
            <p:cNvPr id="27" name="Google Shape;1397;p33">
              <a:extLst>
                <a:ext uri="{FF2B5EF4-FFF2-40B4-BE49-F238E27FC236}">
                  <a16:creationId xmlns:a16="http://schemas.microsoft.com/office/drawing/2014/main" id="{6AF50698-5CD1-9627-596B-B80C040732B9}"/>
                </a:ext>
              </a:extLst>
            </p:cNvPr>
            <p:cNvSpPr/>
            <p:nvPr/>
          </p:nvSpPr>
          <p:spPr>
            <a:xfrm>
              <a:off x="3904350" y="2212375"/>
              <a:ext cx="2537075" cy="2793875"/>
            </a:xfrm>
            <a:custGeom>
              <a:avLst/>
              <a:gdLst/>
              <a:ahLst/>
              <a:cxnLst/>
              <a:rect l="l" t="t" r="r" b="b"/>
              <a:pathLst>
                <a:path w="101483" h="111755" extrusionOk="0">
                  <a:moveTo>
                    <a:pt x="59242" y="0"/>
                  </a:moveTo>
                  <a:cubicBezTo>
                    <a:pt x="57754" y="27968"/>
                    <a:pt x="38053" y="51196"/>
                    <a:pt x="11794" y="57975"/>
                  </a:cubicBezTo>
                  <a:cubicBezTo>
                    <a:pt x="11187" y="70126"/>
                    <a:pt x="7082" y="81837"/>
                    <a:pt x="0" y="91701"/>
                  </a:cubicBezTo>
                  <a:cubicBezTo>
                    <a:pt x="11048" y="104696"/>
                    <a:pt x="27032" y="111754"/>
                    <a:pt x="43405" y="111754"/>
                  </a:cubicBezTo>
                  <a:cubicBezTo>
                    <a:pt x="50431" y="111754"/>
                    <a:pt x="57530" y="110454"/>
                    <a:pt x="64339" y="107765"/>
                  </a:cubicBezTo>
                  <a:cubicBezTo>
                    <a:pt x="87016" y="98810"/>
                    <a:pt x="101482" y="76408"/>
                    <a:pt x="100325" y="52078"/>
                  </a:cubicBezTo>
                  <a:cubicBezTo>
                    <a:pt x="99168" y="27720"/>
                    <a:pt x="82663" y="6779"/>
                    <a:pt x="59242" y="0"/>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98;p33">
              <a:extLst>
                <a:ext uri="{FF2B5EF4-FFF2-40B4-BE49-F238E27FC236}">
                  <a16:creationId xmlns:a16="http://schemas.microsoft.com/office/drawing/2014/main" id="{CBF389B7-5231-DCF4-3D92-101B40EEF18B}"/>
                </a:ext>
              </a:extLst>
            </p:cNvPr>
            <p:cNvSpPr/>
            <p:nvPr/>
          </p:nvSpPr>
          <p:spPr>
            <a:xfrm>
              <a:off x="3904350" y="2156050"/>
              <a:ext cx="1321925" cy="1339000"/>
            </a:xfrm>
            <a:custGeom>
              <a:avLst/>
              <a:gdLst/>
              <a:ahLst/>
              <a:cxnLst/>
              <a:rect l="l" t="t" r="r" b="b"/>
              <a:pathLst>
                <a:path w="52877" h="53560" extrusionOk="0">
                  <a:moveTo>
                    <a:pt x="43412" y="1"/>
                  </a:moveTo>
                  <a:cubicBezTo>
                    <a:pt x="26856" y="1"/>
                    <a:pt x="10908" y="7228"/>
                    <a:pt x="0" y="20081"/>
                  </a:cubicBezTo>
                  <a:cubicBezTo>
                    <a:pt x="7054" y="29890"/>
                    <a:pt x="11132" y="41518"/>
                    <a:pt x="11794" y="53559"/>
                  </a:cubicBezTo>
                  <a:cubicBezTo>
                    <a:pt x="35435" y="46671"/>
                    <a:pt x="51995" y="25399"/>
                    <a:pt x="52877" y="793"/>
                  </a:cubicBezTo>
                  <a:cubicBezTo>
                    <a:pt x="49720" y="261"/>
                    <a:pt x="46555" y="1"/>
                    <a:pt x="43412" y="1"/>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99;p33">
              <a:extLst>
                <a:ext uri="{FF2B5EF4-FFF2-40B4-BE49-F238E27FC236}">
                  <a16:creationId xmlns:a16="http://schemas.microsoft.com/office/drawing/2014/main" id="{90F82248-E1F1-E752-ABD4-EBB8C3C7E9F8}"/>
                </a:ext>
              </a:extLst>
            </p:cNvPr>
            <p:cNvSpPr/>
            <p:nvPr/>
          </p:nvSpPr>
          <p:spPr>
            <a:xfrm>
              <a:off x="2381300" y="701025"/>
              <a:ext cx="2841550" cy="1829625"/>
            </a:xfrm>
            <a:custGeom>
              <a:avLst/>
              <a:gdLst/>
              <a:ahLst/>
              <a:cxnLst/>
              <a:rect l="l" t="t" r="r" b="b"/>
              <a:pathLst>
                <a:path w="113662" h="73185" extrusionOk="0">
                  <a:moveTo>
                    <a:pt x="56844" y="0"/>
                  </a:moveTo>
                  <a:cubicBezTo>
                    <a:pt x="27113" y="0"/>
                    <a:pt x="2370" y="22843"/>
                    <a:pt x="0" y="52464"/>
                  </a:cubicBezTo>
                  <a:cubicBezTo>
                    <a:pt x="3125" y="51998"/>
                    <a:pt x="6254" y="51769"/>
                    <a:pt x="9362" y="51769"/>
                  </a:cubicBezTo>
                  <a:cubicBezTo>
                    <a:pt x="27380" y="51769"/>
                    <a:pt x="44718" y="59460"/>
                    <a:pt x="56844" y="73185"/>
                  </a:cubicBezTo>
                  <a:cubicBezTo>
                    <a:pt x="68971" y="59460"/>
                    <a:pt x="86308" y="51769"/>
                    <a:pt x="104310" y="51769"/>
                  </a:cubicBezTo>
                  <a:cubicBezTo>
                    <a:pt x="107415" y="51769"/>
                    <a:pt x="110540" y="51998"/>
                    <a:pt x="113661" y="52464"/>
                  </a:cubicBezTo>
                  <a:cubicBezTo>
                    <a:pt x="111291" y="22843"/>
                    <a:pt x="86548" y="0"/>
                    <a:pt x="56844" y="0"/>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00;p33">
              <a:extLst>
                <a:ext uri="{FF2B5EF4-FFF2-40B4-BE49-F238E27FC236}">
                  <a16:creationId xmlns:a16="http://schemas.microsoft.com/office/drawing/2014/main" id="{2AFFFA17-1359-1B83-DBAE-B9D71C66A8CD}"/>
                </a:ext>
              </a:extLst>
            </p:cNvPr>
            <p:cNvSpPr/>
            <p:nvPr/>
          </p:nvSpPr>
          <p:spPr>
            <a:xfrm>
              <a:off x="3564750" y="2793075"/>
              <a:ext cx="475325" cy="758625"/>
            </a:xfrm>
            <a:custGeom>
              <a:avLst/>
              <a:gdLst/>
              <a:ahLst/>
              <a:cxnLst/>
              <a:rect l="l" t="t" r="r" b="b"/>
              <a:pathLst>
                <a:path w="19013" h="30345" extrusionOk="0">
                  <a:moveTo>
                    <a:pt x="9506" y="1"/>
                  </a:moveTo>
                  <a:cubicBezTo>
                    <a:pt x="3637" y="8763"/>
                    <a:pt x="358" y="18986"/>
                    <a:pt x="0" y="29539"/>
                  </a:cubicBezTo>
                  <a:cubicBezTo>
                    <a:pt x="3141" y="30076"/>
                    <a:pt x="6317" y="30345"/>
                    <a:pt x="9496" y="30345"/>
                  </a:cubicBezTo>
                  <a:cubicBezTo>
                    <a:pt x="12675" y="30345"/>
                    <a:pt x="15858" y="30076"/>
                    <a:pt x="19013" y="29539"/>
                  </a:cubicBezTo>
                  <a:cubicBezTo>
                    <a:pt x="18654" y="18986"/>
                    <a:pt x="15348" y="8763"/>
                    <a:pt x="9506" y="1"/>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01;p33">
              <a:extLst>
                <a:ext uri="{FF2B5EF4-FFF2-40B4-BE49-F238E27FC236}">
                  <a16:creationId xmlns:a16="http://schemas.microsoft.com/office/drawing/2014/main" id="{AF805C21-5464-03D3-D106-EB906C279E74}"/>
                </a:ext>
              </a:extLst>
            </p:cNvPr>
            <p:cNvSpPr/>
            <p:nvPr/>
          </p:nvSpPr>
          <p:spPr>
            <a:xfrm>
              <a:off x="3568175" y="3694800"/>
              <a:ext cx="467775" cy="675100"/>
            </a:xfrm>
            <a:custGeom>
              <a:avLst/>
              <a:gdLst/>
              <a:ahLst/>
              <a:cxnLst/>
              <a:rect l="l" t="t" r="r" b="b"/>
              <a:pathLst>
                <a:path w="18711" h="27004" extrusionOk="0">
                  <a:moveTo>
                    <a:pt x="1" y="0"/>
                  </a:moveTo>
                  <a:lnTo>
                    <a:pt x="1" y="0"/>
                  </a:lnTo>
                  <a:cubicBezTo>
                    <a:pt x="773" y="9644"/>
                    <a:pt x="3996" y="18958"/>
                    <a:pt x="9369" y="27003"/>
                  </a:cubicBezTo>
                  <a:cubicBezTo>
                    <a:pt x="14742" y="18958"/>
                    <a:pt x="17966" y="9644"/>
                    <a:pt x="18710" y="0"/>
                  </a:cubicBezTo>
                  <a:lnTo>
                    <a:pt x="18710" y="0"/>
                  </a:lnTo>
                  <a:cubicBezTo>
                    <a:pt x="15624" y="469"/>
                    <a:pt x="12483" y="689"/>
                    <a:pt x="9369" y="689"/>
                  </a:cubicBezTo>
                  <a:cubicBezTo>
                    <a:pt x="6228" y="689"/>
                    <a:pt x="3087" y="469"/>
                    <a:pt x="1" y="0"/>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02;p33">
              <a:extLst>
                <a:ext uri="{FF2B5EF4-FFF2-40B4-BE49-F238E27FC236}">
                  <a16:creationId xmlns:a16="http://schemas.microsoft.com/office/drawing/2014/main" id="{AF44ECBC-2275-AB96-7735-ACE8AF70166D}"/>
                </a:ext>
              </a:extLst>
            </p:cNvPr>
            <p:cNvSpPr/>
            <p:nvPr/>
          </p:nvSpPr>
          <p:spPr>
            <a:xfrm>
              <a:off x="2377850" y="2156050"/>
              <a:ext cx="1322625" cy="1339000"/>
            </a:xfrm>
            <a:custGeom>
              <a:avLst/>
              <a:gdLst/>
              <a:ahLst/>
              <a:cxnLst/>
              <a:rect l="l" t="t" r="r" b="b"/>
              <a:pathLst>
                <a:path w="52905" h="53560" extrusionOk="0">
                  <a:moveTo>
                    <a:pt x="9475" y="1"/>
                  </a:moveTo>
                  <a:cubicBezTo>
                    <a:pt x="6329" y="1"/>
                    <a:pt x="3161" y="261"/>
                    <a:pt x="0" y="793"/>
                  </a:cubicBezTo>
                  <a:cubicBezTo>
                    <a:pt x="882" y="25399"/>
                    <a:pt x="17470" y="46671"/>
                    <a:pt x="41111" y="53559"/>
                  </a:cubicBezTo>
                  <a:cubicBezTo>
                    <a:pt x="41745" y="41518"/>
                    <a:pt x="45851" y="29890"/>
                    <a:pt x="52904" y="20081"/>
                  </a:cubicBezTo>
                  <a:cubicBezTo>
                    <a:pt x="41974" y="7228"/>
                    <a:pt x="26041" y="1"/>
                    <a:pt x="9475" y="1"/>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03;p33">
              <a:extLst>
                <a:ext uri="{FF2B5EF4-FFF2-40B4-BE49-F238E27FC236}">
                  <a16:creationId xmlns:a16="http://schemas.microsoft.com/office/drawing/2014/main" id="{17EE3DC3-F795-481C-A090-031DE06FF1AE}"/>
                </a:ext>
              </a:extLst>
            </p:cNvPr>
            <p:cNvSpPr/>
            <p:nvPr/>
          </p:nvSpPr>
          <p:spPr>
            <a:xfrm>
              <a:off x="1104850" y="2212375"/>
              <a:ext cx="2595625" cy="2794025"/>
            </a:xfrm>
            <a:custGeom>
              <a:avLst/>
              <a:gdLst/>
              <a:ahLst/>
              <a:cxnLst/>
              <a:rect l="l" t="t" r="r" b="b"/>
              <a:pathLst>
                <a:path w="103825" h="111761" extrusionOk="0">
                  <a:moveTo>
                    <a:pt x="44555" y="0"/>
                  </a:moveTo>
                  <a:cubicBezTo>
                    <a:pt x="17277" y="7909"/>
                    <a:pt x="0" y="34664"/>
                    <a:pt x="3996" y="62769"/>
                  </a:cubicBezTo>
                  <a:cubicBezTo>
                    <a:pt x="7963" y="90874"/>
                    <a:pt x="32046" y="111760"/>
                    <a:pt x="60427" y="111760"/>
                  </a:cubicBezTo>
                  <a:cubicBezTo>
                    <a:pt x="77124" y="111760"/>
                    <a:pt x="92996" y="104431"/>
                    <a:pt x="103824" y="91701"/>
                  </a:cubicBezTo>
                  <a:cubicBezTo>
                    <a:pt x="96715" y="81837"/>
                    <a:pt x="92610" y="70126"/>
                    <a:pt x="92004" y="57975"/>
                  </a:cubicBezTo>
                  <a:cubicBezTo>
                    <a:pt x="65772" y="51196"/>
                    <a:pt x="46043" y="27968"/>
                    <a:pt x="44555" y="0"/>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404;p33">
            <a:extLst>
              <a:ext uri="{FF2B5EF4-FFF2-40B4-BE49-F238E27FC236}">
                <a16:creationId xmlns:a16="http://schemas.microsoft.com/office/drawing/2014/main" id="{2D21C067-B755-5B33-9C8E-041E39099B70}"/>
              </a:ext>
            </a:extLst>
          </p:cNvPr>
          <p:cNvGrpSpPr/>
          <p:nvPr/>
        </p:nvGrpSpPr>
        <p:grpSpPr>
          <a:xfrm flipH="1">
            <a:off x="8180337" y="3881679"/>
            <a:ext cx="363366" cy="302502"/>
            <a:chOff x="1190625" y="674975"/>
            <a:chExt cx="5220775" cy="4346300"/>
          </a:xfrm>
        </p:grpSpPr>
        <p:sp>
          <p:nvSpPr>
            <p:cNvPr id="35" name="Google Shape;1405;p33">
              <a:extLst>
                <a:ext uri="{FF2B5EF4-FFF2-40B4-BE49-F238E27FC236}">
                  <a16:creationId xmlns:a16="http://schemas.microsoft.com/office/drawing/2014/main" id="{32AD796A-8586-F270-79FA-D8B0E1633BD4}"/>
                </a:ext>
              </a:extLst>
            </p:cNvPr>
            <p:cNvSpPr/>
            <p:nvPr/>
          </p:nvSpPr>
          <p:spPr>
            <a:xfrm>
              <a:off x="3983475" y="3054950"/>
              <a:ext cx="159625" cy="159625"/>
            </a:xfrm>
            <a:custGeom>
              <a:avLst/>
              <a:gdLst/>
              <a:ahLst/>
              <a:cxnLst/>
              <a:rect l="l" t="t" r="r" b="b"/>
              <a:pathLst>
                <a:path w="6385" h="6385" extrusionOk="0">
                  <a:moveTo>
                    <a:pt x="3177" y="0"/>
                  </a:moveTo>
                  <a:cubicBezTo>
                    <a:pt x="1439" y="0"/>
                    <a:pt x="0" y="1439"/>
                    <a:pt x="0" y="3177"/>
                  </a:cubicBezTo>
                  <a:cubicBezTo>
                    <a:pt x="0" y="4946"/>
                    <a:pt x="1439" y="6385"/>
                    <a:pt x="3177" y="6385"/>
                  </a:cubicBezTo>
                  <a:cubicBezTo>
                    <a:pt x="4946" y="6385"/>
                    <a:pt x="6385" y="4946"/>
                    <a:pt x="6385" y="3177"/>
                  </a:cubicBezTo>
                  <a:cubicBezTo>
                    <a:pt x="6385" y="1439"/>
                    <a:pt x="4946" y="0"/>
                    <a:pt x="3177" y="0"/>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06;p33">
              <a:extLst>
                <a:ext uri="{FF2B5EF4-FFF2-40B4-BE49-F238E27FC236}">
                  <a16:creationId xmlns:a16="http://schemas.microsoft.com/office/drawing/2014/main" id="{895A0462-21E7-7582-D314-2C4BE5B2FCF2}"/>
                </a:ext>
              </a:extLst>
            </p:cNvPr>
            <p:cNvSpPr/>
            <p:nvPr/>
          </p:nvSpPr>
          <p:spPr>
            <a:xfrm>
              <a:off x="3513625" y="4172225"/>
              <a:ext cx="1099325" cy="387450"/>
            </a:xfrm>
            <a:custGeom>
              <a:avLst/>
              <a:gdLst/>
              <a:ahLst/>
              <a:cxnLst/>
              <a:rect l="l" t="t" r="r" b="b"/>
              <a:pathLst>
                <a:path w="43973" h="15498" extrusionOk="0">
                  <a:moveTo>
                    <a:pt x="0" y="1"/>
                  </a:moveTo>
                  <a:lnTo>
                    <a:pt x="0" y="15498"/>
                  </a:lnTo>
                  <a:lnTo>
                    <a:pt x="43972" y="15498"/>
                  </a:lnTo>
                  <a:lnTo>
                    <a:pt x="43972" y="1"/>
                  </a:ln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07;p33">
              <a:extLst>
                <a:ext uri="{FF2B5EF4-FFF2-40B4-BE49-F238E27FC236}">
                  <a16:creationId xmlns:a16="http://schemas.microsoft.com/office/drawing/2014/main" id="{D0B516E5-E5DF-CF43-750D-CAC0D29E517D}"/>
                </a:ext>
              </a:extLst>
            </p:cNvPr>
            <p:cNvSpPr/>
            <p:nvPr/>
          </p:nvSpPr>
          <p:spPr>
            <a:xfrm>
              <a:off x="1190625" y="674975"/>
              <a:ext cx="2437675" cy="4346300"/>
            </a:xfrm>
            <a:custGeom>
              <a:avLst/>
              <a:gdLst/>
              <a:ahLst/>
              <a:cxnLst/>
              <a:rect l="l" t="t" r="r" b="b"/>
              <a:pathLst>
                <a:path w="97507" h="173852" extrusionOk="0">
                  <a:moveTo>
                    <a:pt x="15617" y="1"/>
                  </a:moveTo>
                  <a:cubicBezTo>
                    <a:pt x="7074" y="1"/>
                    <a:pt x="0" y="7195"/>
                    <a:pt x="0" y="15737"/>
                  </a:cubicBezTo>
                  <a:lnTo>
                    <a:pt x="0" y="158145"/>
                  </a:lnTo>
                  <a:cubicBezTo>
                    <a:pt x="0" y="166688"/>
                    <a:pt x="7074" y="173852"/>
                    <a:pt x="15617" y="173852"/>
                  </a:cubicBezTo>
                  <a:lnTo>
                    <a:pt x="18494" y="173852"/>
                  </a:lnTo>
                  <a:lnTo>
                    <a:pt x="18494" y="50927"/>
                  </a:lnTo>
                  <a:cubicBezTo>
                    <a:pt x="18494" y="38518"/>
                    <a:pt x="28775" y="28477"/>
                    <a:pt x="41185" y="28477"/>
                  </a:cubicBezTo>
                  <a:lnTo>
                    <a:pt x="97506" y="28477"/>
                  </a:lnTo>
                  <a:lnTo>
                    <a:pt x="79132" y="5846"/>
                  </a:lnTo>
                  <a:cubicBezTo>
                    <a:pt x="76225" y="2189"/>
                    <a:pt x="71818" y="61"/>
                    <a:pt x="67142" y="1"/>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08;p33">
              <a:extLst>
                <a:ext uri="{FF2B5EF4-FFF2-40B4-BE49-F238E27FC236}">
                  <a16:creationId xmlns:a16="http://schemas.microsoft.com/office/drawing/2014/main" id="{D65041C5-6AC9-19A5-3396-C3269EE61916}"/>
                </a:ext>
              </a:extLst>
            </p:cNvPr>
            <p:cNvSpPr/>
            <p:nvPr/>
          </p:nvSpPr>
          <p:spPr>
            <a:xfrm>
              <a:off x="1827575" y="1562225"/>
              <a:ext cx="4583825" cy="3459050"/>
            </a:xfrm>
            <a:custGeom>
              <a:avLst/>
              <a:gdLst/>
              <a:ahLst/>
              <a:cxnLst/>
              <a:rect l="l" t="t" r="r" b="b"/>
              <a:pathLst>
                <a:path w="183353" h="138362" extrusionOk="0">
                  <a:moveTo>
                    <a:pt x="89413" y="12800"/>
                  </a:moveTo>
                  <a:cubicBezTo>
                    <a:pt x="90732" y="12800"/>
                    <a:pt x="91901" y="13519"/>
                    <a:pt x="92501" y="14658"/>
                  </a:cubicBezTo>
                  <a:lnTo>
                    <a:pt x="120676" y="67862"/>
                  </a:lnTo>
                  <a:cubicBezTo>
                    <a:pt x="121096" y="68642"/>
                    <a:pt x="121186" y="69511"/>
                    <a:pt x="120976" y="70350"/>
                  </a:cubicBezTo>
                  <a:lnTo>
                    <a:pt x="114022" y="97417"/>
                  </a:lnTo>
                  <a:lnTo>
                    <a:pt x="114772" y="97417"/>
                  </a:lnTo>
                  <a:cubicBezTo>
                    <a:pt x="116720" y="97417"/>
                    <a:pt x="118338" y="99005"/>
                    <a:pt x="118398" y="100954"/>
                  </a:cubicBezTo>
                  <a:lnTo>
                    <a:pt x="118398" y="123554"/>
                  </a:lnTo>
                  <a:cubicBezTo>
                    <a:pt x="118398" y="125503"/>
                    <a:pt x="116690" y="126882"/>
                    <a:pt x="114772" y="126882"/>
                  </a:cubicBezTo>
                  <a:lnTo>
                    <a:pt x="64085" y="126882"/>
                  </a:lnTo>
                  <a:cubicBezTo>
                    <a:pt x="62167" y="126882"/>
                    <a:pt x="60458" y="125503"/>
                    <a:pt x="60458" y="123554"/>
                  </a:cubicBezTo>
                  <a:lnTo>
                    <a:pt x="60458" y="100954"/>
                  </a:lnTo>
                  <a:cubicBezTo>
                    <a:pt x="60518" y="99005"/>
                    <a:pt x="62107" y="97417"/>
                    <a:pt x="64085" y="97417"/>
                  </a:cubicBezTo>
                  <a:lnTo>
                    <a:pt x="65344" y="97417"/>
                  </a:lnTo>
                  <a:lnTo>
                    <a:pt x="57880" y="70410"/>
                  </a:lnTo>
                  <a:cubicBezTo>
                    <a:pt x="57641" y="69571"/>
                    <a:pt x="57731" y="68672"/>
                    <a:pt x="58150" y="67892"/>
                  </a:cubicBezTo>
                  <a:lnTo>
                    <a:pt x="86326" y="14658"/>
                  </a:lnTo>
                  <a:cubicBezTo>
                    <a:pt x="86925" y="13519"/>
                    <a:pt x="88124" y="12800"/>
                    <a:pt x="89413" y="12800"/>
                  </a:cubicBezTo>
                  <a:close/>
                  <a:moveTo>
                    <a:pt x="15707" y="1"/>
                  </a:moveTo>
                  <a:cubicBezTo>
                    <a:pt x="7164" y="1"/>
                    <a:pt x="0" y="6895"/>
                    <a:pt x="0" y="15437"/>
                  </a:cubicBezTo>
                  <a:lnTo>
                    <a:pt x="0" y="138362"/>
                  </a:lnTo>
                  <a:lnTo>
                    <a:pt x="167736" y="138362"/>
                  </a:lnTo>
                  <a:cubicBezTo>
                    <a:pt x="176279" y="138362"/>
                    <a:pt x="183353" y="131198"/>
                    <a:pt x="183353" y="122655"/>
                  </a:cubicBezTo>
                  <a:lnTo>
                    <a:pt x="183353" y="15437"/>
                  </a:lnTo>
                  <a:cubicBezTo>
                    <a:pt x="183353" y="6895"/>
                    <a:pt x="176279" y="1"/>
                    <a:pt x="167736" y="1"/>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09;p33">
              <a:extLst>
                <a:ext uri="{FF2B5EF4-FFF2-40B4-BE49-F238E27FC236}">
                  <a16:creationId xmlns:a16="http://schemas.microsoft.com/office/drawing/2014/main" id="{2AD7C39F-6BB8-E741-7E00-7703A52E29BF}"/>
                </a:ext>
              </a:extLst>
            </p:cNvPr>
            <p:cNvSpPr/>
            <p:nvPr/>
          </p:nvSpPr>
          <p:spPr>
            <a:xfrm>
              <a:off x="3452175" y="2321325"/>
              <a:ext cx="1222225" cy="1676325"/>
            </a:xfrm>
            <a:custGeom>
              <a:avLst/>
              <a:gdLst/>
              <a:ahLst/>
              <a:cxnLst/>
              <a:rect l="l" t="t" r="r" b="b"/>
              <a:pathLst>
                <a:path w="48889" h="67053" extrusionOk="0">
                  <a:moveTo>
                    <a:pt x="20952" y="0"/>
                  </a:moveTo>
                  <a:lnTo>
                    <a:pt x="0" y="39536"/>
                  </a:lnTo>
                  <a:lnTo>
                    <a:pt x="7644" y="67053"/>
                  </a:lnTo>
                  <a:lnTo>
                    <a:pt x="41814" y="67053"/>
                  </a:lnTo>
                  <a:lnTo>
                    <a:pt x="48888" y="39566"/>
                  </a:lnTo>
                  <a:lnTo>
                    <a:pt x="27936" y="0"/>
                  </a:lnTo>
                  <a:lnTo>
                    <a:pt x="27936" y="22991"/>
                  </a:lnTo>
                  <a:cubicBezTo>
                    <a:pt x="32582" y="24669"/>
                    <a:pt x="35340" y="29465"/>
                    <a:pt x="34471" y="34321"/>
                  </a:cubicBezTo>
                  <a:cubicBezTo>
                    <a:pt x="33601" y="39177"/>
                    <a:pt x="29375" y="42714"/>
                    <a:pt x="24429" y="42714"/>
                  </a:cubicBezTo>
                  <a:cubicBezTo>
                    <a:pt x="19514" y="42714"/>
                    <a:pt x="15287" y="39177"/>
                    <a:pt x="14418" y="34321"/>
                  </a:cubicBezTo>
                  <a:cubicBezTo>
                    <a:pt x="13549" y="29465"/>
                    <a:pt x="16306" y="24669"/>
                    <a:pt x="20952" y="22991"/>
                  </a:cubicBezTo>
                  <a:lnTo>
                    <a:pt x="20952" y="0"/>
                  </a:ln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410;p33">
            <a:extLst>
              <a:ext uri="{FF2B5EF4-FFF2-40B4-BE49-F238E27FC236}">
                <a16:creationId xmlns:a16="http://schemas.microsoft.com/office/drawing/2014/main" id="{19813C40-6E01-8A44-FCE8-33952CFCBC98}"/>
              </a:ext>
            </a:extLst>
          </p:cNvPr>
          <p:cNvGrpSpPr/>
          <p:nvPr/>
        </p:nvGrpSpPr>
        <p:grpSpPr>
          <a:xfrm>
            <a:off x="8226513" y="1807193"/>
            <a:ext cx="271029" cy="323426"/>
            <a:chOff x="1603175" y="238125"/>
            <a:chExt cx="4385575" cy="5233425"/>
          </a:xfrm>
        </p:grpSpPr>
        <p:sp>
          <p:nvSpPr>
            <p:cNvPr id="41" name="Google Shape;1411;p33">
              <a:extLst>
                <a:ext uri="{FF2B5EF4-FFF2-40B4-BE49-F238E27FC236}">
                  <a16:creationId xmlns:a16="http://schemas.microsoft.com/office/drawing/2014/main" id="{33AE919C-FB82-1056-F0CA-8A241BF05134}"/>
                </a:ext>
              </a:extLst>
            </p:cNvPr>
            <p:cNvSpPr/>
            <p:nvPr/>
          </p:nvSpPr>
          <p:spPr>
            <a:xfrm>
              <a:off x="2505825" y="1018475"/>
              <a:ext cx="1779900" cy="1740025"/>
            </a:xfrm>
            <a:custGeom>
              <a:avLst/>
              <a:gdLst/>
              <a:ahLst/>
              <a:cxnLst/>
              <a:rect l="l" t="t" r="r" b="b"/>
              <a:pathLst>
                <a:path w="71196" h="69601" extrusionOk="0">
                  <a:moveTo>
                    <a:pt x="68309" y="1"/>
                  </a:moveTo>
                  <a:cubicBezTo>
                    <a:pt x="66304" y="1"/>
                    <a:pt x="62483" y="936"/>
                    <a:pt x="56015" y="4624"/>
                  </a:cubicBezTo>
                  <a:cubicBezTo>
                    <a:pt x="47490" y="9541"/>
                    <a:pt x="37495" y="17532"/>
                    <a:pt x="27901" y="27100"/>
                  </a:cubicBezTo>
                  <a:cubicBezTo>
                    <a:pt x="18333" y="36694"/>
                    <a:pt x="10343" y="46689"/>
                    <a:pt x="5425" y="55241"/>
                  </a:cubicBezTo>
                  <a:cubicBezTo>
                    <a:pt x="0" y="64702"/>
                    <a:pt x="535" y="68523"/>
                    <a:pt x="1203" y="69191"/>
                  </a:cubicBezTo>
                  <a:cubicBezTo>
                    <a:pt x="1423" y="69403"/>
                    <a:pt x="1953" y="69601"/>
                    <a:pt x="2876" y="69601"/>
                  </a:cubicBezTo>
                  <a:cubicBezTo>
                    <a:pt x="4870" y="69601"/>
                    <a:pt x="8695" y="68677"/>
                    <a:pt x="15180" y="64969"/>
                  </a:cubicBezTo>
                  <a:cubicBezTo>
                    <a:pt x="23705" y="60052"/>
                    <a:pt x="33700" y="52061"/>
                    <a:pt x="43294" y="42493"/>
                  </a:cubicBezTo>
                  <a:cubicBezTo>
                    <a:pt x="52862" y="32899"/>
                    <a:pt x="60853" y="22931"/>
                    <a:pt x="65770" y="14379"/>
                  </a:cubicBezTo>
                  <a:cubicBezTo>
                    <a:pt x="71195" y="4891"/>
                    <a:pt x="70661" y="1096"/>
                    <a:pt x="69992" y="402"/>
                  </a:cubicBezTo>
                  <a:cubicBezTo>
                    <a:pt x="69779" y="188"/>
                    <a:pt x="69244" y="1"/>
                    <a:pt x="68309"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12;p33">
              <a:extLst>
                <a:ext uri="{FF2B5EF4-FFF2-40B4-BE49-F238E27FC236}">
                  <a16:creationId xmlns:a16="http://schemas.microsoft.com/office/drawing/2014/main" id="{90EB7EE1-0AC7-3F91-EE43-AAEB87D82663}"/>
                </a:ext>
              </a:extLst>
            </p:cNvPr>
            <p:cNvSpPr/>
            <p:nvPr/>
          </p:nvSpPr>
          <p:spPr>
            <a:xfrm>
              <a:off x="2685550" y="1178150"/>
              <a:ext cx="3303200" cy="3288100"/>
            </a:xfrm>
            <a:custGeom>
              <a:avLst/>
              <a:gdLst/>
              <a:ahLst/>
              <a:cxnLst/>
              <a:rect l="l" t="t" r="r" b="b"/>
              <a:pathLst>
                <a:path w="132128" h="131524" extrusionOk="0">
                  <a:moveTo>
                    <a:pt x="68843" y="1"/>
                  </a:moveTo>
                  <a:cubicBezTo>
                    <a:pt x="68015" y="3154"/>
                    <a:pt x="66411" y="6869"/>
                    <a:pt x="63979" y="11092"/>
                  </a:cubicBezTo>
                  <a:cubicBezTo>
                    <a:pt x="58795" y="20098"/>
                    <a:pt x="50457" y="30548"/>
                    <a:pt x="40515" y="40516"/>
                  </a:cubicBezTo>
                  <a:cubicBezTo>
                    <a:pt x="40248" y="40756"/>
                    <a:pt x="40007" y="40997"/>
                    <a:pt x="39740" y="41237"/>
                  </a:cubicBezTo>
                  <a:lnTo>
                    <a:pt x="62135" y="63633"/>
                  </a:lnTo>
                  <a:cubicBezTo>
                    <a:pt x="63365" y="64836"/>
                    <a:pt x="63365" y="66813"/>
                    <a:pt x="62135" y="68043"/>
                  </a:cubicBezTo>
                  <a:cubicBezTo>
                    <a:pt x="61534" y="68644"/>
                    <a:pt x="60739" y="68945"/>
                    <a:pt x="59941" y="68945"/>
                  </a:cubicBezTo>
                  <a:cubicBezTo>
                    <a:pt x="59142" y="68945"/>
                    <a:pt x="58340" y="68644"/>
                    <a:pt x="57726" y="68043"/>
                  </a:cubicBezTo>
                  <a:lnTo>
                    <a:pt x="35250" y="45567"/>
                  </a:lnTo>
                  <a:cubicBezTo>
                    <a:pt x="32818" y="47812"/>
                    <a:pt x="30360" y="49977"/>
                    <a:pt x="27928" y="52008"/>
                  </a:cubicBezTo>
                  <a:cubicBezTo>
                    <a:pt x="27954" y="52034"/>
                    <a:pt x="27981" y="52061"/>
                    <a:pt x="28008" y="52088"/>
                  </a:cubicBezTo>
                  <a:lnTo>
                    <a:pt x="40061" y="64114"/>
                  </a:lnTo>
                  <a:cubicBezTo>
                    <a:pt x="41263" y="65343"/>
                    <a:pt x="41263" y="67321"/>
                    <a:pt x="40061" y="68524"/>
                  </a:cubicBezTo>
                  <a:cubicBezTo>
                    <a:pt x="39446" y="69138"/>
                    <a:pt x="38644" y="69446"/>
                    <a:pt x="37846" y="69446"/>
                  </a:cubicBezTo>
                  <a:cubicBezTo>
                    <a:pt x="37047" y="69446"/>
                    <a:pt x="36252" y="69138"/>
                    <a:pt x="35651" y="68524"/>
                  </a:cubicBezTo>
                  <a:lnTo>
                    <a:pt x="23625" y="56497"/>
                  </a:lnTo>
                  <a:cubicBezTo>
                    <a:pt x="23411" y="56310"/>
                    <a:pt x="23251" y="56070"/>
                    <a:pt x="23117" y="55856"/>
                  </a:cubicBezTo>
                  <a:cubicBezTo>
                    <a:pt x="20338" y="57967"/>
                    <a:pt x="17612" y="59918"/>
                    <a:pt x="14966" y="61602"/>
                  </a:cubicBezTo>
                  <a:lnTo>
                    <a:pt x="42252" y="88915"/>
                  </a:lnTo>
                  <a:cubicBezTo>
                    <a:pt x="43481" y="90117"/>
                    <a:pt x="43481" y="92095"/>
                    <a:pt x="42252" y="93324"/>
                  </a:cubicBezTo>
                  <a:cubicBezTo>
                    <a:pt x="41651" y="93926"/>
                    <a:pt x="40856" y="94226"/>
                    <a:pt x="40057" y="94226"/>
                  </a:cubicBezTo>
                  <a:cubicBezTo>
                    <a:pt x="39259" y="94226"/>
                    <a:pt x="38457" y="93926"/>
                    <a:pt x="37842" y="93324"/>
                  </a:cubicBezTo>
                  <a:lnTo>
                    <a:pt x="9621" y="65076"/>
                  </a:lnTo>
                  <a:cubicBezTo>
                    <a:pt x="9568" y="65023"/>
                    <a:pt x="9514" y="64969"/>
                    <a:pt x="9434" y="64889"/>
                  </a:cubicBezTo>
                  <a:cubicBezTo>
                    <a:pt x="6468" y="66573"/>
                    <a:pt x="3287" y="67909"/>
                    <a:pt x="0" y="68844"/>
                  </a:cubicBezTo>
                  <a:lnTo>
                    <a:pt x="62216" y="130980"/>
                  </a:lnTo>
                  <a:cubicBezTo>
                    <a:pt x="62624" y="131317"/>
                    <a:pt x="63298" y="131524"/>
                    <a:pt x="64254" y="131524"/>
                  </a:cubicBezTo>
                  <a:cubicBezTo>
                    <a:pt x="66551" y="131524"/>
                    <a:pt x="70479" y="130333"/>
                    <a:pt x="76273" y="126918"/>
                  </a:cubicBezTo>
                  <a:cubicBezTo>
                    <a:pt x="84397" y="122134"/>
                    <a:pt x="94312" y="114063"/>
                    <a:pt x="104173" y="104175"/>
                  </a:cubicBezTo>
                  <a:cubicBezTo>
                    <a:pt x="114035" y="94313"/>
                    <a:pt x="122106" y="84425"/>
                    <a:pt x="126916" y="76274"/>
                  </a:cubicBezTo>
                  <a:cubicBezTo>
                    <a:pt x="131753" y="68069"/>
                    <a:pt x="132128" y="63606"/>
                    <a:pt x="130978" y="62217"/>
                  </a:cubicBezTo>
                  <a:lnTo>
                    <a:pt x="68843" y="1"/>
                  </a:ln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13;p33">
              <a:extLst>
                <a:ext uri="{FF2B5EF4-FFF2-40B4-BE49-F238E27FC236}">
                  <a16:creationId xmlns:a16="http://schemas.microsoft.com/office/drawing/2014/main" id="{AB6FF9B9-854D-B8BA-5ECA-450093BBEA5A}"/>
                </a:ext>
              </a:extLst>
            </p:cNvPr>
            <p:cNvSpPr/>
            <p:nvPr/>
          </p:nvSpPr>
          <p:spPr>
            <a:xfrm>
              <a:off x="1623225" y="3658900"/>
              <a:ext cx="1439825" cy="1812650"/>
            </a:xfrm>
            <a:custGeom>
              <a:avLst/>
              <a:gdLst/>
              <a:ahLst/>
              <a:cxnLst/>
              <a:rect l="l" t="t" r="r" b="b"/>
              <a:pathLst>
                <a:path w="57593" h="72506" extrusionOk="0">
                  <a:moveTo>
                    <a:pt x="45005" y="42146"/>
                  </a:moveTo>
                  <a:cubicBezTo>
                    <a:pt x="46716" y="42146"/>
                    <a:pt x="48105" y="43535"/>
                    <a:pt x="48105" y="45246"/>
                  </a:cubicBezTo>
                  <a:cubicBezTo>
                    <a:pt x="48079" y="55999"/>
                    <a:pt x="39366" y="64675"/>
                    <a:pt x="28646" y="64675"/>
                  </a:cubicBezTo>
                  <a:cubicBezTo>
                    <a:pt x="28629" y="64675"/>
                    <a:pt x="28613" y="64675"/>
                    <a:pt x="28596" y="64675"/>
                  </a:cubicBezTo>
                  <a:cubicBezTo>
                    <a:pt x="26886" y="64675"/>
                    <a:pt x="25496" y="63285"/>
                    <a:pt x="25496" y="61575"/>
                  </a:cubicBezTo>
                  <a:cubicBezTo>
                    <a:pt x="25496" y="59838"/>
                    <a:pt x="26886" y="58448"/>
                    <a:pt x="28596" y="58448"/>
                  </a:cubicBezTo>
                  <a:cubicBezTo>
                    <a:pt x="28613" y="58448"/>
                    <a:pt x="28629" y="58448"/>
                    <a:pt x="28646" y="58448"/>
                  </a:cubicBezTo>
                  <a:cubicBezTo>
                    <a:pt x="35946" y="58448"/>
                    <a:pt x="41852" y="52552"/>
                    <a:pt x="41878" y="45246"/>
                  </a:cubicBezTo>
                  <a:cubicBezTo>
                    <a:pt x="41878" y="43535"/>
                    <a:pt x="43268" y="42146"/>
                    <a:pt x="45005" y="42146"/>
                  </a:cubicBezTo>
                  <a:close/>
                  <a:moveTo>
                    <a:pt x="28810" y="1"/>
                  </a:moveTo>
                  <a:lnTo>
                    <a:pt x="4384" y="33914"/>
                  </a:lnTo>
                  <a:cubicBezTo>
                    <a:pt x="1" y="41558"/>
                    <a:pt x="81" y="50484"/>
                    <a:pt x="4651" y="58421"/>
                  </a:cubicBezTo>
                  <a:cubicBezTo>
                    <a:pt x="9622" y="67107"/>
                    <a:pt x="18815" y="72452"/>
                    <a:pt x="28810" y="72505"/>
                  </a:cubicBezTo>
                  <a:cubicBezTo>
                    <a:pt x="38805" y="72452"/>
                    <a:pt x="48025" y="67080"/>
                    <a:pt x="52969" y="58394"/>
                  </a:cubicBezTo>
                  <a:cubicBezTo>
                    <a:pt x="57512" y="50457"/>
                    <a:pt x="57593" y="41584"/>
                    <a:pt x="53210" y="34021"/>
                  </a:cubicBezTo>
                  <a:lnTo>
                    <a:pt x="28810" y="1"/>
                  </a:ln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14;p33">
              <a:extLst>
                <a:ext uri="{FF2B5EF4-FFF2-40B4-BE49-F238E27FC236}">
                  <a16:creationId xmlns:a16="http://schemas.microsoft.com/office/drawing/2014/main" id="{E6C7E017-8BFC-1F94-4F5C-D47B72069E83}"/>
                </a:ext>
              </a:extLst>
            </p:cNvPr>
            <p:cNvSpPr/>
            <p:nvPr/>
          </p:nvSpPr>
          <p:spPr>
            <a:xfrm>
              <a:off x="1603175" y="238125"/>
              <a:ext cx="2839550" cy="2697225"/>
            </a:xfrm>
            <a:custGeom>
              <a:avLst/>
              <a:gdLst/>
              <a:ahLst/>
              <a:cxnLst/>
              <a:rect l="l" t="t" r="r" b="b"/>
              <a:pathLst>
                <a:path w="113582" h="107889" extrusionOk="0">
                  <a:moveTo>
                    <a:pt x="62399" y="1"/>
                  </a:moveTo>
                  <a:cubicBezTo>
                    <a:pt x="48171" y="1"/>
                    <a:pt x="33643" y="5631"/>
                    <a:pt x="22477" y="16783"/>
                  </a:cubicBezTo>
                  <a:cubicBezTo>
                    <a:pt x="990" y="38297"/>
                    <a:pt x="1" y="72291"/>
                    <a:pt x="20285" y="92575"/>
                  </a:cubicBezTo>
                  <a:lnTo>
                    <a:pt x="35598" y="107888"/>
                  </a:lnTo>
                  <a:lnTo>
                    <a:pt x="40008" y="103479"/>
                  </a:lnTo>
                  <a:lnTo>
                    <a:pt x="24695" y="88192"/>
                  </a:lnTo>
                  <a:cubicBezTo>
                    <a:pt x="6842" y="70313"/>
                    <a:pt x="7805" y="40274"/>
                    <a:pt x="26886" y="21193"/>
                  </a:cubicBezTo>
                  <a:cubicBezTo>
                    <a:pt x="36834" y="11245"/>
                    <a:pt x="49760" y="6222"/>
                    <a:pt x="62388" y="6222"/>
                  </a:cubicBezTo>
                  <a:cubicBezTo>
                    <a:pt x="73983" y="6222"/>
                    <a:pt x="85327" y="10456"/>
                    <a:pt x="93885" y="19001"/>
                  </a:cubicBezTo>
                  <a:lnTo>
                    <a:pt x="109172" y="34315"/>
                  </a:lnTo>
                  <a:lnTo>
                    <a:pt x="113581" y="29905"/>
                  </a:lnTo>
                  <a:lnTo>
                    <a:pt x="98268" y="14592"/>
                  </a:lnTo>
                  <a:cubicBezTo>
                    <a:pt x="88512" y="4836"/>
                    <a:pt x="75584" y="1"/>
                    <a:pt x="62399"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415;p33">
            <a:extLst>
              <a:ext uri="{FF2B5EF4-FFF2-40B4-BE49-F238E27FC236}">
                <a16:creationId xmlns:a16="http://schemas.microsoft.com/office/drawing/2014/main" id="{0B9E0EF1-B5C8-2FAC-6953-01F537D68EDA}"/>
              </a:ext>
            </a:extLst>
          </p:cNvPr>
          <p:cNvGrpSpPr/>
          <p:nvPr/>
        </p:nvGrpSpPr>
        <p:grpSpPr>
          <a:xfrm>
            <a:off x="5537383" y="3868062"/>
            <a:ext cx="289496" cy="303243"/>
            <a:chOff x="1309325" y="238125"/>
            <a:chExt cx="4999925" cy="5237350"/>
          </a:xfrm>
        </p:grpSpPr>
        <p:sp>
          <p:nvSpPr>
            <p:cNvPr id="46" name="Google Shape;1416;p33">
              <a:extLst>
                <a:ext uri="{FF2B5EF4-FFF2-40B4-BE49-F238E27FC236}">
                  <a16:creationId xmlns:a16="http://schemas.microsoft.com/office/drawing/2014/main" id="{C8032207-B238-09FA-1B94-E324C9523CD2}"/>
                </a:ext>
              </a:extLst>
            </p:cNvPr>
            <p:cNvSpPr/>
            <p:nvPr/>
          </p:nvSpPr>
          <p:spPr>
            <a:xfrm>
              <a:off x="3154875" y="4266875"/>
              <a:ext cx="1335125" cy="497675"/>
            </a:xfrm>
            <a:custGeom>
              <a:avLst/>
              <a:gdLst/>
              <a:ahLst/>
              <a:cxnLst/>
              <a:rect l="l" t="t" r="r" b="b"/>
              <a:pathLst>
                <a:path w="53405" h="19907" extrusionOk="0">
                  <a:moveTo>
                    <a:pt x="1" y="1"/>
                  </a:moveTo>
                  <a:lnTo>
                    <a:pt x="5489" y="19906"/>
                  </a:lnTo>
                  <a:lnTo>
                    <a:pt x="48315" y="19906"/>
                  </a:lnTo>
                  <a:lnTo>
                    <a:pt x="53405" y="1"/>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17;p33">
              <a:extLst>
                <a:ext uri="{FF2B5EF4-FFF2-40B4-BE49-F238E27FC236}">
                  <a16:creationId xmlns:a16="http://schemas.microsoft.com/office/drawing/2014/main" id="{4D984D08-50B9-A589-7FFF-FC585B82653E}"/>
                </a:ext>
              </a:extLst>
            </p:cNvPr>
            <p:cNvSpPr/>
            <p:nvPr/>
          </p:nvSpPr>
          <p:spPr>
            <a:xfrm>
              <a:off x="5835025" y="238125"/>
              <a:ext cx="474225" cy="509750"/>
            </a:xfrm>
            <a:custGeom>
              <a:avLst/>
              <a:gdLst/>
              <a:ahLst/>
              <a:cxnLst/>
              <a:rect l="l" t="t" r="r" b="b"/>
              <a:pathLst>
                <a:path w="18969" h="20390" extrusionOk="0">
                  <a:moveTo>
                    <a:pt x="1" y="0"/>
                  </a:moveTo>
                  <a:lnTo>
                    <a:pt x="1" y="20389"/>
                  </a:lnTo>
                  <a:lnTo>
                    <a:pt x="18968" y="20389"/>
                  </a:lnTo>
                  <a:lnTo>
                    <a:pt x="18968" y="0"/>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18;p33">
              <a:extLst>
                <a:ext uri="{FF2B5EF4-FFF2-40B4-BE49-F238E27FC236}">
                  <a16:creationId xmlns:a16="http://schemas.microsoft.com/office/drawing/2014/main" id="{C5B16ABE-326A-068B-860A-1894CD8263DF}"/>
                </a:ext>
              </a:extLst>
            </p:cNvPr>
            <p:cNvSpPr/>
            <p:nvPr/>
          </p:nvSpPr>
          <p:spPr>
            <a:xfrm>
              <a:off x="3629775" y="2513750"/>
              <a:ext cx="358325" cy="359050"/>
            </a:xfrm>
            <a:custGeom>
              <a:avLst/>
              <a:gdLst/>
              <a:ahLst/>
              <a:cxnLst/>
              <a:rect l="l" t="t" r="r" b="b"/>
              <a:pathLst>
                <a:path w="14333" h="14362" extrusionOk="0">
                  <a:moveTo>
                    <a:pt x="7166" y="1"/>
                  </a:moveTo>
                  <a:cubicBezTo>
                    <a:pt x="3214" y="29"/>
                    <a:pt x="0" y="3214"/>
                    <a:pt x="0" y="7167"/>
                  </a:cubicBezTo>
                  <a:cubicBezTo>
                    <a:pt x="0" y="11148"/>
                    <a:pt x="3214" y="14361"/>
                    <a:pt x="7166" y="14361"/>
                  </a:cubicBezTo>
                  <a:cubicBezTo>
                    <a:pt x="11147" y="14361"/>
                    <a:pt x="14332" y="11148"/>
                    <a:pt x="14332" y="7167"/>
                  </a:cubicBezTo>
                  <a:cubicBezTo>
                    <a:pt x="14332" y="3214"/>
                    <a:pt x="11147" y="1"/>
                    <a:pt x="7166" y="1"/>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19;p33">
              <a:extLst>
                <a:ext uri="{FF2B5EF4-FFF2-40B4-BE49-F238E27FC236}">
                  <a16:creationId xmlns:a16="http://schemas.microsoft.com/office/drawing/2014/main" id="{765471AF-7A1F-6555-BC53-CA330AD28499}"/>
                </a:ext>
              </a:extLst>
            </p:cNvPr>
            <p:cNvSpPr/>
            <p:nvPr/>
          </p:nvSpPr>
          <p:spPr>
            <a:xfrm>
              <a:off x="1309325" y="238125"/>
              <a:ext cx="473500" cy="509750"/>
            </a:xfrm>
            <a:custGeom>
              <a:avLst/>
              <a:gdLst/>
              <a:ahLst/>
              <a:cxnLst/>
              <a:rect l="l" t="t" r="r" b="b"/>
              <a:pathLst>
                <a:path w="18940" h="20390" extrusionOk="0">
                  <a:moveTo>
                    <a:pt x="1" y="0"/>
                  </a:moveTo>
                  <a:lnTo>
                    <a:pt x="1" y="20389"/>
                  </a:lnTo>
                  <a:lnTo>
                    <a:pt x="18940" y="20389"/>
                  </a:lnTo>
                  <a:lnTo>
                    <a:pt x="18940" y="0"/>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20;p33">
              <a:extLst>
                <a:ext uri="{FF2B5EF4-FFF2-40B4-BE49-F238E27FC236}">
                  <a16:creationId xmlns:a16="http://schemas.microsoft.com/office/drawing/2014/main" id="{D85F3A4E-B083-BB92-587E-2D1077A329E2}"/>
                </a:ext>
              </a:extLst>
            </p:cNvPr>
            <p:cNvSpPr/>
            <p:nvPr/>
          </p:nvSpPr>
          <p:spPr>
            <a:xfrm>
              <a:off x="1309325" y="4965725"/>
              <a:ext cx="473500" cy="509750"/>
            </a:xfrm>
            <a:custGeom>
              <a:avLst/>
              <a:gdLst/>
              <a:ahLst/>
              <a:cxnLst/>
              <a:rect l="l" t="t" r="r" b="b"/>
              <a:pathLst>
                <a:path w="18940" h="20390" extrusionOk="0">
                  <a:moveTo>
                    <a:pt x="1" y="0"/>
                  </a:moveTo>
                  <a:lnTo>
                    <a:pt x="1" y="20389"/>
                  </a:lnTo>
                  <a:lnTo>
                    <a:pt x="18940" y="20389"/>
                  </a:lnTo>
                  <a:lnTo>
                    <a:pt x="18940" y="0"/>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21;p33">
              <a:extLst>
                <a:ext uri="{FF2B5EF4-FFF2-40B4-BE49-F238E27FC236}">
                  <a16:creationId xmlns:a16="http://schemas.microsoft.com/office/drawing/2014/main" id="{F66970D2-3C16-487E-9E97-6DDB28274C1D}"/>
                </a:ext>
              </a:extLst>
            </p:cNvPr>
            <p:cNvSpPr/>
            <p:nvPr/>
          </p:nvSpPr>
          <p:spPr>
            <a:xfrm>
              <a:off x="1629250" y="570100"/>
              <a:ext cx="4360075" cy="4573375"/>
            </a:xfrm>
            <a:custGeom>
              <a:avLst/>
              <a:gdLst/>
              <a:ahLst/>
              <a:cxnLst/>
              <a:rect l="l" t="t" r="r" b="b"/>
              <a:pathLst>
                <a:path w="174403" h="182935" extrusionOk="0">
                  <a:moveTo>
                    <a:pt x="87187" y="8504"/>
                  </a:moveTo>
                  <a:cubicBezTo>
                    <a:pt x="88439" y="8504"/>
                    <a:pt x="89548" y="9186"/>
                    <a:pt x="90116" y="10267"/>
                  </a:cubicBezTo>
                  <a:lnTo>
                    <a:pt x="134307" y="93728"/>
                  </a:lnTo>
                  <a:cubicBezTo>
                    <a:pt x="134705" y="94468"/>
                    <a:pt x="134790" y="95292"/>
                    <a:pt x="134591" y="96089"/>
                  </a:cubicBezTo>
                  <a:lnTo>
                    <a:pt x="122989" y="141218"/>
                  </a:lnTo>
                  <a:lnTo>
                    <a:pt x="126942" y="141218"/>
                  </a:lnTo>
                  <a:cubicBezTo>
                    <a:pt x="128762" y="141218"/>
                    <a:pt x="130269" y="142725"/>
                    <a:pt x="130269" y="144545"/>
                  </a:cubicBezTo>
                  <a:cubicBezTo>
                    <a:pt x="130269" y="146365"/>
                    <a:pt x="128762" y="147872"/>
                    <a:pt x="126942" y="147872"/>
                  </a:cubicBezTo>
                  <a:lnTo>
                    <a:pt x="121283" y="147872"/>
                  </a:lnTo>
                  <a:lnTo>
                    <a:pt x="115112" y="171872"/>
                  </a:lnTo>
                  <a:cubicBezTo>
                    <a:pt x="114743" y="173351"/>
                    <a:pt x="113434" y="174375"/>
                    <a:pt x="111899" y="174403"/>
                  </a:cubicBezTo>
                  <a:lnTo>
                    <a:pt x="63983" y="174403"/>
                  </a:lnTo>
                  <a:cubicBezTo>
                    <a:pt x="62476" y="174375"/>
                    <a:pt x="61168" y="173379"/>
                    <a:pt x="60770" y="171929"/>
                  </a:cubicBezTo>
                  <a:lnTo>
                    <a:pt x="54144" y="147872"/>
                  </a:lnTo>
                  <a:lnTo>
                    <a:pt x="47461" y="147872"/>
                  </a:lnTo>
                  <a:cubicBezTo>
                    <a:pt x="45613" y="147872"/>
                    <a:pt x="44134" y="146365"/>
                    <a:pt x="44134" y="144545"/>
                  </a:cubicBezTo>
                  <a:cubicBezTo>
                    <a:pt x="44134" y="142725"/>
                    <a:pt x="45613" y="141218"/>
                    <a:pt x="47461" y="141218"/>
                  </a:cubicBezTo>
                  <a:lnTo>
                    <a:pt x="52296" y="141218"/>
                  </a:lnTo>
                  <a:lnTo>
                    <a:pt x="39812" y="96145"/>
                  </a:lnTo>
                  <a:cubicBezTo>
                    <a:pt x="39584" y="95349"/>
                    <a:pt x="39670" y="94496"/>
                    <a:pt x="40068" y="93757"/>
                  </a:cubicBezTo>
                  <a:lnTo>
                    <a:pt x="84258" y="10267"/>
                  </a:lnTo>
                  <a:cubicBezTo>
                    <a:pt x="84827" y="9186"/>
                    <a:pt x="85965" y="8504"/>
                    <a:pt x="87187" y="8504"/>
                  </a:cubicBezTo>
                  <a:close/>
                  <a:moveTo>
                    <a:pt x="12797" y="1"/>
                  </a:moveTo>
                  <a:lnTo>
                    <a:pt x="12797" y="10409"/>
                  </a:lnTo>
                  <a:cubicBezTo>
                    <a:pt x="12769" y="12257"/>
                    <a:pt x="11290" y="13736"/>
                    <a:pt x="9441" y="13736"/>
                  </a:cubicBezTo>
                  <a:lnTo>
                    <a:pt x="0" y="13736"/>
                  </a:lnTo>
                  <a:lnTo>
                    <a:pt x="0" y="169199"/>
                  </a:lnTo>
                  <a:lnTo>
                    <a:pt x="9441" y="169199"/>
                  </a:lnTo>
                  <a:cubicBezTo>
                    <a:pt x="11290" y="169199"/>
                    <a:pt x="12769" y="170678"/>
                    <a:pt x="12797" y="172526"/>
                  </a:cubicBezTo>
                  <a:lnTo>
                    <a:pt x="12797" y="182934"/>
                  </a:lnTo>
                  <a:lnTo>
                    <a:pt x="161606" y="182934"/>
                  </a:lnTo>
                  <a:lnTo>
                    <a:pt x="161606" y="172526"/>
                  </a:lnTo>
                  <a:cubicBezTo>
                    <a:pt x="161606" y="170678"/>
                    <a:pt x="163113" y="169199"/>
                    <a:pt x="164962" y="169199"/>
                  </a:cubicBezTo>
                  <a:lnTo>
                    <a:pt x="174403" y="169199"/>
                  </a:lnTo>
                  <a:lnTo>
                    <a:pt x="174403" y="13736"/>
                  </a:lnTo>
                  <a:lnTo>
                    <a:pt x="164962" y="13736"/>
                  </a:lnTo>
                  <a:cubicBezTo>
                    <a:pt x="163113" y="13736"/>
                    <a:pt x="161606" y="12257"/>
                    <a:pt x="161606" y="10409"/>
                  </a:cubicBezTo>
                  <a:lnTo>
                    <a:pt x="161606" y="1"/>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22;p33">
              <a:extLst>
                <a:ext uri="{FF2B5EF4-FFF2-40B4-BE49-F238E27FC236}">
                  <a16:creationId xmlns:a16="http://schemas.microsoft.com/office/drawing/2014/main" id="{91F5DADA-7AB0-2FC0-3EA2-3756887BD2CD}"/>
                </a:ext>
              </a:extLst>
            </p:cNvPr>
            <p:cNvSpPr/>
            <p:nvPr/>
          </p:nvSpPr>
          <p:spPr>
            <a:xfrm>
              <a:off x="2793025" y="1199975"/>
              <a:ext cx="2032525" cy="2900575"/>
            </a:xfrm>
            <a:custGeom>
              <a:avLst/>
              <a:gdLst/>
              <a:ahLst/>
              <a:cxnLst/>
              <a:rect l="l" t="t" r="r" b="b"/>
              <a:pathLst>
                <a:path w="81301" h="116023" extrusionOk="0">
                  <a:moveTo>
                    <a:pt x="37338" y="1"/>
                  </a:moveTo>
                  <a:lnTo>
                    <a:pt x="0" y="70467"/>
                  </a:lnTo>
                  <a:lnTo>
                    <a:pt x="12626" y="116023"/>
                  </a:lnTo>
                  <a:lnTo>
                    <a:pt x="69585" y="116023"/>
                  </a:lnTo>
                  <a:lnTo>
                    <a:pt x="81301" y="70495"/>
                  </a:lnTo>
                  <a:lnTo>
                    <a:pt x="43963" y="1"/>
                  </a:lnTo>
                  <a:lnTo>
                    <a:pt x="43963" y="46324"/>
                  </a:lnTo>
                  <a:cubicBezTo>
                    <a:pt x="50731" y="48002"/>
                    <a:pt x="55196" y="54486"/>
                    <a:pt x="54343" y="61396"/>
                  </a:cubicBezTo>
                  <a:cubicBezTo>
                    <a:pt x="53490" y="68334"/>
                    <a:pt x="47632" y="73538"/>
                    <a:pt x="40636" y="73538"/>
                  </a:cubicBezTo>
                  <a:cubicBezTo>
                    <a:pt x="33669" y="73538"/>
                    <a:pt x="27783" y="68334"/>
                    <a:pt x="26930" y="61396"/>
                  </a:cubicBezTo>
                  <a:cubicBezTo>
                    <a:pt x="26105" y="54486"/>
                    <a:pt x="30570" y="48002"/>
                    <a:pt x="37338" y="46324"/>
                  </a:cubicBezTo>
                  <a:lnTo>
                    <a:pt x="37338" y="1"/>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23;p33">
              <a:extLst>
                <a:ext uri="{FF2B5EF4-FFF2-40B4-BE49-F238E27FC236}">
                  <a16:creationId xmlns:a16="http://schemas.microsoft.com/office/drawing/2014/main" id="{A7D5E3C5-B252-2381-DAB7-CCC4434BFB28}"/>
                </a:ext>
              </a:extLst>
            </p:cNvPr>
            <p:cNvSpPr/>
            <p:nvPr/>
          </p:nvSpPr>
          <p:spPr>
            <a:xfrm>
              <a:off x="5835025" y="4965725"/>
              <a:ext cx="474225" cy="509750"/>
            </a:xfrm>
            <a:custGeom>
              <a:avLst/>
              <a:gdLst/>
              <a:ahLst/>
              <a:cxnLst/>
              <a:rect l="l" t="t" r="r" b="b"/>
              <a:pathLst>
                <a:path w="18969" h="20390" extrusionOk="0">
                  <a:moveTo>
                    <a:pt x="1" y="0"/>
                  </a:moveTo>
                  <a:lnTo>
                    <a:pt x="1" y="20389"/>
                  </a:lnTo>
                  <a:lnTo>
                    <a:pt x="18968" y="20389"/>
                  </a:lnTo>
                  <a:lnTo>
                    <a:pt x="18968" y="0"/>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424;p33">
            <a:extLst>
              <a:ext uri="{FF2B5EF4-FFF2-40B4-BE49-F238E27FC236}">
                <a16:creationId xmlns:a16="http://schemas.microsoft.com/office/drawing/2014/main" id="{9D1CE66A-4B0F-DF48-1F94-0DC189396367}"/>
              </a:ext>
            </a:extLst>
          </p:cNvPr>
          <p:cNvGrpSpPr/>
          <p:nvPr/>
        </p:nvGrpSpPr>
        <p:grpSpPr>
          <a:xfrm>
            <a:off x="2781406" y="1802528"/>
            <a:ext cx="356778" cy="358627"/>
            <a:chOff x="1203350" y="238125"/>
            <a:chExt cx="5185725" cy="5212600"/>
          </a:xfrm>
        </p:grpSpPr>
        <p:sp>
          <p:nvSpPr>
            <p:cNvPr id="55" name="Google Shape;1425;p33">
              <a:extLst>
                <a:ext uri="{FF2B5EF4-FFF2-40B4-BE49-F238E27FC236}">
                  <a16:creationId xmlns:a16="http://schemas.microsoft.com/office/drawing/2014/main" id="{D1B33032-7FCB-F553-5CB4-1B41AC738C35}"/>
                </a:ext>
              </a:extLst>
            </p:cNvPr>
            <p:cNvSpPr/>
            <p:nvPr/>
          </p:nvSpPr>
          <p:spPr>
            <a:xfrm>
              <a:off x="3716300" y="238125"/>
              <a:ext cx="160525" cy="706100"/>
            </a:xfrm>
            <a:custGeom>
              <a:avLst/>
              <a:gdLst/>
              <a:ahLst/>
              <a:cxnLst/>
              <a:rect l="l" t="t" r="r" b="b"/>
              <a:pathLst>
                <a:path w="6421" h="28244" extrusionOk="0">
                  <a:moveTo>
                    <a:pt x="3196" y="0"/>
                  </a:moveTo>
                  <a:cubicBezTo>
                    <a:pt x="1433" y="0"/>
                    <a:pt x="0" y="1433"/>
                    <a:pt x="0" y="3224"/>
                  </a:cubicBezTo>
                  <a:lnTo>
                    <a:pt x="0" y="25019"/>
                  </a:lnTo>
                  <a:cubicBezTo>
                    <a:pt x="0" y="26810"/>
                    <a:pt x="1433" y="28243"/>
                    <a:pt x="3196" y="28243"/>
                  </a:cubicBezTo>
                  <a:cubicBezTo>
                    <a:pt x="4987" y="28243"/>
                    <a:pt x="6420" y="26810"/>
                    <a:pt x="6420" y="25019"/>
                  </a:cubicBezTo>
                  <a:lnTo>
                    <a:pt x="6420" y="3224"/>
                  </a:lnTo>
                  <a:cubicBezTo>
                    <a:pt x="6420" y="1433"/>
                    <a:pt x="4987" y="0"/>
                    <a:pt x="3196" y="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26;p33">
              <a:extLst>
                <a:ext uri="{FF2B5EF4-FFF2-40B4-BE49-F238E27FC236}">
                  <a16:creationId xmlns:a16="http://schemas.microsoft.com/office/drawing/2014/main" id="{87280F8C-3216-EA9C-0940-B5124B33DCAA}"/>
                </a:ext>
              </a:extLst>
            </p:cNvPr>
            <p:cNvSpPr/>
            <p:nvPr/>
          </p:nvSpPr>
          <p:spPr>
            <a:xfrm>
              <a:off x="5689850" y="2753125"/>
              <a:ext cx="699225" cy="161225"/>
            </a:xfrm>
            <a:custGeom>
              <a:avLst/>
              <a:gdLst/>
              <a:ahLst/>
              <a:cxnLst/>
              <a:rect l="l" t="t" r="r" b="b"/>
              <a:pathLst>
                <a:path w="27969" h="6449" extrusionOk="0">
                  <a:moveTo>
                    <a:pt x="3225" y="1"/>
                  </a:moveTo>
                  <a:cubicBezTo>
                    <a:pt x="1434" y="1"/>
                    <a:pt x="1" y="1461"/>
                    <a:pt x="1" y="3224"/>
                  </a:cubicBezTo>
                  <a:cubicBezTo>
                    <a:pt x="1" y="4988"/>
                    <a:pt x="1434" y="6448"/>
                    <a:pt x="3225" y="6448"/>
                  </a:cubicBezTo>
                  <a:lnTo>
                    <a:pt x="24772" y="6448"/>
                  </a:lnTo>
                  <a:cubicBezTo>
                    <a:pt x="26535" y="6448"/>
                    <a:pt x="27968" y="4988"/>
                    <a:pt x="27968" y="3224"/>
                  </a:cubicBezTo>
                  <a:cubicBezTo>
                    <a:pt x="27968" y="1461"/>
                    <a:pt x="26535" y="1"/>
                    <a:pt x="24772" y="1"/>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27;p33">
              <a:extLst>
                <a:ext uri="{FF2B5EF4-FFF2-40B4-BE49-F238E27FC236}">
                  <a16:creationId xmlns:a16="http://schemas.microsoft.com/office/drawing/2014/main" id="{DE5FC6A9-453B-6B61-2EBC-3B9C0F77CDBE}"/>
                </a:ext>
              </a:extLst>
            </p:cNvPr>
            <p:cNvSpPr/>
            <p:nvPr/>
          </p:nvSpPr>
          <p:spPr>
            <a:xfrm>
              <a:off x="1203350" y="2753125"/>
              <a:ext cx="699900" cy="161225"/>
            </a:xfrm>
            <a:custGeom>
              <a:avLst/>
              <a:gdLst/>
              <a:ahLst/>
              <a:cxnLst/>
              <a:rect l="l" t="t" r="r" b="b"/>
              <a:pathLst>
                <a:path w="27996" h="6449" extrusionOk="0">
                  <a:moveTo>
                    <a:pt x="3224" y="1"/>
                  </a:moveTo>
                  <a:cubicBezTo>
                    <a:pt x="1461" y="1"/>
                    <a:pt x="1" y="1461"/>
                    <a:pt x="1" y="3224"/>
                  </a:cubicBezTo>
                  <a:cubicBezTo>
                    <a:pt x="1" y="4988"/>
                    <a:pt x="1461" y="6448"/>
                    <a:pt x="3224" y="6448"/>
                  </a:cubicBezTo>
                  <a:lnTo>
                    <a:pt x="24772" y="6448"/>
                  </a:lnTo>
                  <a:cubicBezTo>
                    <a:pt x="26563" y="6448"/>
                    <a:pt x="27996" y="4988"/>
                    <a:pt x="27996" y="3224"/>
                  </a:cubicBezTo>
                  <a:cubicBezTo>
                    <a:pt x="27996" y="1461"/>
                    <a:pt x="26563" y="1"/>
                    <a:pt x="24772" y="1"/>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28;p33">
              <a:extLst>
                <a:ext uri="{FF2B5EF4-FFF2-40B4-BE49-F238E27FC236}">
                  <a16:creationId xmlns:a16="http://schemas.microsoft.com/office/drawing/2014/main" id="{1E4AB023-2384-9B88-0C50-6EE1F38479C3}"/>
                </a:ext>
              </a:extLst>
            </p:cNvPr>
            <p:cNvSpPr/>
            <p:nvPr/>
          </p:nvSpPr>
          <p:spPr>
            <a:xfrm>
              <a:off x="5086425" y="971925"/>
              <a:ext cx="551100" cy="537150"/>
            </a:xfrm>
            <a:custGeom>
              <a:avLst/>
              <a:gdLst/>
              <a:ahLst/>
              <a:cxnLst/>
              <a:rect l="l" t="t" r="r" b="b"/>
              <a:pathLst>
                <a:path w="22044" h="21486" extrusionOk="0">
                  <a:moveTo>
                    <a:pt x="18520" y="0"/>
                  </a:moveTo>
                  <a:cubicBezTo>
                    <a:pt x="17697" y="0"/>
                    <a:pt x="16877" y="310"/>
                    <a:pt x="16257" y="930"/>
                  </a:cubicBezTo>
                  <a:lnTo>
                    <a:pt x="1185" y="16002"/>
                  </a:lnTo>
                  <a:cubicBezTo>
                    <a:pt x="276" y="16912"/>
                    <a:pt x="0" y="18289"/>
                    <a:pt x="496" y="19502"/>
                  </a:cubicBezTo>
                  <a:cubicBezTo>
                    <a:pt x="992" y="20687"/>
                    <a:pt x="2150" y="21486"/>
                    <a:pt x="3472" y="21486"/>
                  </a:cubicBezTo>
                  <a:cubicBezTo>
                    <a:pt x="4326" y="21486"/>
                    <a:pt x="5125" y="21155"/>
                    <a:pt x="5732" y="20549"/>
                  </a:cubicBezTo>
                  <a:lnTo>
                    <a:pt x="20804" y="5477"/>
                  </a:lnTo>
                  <a:cubicBezTo>
                    <a:pt x="22044" y="4237"/>
                    <a:pt x="22044" y="2198"/>
                    <a:pt x="20804" y="930"/>
                  </a:cubicBezTo>
                  <a:cubicBezTo>
                    <a:pt x="20170" y="310"/>
                    <a:pt x="19343" y="0"/>
                    <a:pt x="18520" y="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29;p33">
              <a:extLst>
                <a:ext uri="{FF2B5EF4-FFF2-40B4-BE49-F238E27FC236}">
                  <a16:creationId xmlns:a16="http://schemas.microsoft.com/office/drawing/2014/main" id="{EF232A6A-D70C-66BD-4169-71F9D5E7FFB9}"/>
                </a:ext>
              </a:extLst>
            </p:cNvPr>
            <p:cNvSpPr/>
            <p:nvPr/>
          </p:nvSpPr>
          <p:spPr>
            <a:xfrm>
              <a:off x="1955575" y="971925"/>
              <a:ext cx="552500" cy="536975"/>
            </a:xfrm>
            <a:custGeom>
              <a:avLst/>
              <a:gdLst/>
              <a:ahLst/>
              <a:cxnLst/>
              <a:rect l="l" t="t" r="r" b="b"/>
              <a:pathLst>
                <a:path w="22100" h="21479" extrusionOk="0">
                  <a:moveTo>
                    <a:pt x="3524" y="0"/>
                  </a:moveTo>
                  <a:cubicBezTo>
                    <a:pt x="2701" y="0"/>
                    <a:pt x="1874" y="310"/>
                    <a:pt x="1241" y="930"/>
                  </a:cubicBezTo>
                  <a:cubicBezTo>
                    <a:pt x="1" y="2198"/>
                    <a:pt x="1" y="4237"/>
                    <a:pt x="1241" y="5477"/>
                  </a:cubicBezTo>
                  <a:lnTo>
                    <a:pt x="16313" y="20549"/>
                  </a:lnTo>
                  <a:cubicBezTo>
                    <a:pt x="16933" y="21169"/>
                    <a:pt x="17752" y="21479"/>
                    <a:pt x="18576" y="21479"/>
                  </a:cubicBezTo>
                  <a:cubicBezTo>
                    <a:pt x="19399" y="21479"/>
                    <a:pt x="20225" y="21169"/>
                    <a:pt x="20859" y="20549"/>
                  </a:cubicBezTo>
                  <a:cubicBezTo>
                    <a:pt x="22099" y="19281"/>
                    <a:pt x="22099" y="17242"/>
                    <a:pt x="20859" y="16002"/>
                  </a:cubicBezTo>
                  <a:lnTo>
                    <a:pt x="5787" y="930"/>
                  </a:lnTo>
                  <a:cubicBezTo>
                    <a:pt x="5167" y="310"/>
                    <a:pt x="4347" y="0"/>
                    <a:pt x="3524" y="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30;p33">
              <a:extLst>
                <a:ext uri="{FF2B5EF4-FFF2-40B4-BE49-F238E27FC236}">
                  <a16:creationId xmlns:a16="http://schemas.microsoft.com/office/drawing/2014/main" id="{5EB51867-05EF-24A1-8DF6-8B5F4B459075}"/>
                </a:ext>
              </a:extLst>
            </p:cNvPr>
            <p:cNvSpPr/>
            <p:nvPr/>
          </p:nvSpPr>
          <p:spPr>
            <a:xfrm>
              <a:off x="3604000" y="3039700"/>
              <a:ext cx="385100" cy="384400"/>
            </a:xfrm>
            <a:custGeom>
              <a:avLst/>
              <a:gdLst/>
              <a:ahLst/>
              <a:cxnLst/>
              <a:rect l="l" t="t" r="r" b="b"/>
              <a:pathLst>
                <a:path w="15404" h="15376" extrusionOk="0">
                  <a:moveTo>
                    <a:pt x="7688" y="0"/>
                  </a:moveTo>
                  <a:cubicBezTo>
                    <a:pt x="3445" y="0"/>
                    <a:pt x="1" y="3444"/>
                    <a:pt x="1" y="7688"/>
                  </a:cubicBezTo>
                  <a:cubicBezTo>
                    <a:pt x="1" y="11931"/>
                    <a:pt x="3445" y="15375"/>
                    <a:pt x="7688" y="15375"/>
                  </a:cubicBezTo>
                  <a:cubicBezTo>
                    <a:pt x="11959" y="15375"/>
                    <a:pt x="15404" y="11931"/>
                    <a:pt x="15404" y="7688"/>
                  </a:cubicBezTo>
                  <a:cubicBezTo>
                    <a:pt x="15404" y="3444"/>
                    <a:pt x="11959" y="0"/>
                    <a:pt x="7688" y="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31;p33">
              <a:extLst>
                <a:ext uri="{FF2B5EF4-FFF2-40B4-BE49-F238E27FC236}">
                  <a16:creationId xmlns:a16="http://schemas.microsoft.com/office/drawing/2014/main" id="{EA214261-B907-D5A6-3EF7-9AA93B10E5D2}"/>
                </a:ext>
              </a:extLst>
            </p:cNvPr>
            <p:cNvSpPr/>
            <p:nvPr/>
          </p:nvSpPr>
          <p:spPr>
            <a:xfrm>
              <a:off x="3268525" y="5094550"/>
              <a:ext cx="1056050" cy="356175"/>
            </a:xfrm>
            <a:custGeom>
              <a:avLst/>
              <a:gdLst/>
              <a:ahLst/>
              <a:cxnLst/>
              <a:rect l="l" t="t" r="r" b="b"/>
              <a:pathLst>
                <a:path w="42242" h="14247" extrusionOk="0">
                  <a:moveTo>
                    <a:pt x="1" y="0"/>
                  </a:moveTo>
                  <a:lnTo>
                    <a:pt x="1" y="1791"/>
                  </a:lnTo>
                  <a:cubicBezTo>
                    <a:pt x="1" y="5125"/>
                    <a:pt x="1324" y="8322"/>
                    <a:pt x="3693" y="10664"/>
                  </a:cubicBezTo>
                  <a:cubicBezTo>
                    <a:pt x="6038" y="12954"/>
                    <a:pt x="9193" y="14246"/>
                    <a:pt x="12489" y="14246"/>
                  </a:cubicBezTo>
                  <a:cubicBezTo>
                    <a:pt x="12524" y="14246"/>
                    <a:pt x="12558" y="14246"/>
                    <a:pt x="12593" y="14246"/>
                  </a:cubicBezTo>
                  <a:lnTo>
                    <a:pt x="29649" y="14246"/>
                  </a:lnTo>
                  <a:cubicBezTo>
                    <a:pt x="29684" y="14246"/>
                    <a:pt x="29719" y="14246"/>
                    <a:pt x="29753" y="14246"/>
                  </a:cubicBezTo>
                  <a:cubicBezTo>
                    <a:pt x="33050" y="14246"/>
                    <a:pt x="36204" y="12954"/>
                    <a:pt x="38549" y="10664"/>
                  </a:cubicBezTo>
                  <a:cubicBezTo>
                    <a:pt x="40919" y="8322"/>
                    <a:pt x="42241" y="5125"/>
                    <a:pt x="42241" y="1791"/>
                  </a:cubicBezTo>
                  <a:lnTo>
                    <a:pt x="42241" y="0"/>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32;p33">
              <a:extLst>
                <a:ext uri="{FF2B5EF4-FFF2-40B4-BE49-F238E27FC236}">
                  <a16:creationId xmlns:a16="http://schemas.microsoft.com/office/drawing/2014/main" id="{D803D8B3-E6B4-7032-D6D6-C077C60401DD}"/>
                </a:ext>
              </a:extLst>
            </p:cNvPr>
            <p:cNvSpPr/>
            <p:nvPr/>
          </p:nvSpPr>
          <p:spPr>
            <a:xfrm>
              <a:off x="2376475" y="1551750"/>
              <a:ext cx="2840850" cy="2900125"/>
            </a:xfrm>
            <a:custGeom>
              <a:avLst/>
              <a:gdLst/>
              <a:ahLst/>
              <a:cxnLst/>
              <a:rect l="l" t="t" r="r" b="b"/>
              <a:pathLst>
                <a:path w="113634" h="116005" extrusionOk="0">
                  <a:moveTo>
                    <a:pt x="56817" y="1"/>
                  </a:moveTo>
                  <a:cubicBezTo>
                    <a:pt x="32404" y="1"/>
                    <a:pt x="11187" y="16809"/>
                    <a:pt x="5594" y="40561"/>
                  </a:cubicBezTo>
                  <a:cubicBezTo>
                    <a:pt x="0" y="64313"/>
                    <a:pt x="11490" y="88808"/>
                    <a:pt x="33341" y="99720"/>
                  </a:cubicBezTo>
                  <a:cubicBezTo>
                    <a:pt x="33423" y="99747"/>
                    <a:pt x="33534" y="99802"/>
                    <a:pt x="33616" y="99858"/>
                  </a:cubicBezTo>
                  <a:cubicBezTo>
                    <a:pt x="34856" y="100326"/>
                    <a:pt x="35655" y="101511"/>
                    <a:pt x="35683" y="102861"/>
                  </a:cubicBezTo>
                  <a:lnTo>
                    <a:pt x="35683" y="116004"/>
                  </a:lnTo>
                  <a:lnTo>
                    <a:pt x="53593" y="116004"/>
                  </a:lnTo>
                  <a:lnTo>
                    <a:pt x="53593" y="80955"/>
                  </a:lnTo>
                  <a:cubicBezTo>
                    <a:pt x="46594" y="79330"/>
                    <a:pt x="41965" y="72717"/>
                    <a:pt x="42764" y="65580"/>
                  </a:cubicBezTo>
                  <a:cubicBezTo>
                    <a:pt x="43591" y="58471"/>
                    <a:pt x="49625" y="53098"/>
                    <a:pt x="56789" y="53098"/>
                  </a:cubicBezTo>
                  <a:cubicBezTo>
                    <a:pt x="63981" y="53098"/>
                    <a:pt x="70015" y="58471"/>
                    <a:pt x="70842" y="65580"/>
                  </a:cubicBezTo>
                  <a:cubicBezTo>
                    <a:pt x="71641" y="72717"/>
                    <a:pt x="67012" y="79330"/>
                    <a:pt x="60013" y="80955"/>
                  </a:cubicBezTo>
                  <a:lnTo>
                    <a:pt x="60013" y="116004"/>
                  </a:lnTo>
                  <a:lnTo>
                    <a:pt x="77923" y="116004"/>
                  </a:lnTo>
                  <a:lnTo>
                    <a:pt x="77923" y="102861"/>
                  </a:lnTo>
                  <a:cubicBezTo>
                    <a:pt x="77923" y="101511"/>
                    <a:pt x="78750" y="100353"/>
                    <a:pt x="79990" y="99858"/>
                  </a:cubicBezTo>
                  <a:cubicBezTo>
                    <a:pt x="80073" y="99802"/>
                    <a:pt x="80210" y="99747"/>
                    <a:pt x="80293" y="99720"/>
                  </a:cubicBezTo>
                  <a:cubicBezTo>
                    <a:pt x="102144" y="88808"/>
                    <a:pt x="113634" y="64313"/>
                    <a:pt x="108040" y="40561"/>
                  </a:cubicBezTo>
                  <a:cubicBezTo>
                    <a:pt x="102419" y="16809"/>
                    <a:pt x="81230" y="1"/>
                    <a:pt x="56817" y="1"/>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33;p33">
              <a:extLst>
                <a:ext uri="{FF2B5EF4-FFF2-40B4-BE49-F238E27FC236}">
                  <a16:creationId xmlns:a16="http://schemas.microsoft.com/office/drawing/2014/main" id="{47259478-F5FC-51FF-FF43-4C8CB62BFE1F}"/>
                </a:ext>
              </a:extLst>
            </p:cNvPr>
            <p:cNvSpPr/>
            <p:nvPr/>
          </p:nvSpPr>
          <p:spPr>
            <a:xfrm>
              <a:off x="3268525" y="4612350"/>
              <a:ext cx="1056050" cy="321725"/>
            </a:xfrm>
            <a:custGeom>
              <a:avLst/>
              <a:gdLst/>
              <a:ahLst/>
              <a:cxnLst/>
              <a:rect l="l" t="t" r="r" b="b"/>
              <a:pathLst>
                <a:path w="42242" h="12869" extrusionOk="0">
                  <a:moveTo>
                    <a:pt x="1" y="0"/>
                  </a:moveTo>
                  <a:lnTo>
                    <a:pt x="1" y="12868"/>
                  </a:lnTo>
                  <a:lnTo>
                    <a:pt x="42241" y="12868"/>
                  </a:lnTo>
                  <a:lnTo>
                    <a:pt x="42241" y="0"/>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4315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erformance Management: Best Practices + Examples | QuestionPro">
            <a:extLst>
              <a:ext uri="{FF2B5EF4-FFF2-40B4-BE49-F238E27FC236}">
                <a16:creationId xmlns:a16="http://schemas.microsoft.com/office/drawing/2014/main" id="{8824919C-3103-CE59-3069-3953530F3A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218"/>
          <a:stretch/>
        </p:blipFill>
        <p:spPr bwMode="auto">
          <a:xfrm>
            <a:off x="781031" y="2843561"/>
            <a:ext cx="7336670" cy="31888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641E19-3B39-49F8-BE55-7E9384DF9CF7}"/>
              </a:ext>
            </a:extLst>
          </p:cNvPr>
          <p:cNvSpPr txBox="1"/>
          <p:nvPr/>
        </p:nvSpPr>
        <p:spPr>
          <a:xfrm>
            <a:off x="7157146" y="992683"/>
            <a:ext cx="3685555" cy="1200329"/>
          </a:xfrm>
          <a:prstGeom prst="rect">
            <a:avLst/>
          </a:prstGeom>
          <a:noFill/>
        </p:spPr>
        <p:txBody>
          <a:bodyPr wrap="square" rtlCol="0" anchor="ctr" anchorCtr="0">
            <a:spAutoFit/>
          </a:bodyPr>
          <a:lstStyle/>
          <a:p>
            <a:pPr algn="ctr"/>
            <a:r>
              <a:rPr lang="en-US" altLang="ko-KR" sz="3600" b="1" dirty="0">
                <a:solidFill>
                  <a:srgbClr val="262626"/>
                </a:solidFill>
                <a:effectLst>
                  <a:outerShdw blurRad="38100" dist="38100" dir="2700000" algn="tl">
                    <a:srgbClr val="000000">
                      <a:alpha val="43137"/>
                    </a:srgbClr>
                  </a:outerShdw>
                </a:effectLst>
              </a:rPr>
              <a:t>Performance Management</a:t>
            </a:r>
          </a:p>
        </p:txBody>
      </p:sp>
      <p:sp>
        <p:nvSpPr>
          <p:cNvPr id="3" name="TextBox 2">
            <a:extLst>
              <a:ext uri="{FF2B5EF4-FFF2-40B4-BE49-F238E27FC236}">
                <a16:creationId xmlns:a16="http://schemas.microsoft.com/office/drawing/2014/main" id="{85F0BB93-2CE8-327E-0FAA-5A4A709C986A}"/>
              </a:ext>
            </a:extLst>
          </p:cNvPr>
          <p:cNvSpPr txBox="1"/>
          <p:nvPr/>
        </p:nvSpPr>
        <p:spPr>
          <a:xfrm>
            <a:off x="1349299" y="825626"/>
            <a:ext cx="4103648" cy="2031325"/>
          </a:xfrm>
          <a:prstGeom prst="rect">
            <a:avLst/>
          </a:prstGeom>
          <a:noFill/>
        </p:spPr>
        <p:txBody>
          <a:bodyPr wrap="square">
            <a:spAutoFit/>
          </a:bodyPr>
          <a:lstStyle/>
          <a:p>
            <a:r>
              <a:rPr lang="en-US" dirty="0"/>
              <a:t>“Performance management is a </a:t>
            </a:r>
          </a:p>
          <a:p>
            <a:r>
              <a:rPr lang="en-US" dirty="0"/>
              <a:t>critical HRM practice that involves setting performance objectives, </a:t>
            </a:r>
          </a:p>
          <a:p>
            <a:r>
              <a:rPr lang="en-US" dirty="0"/>
              <a:t>assessing employee performance, and providing feedback and support to improve employee </a:t>
            </a:r>
          </a:p>
          <a:p>
            <a:r>
              <a:rPr lang="en-US" dirty="0"/>
              <a:t>performance.”</a:t>
            </a:r>
          </a:p>
        </p:txBody>
      </p:sp>
    </p:spTree>
    <p:extLst>
      <p:ext uri="{BB962C8B-B14F-4D97-AF65-F5344CB8AC3E}">
        <p14:creationId xmlns:p14="http://schemas.microsoft.com/office/powerpoint/2010/main" val="1388065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3856599" y="799725"/>
            <a:ext cx="5281688" cy="1200329"/>
          </a:xfrm>
          <a:prstGeom prst="rect">
            <a:avLst/>
          </a:prstGeom>
          <a:noFill/>
        </p:spPr>
        <p:txBody>
          <a:bodyPr wrap="square" rtlCol="0" anchor="ctr" anchorCtr="0">
            <a:spAutoFit/>
          </a:bodyPr>
          <a:lstStyle/>
          <a:p>
            <a:pPr algn="ctr"/>
            <a:r>
              <a:rPr lang="en-US" altLang="ko-KR" sz="3600" b="1" dirty="0">
                <a:solidFill>
                  <a:srgbClr val="262626"/>
                </a:solidFill>
                <a:effectLst>
                  <a:outerShdw blurRad="38100" dist="38100" dir="2700000" algn="tl">
                    <a:srgbClr val="000000">
                      <a:alpha val="43137"/>
                    </a:srgbClr>
                  </a:outerShdw>
                </a:effectLst>
              </a:rPr>
              <a:t>Performance Management (</a:t>
            </a:r>
            <a:r>
              <a:rPr lang="en-US" altLang="ko-KR" sz="3600" b="1" dirty="0" err="1">
                <a:solidFill>
                  <a:srgbClr val="262626"/>
                </a:solidFill>
                <a:effectLst>
                  <a:outerShdw blurRad="38100" dist="38100" dir="2700000" algn="tl">
                    <a:srgbClr val="000000">
                      <a:alpha val="43137"/>
                    </a:srgbClr>
                  </a:outerShdw>
                </a:effectLst>
              </a:rPr>
              <a:t>Cont</a:t>
            </a:r>
            <a:r>
              <a:rPr lang="en-US" altLang="ko-KR" sz="3600" b="1" dirty="0">
                <a:solidFill>
                  <a:srgbClr val="262626"/>
                </a:solidFill>
                <a:effectLst>
                  <a:outerShdw blurRad="38100" dist="38100" dir="2700000" algn="tl">
                    <a:srgbClr val="000000">
                      <a:alpha val="43137"/>
                    </a:srgbClr>
                  </a:outerShdw>
                </a:effectLst>
              </a:rPr>
              <a:t>)</a:t>
            </a:r>
          </a:p>
        </p:txBody>
      </p:sp>
      <p:graphicFrame>
        <p:nvGraphicFramePr>
          <p:cNvPr id="2" name="Diagram 1">
            <a:extLst>
              <a:ext uri="{FF2B5EF4-FFF2-40B4-BE49-F238E27FC236}">
                <a16:creationId xmlns:a16="http://schemas.microsoft.com/office/drawing/2014/main" id="{F21A84B6-2D9A-5A8D-C01B-F183774CA139}"/>
              </a:ext>
            </a:extLst>
          </p:cNvPr>
          <p:cNvGraphicFramePr/>
          <p:nvPr>
            <p:extLst>
              <p:ext uri="{D42A27DB-BD31-4B8C-83A1-F6EECF244321}">
                <p14:modId xmlns:p14="http://schemas.microsoft.com/office/powerpoint/2010/main" val="1582908612"/>
              </p:ext>
            </p:extLst>
          </p:nvPr>
        </p:nvGraphicFramePr>
        <p:xfrm>
          <a:off x="2686042" y="2297152"/>
          <a:ext cx="5985725" cy="3160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2CCCCD38-6AFD-FB54-049A-2F9069C8D55C}"/>
              </a:ext>
            </a:extLst>
          </p:cNvPr>
          <p:cNvGrpSpPr/>
          <p:nvPr/>
        </p:nvGrpSpPr>
        <p:grpSpPr>
          <a:xfrm>
            <a:off x="3973824" y="5313143"/>
            <a:ext cx="4697943" cy="962709"/>
            <a:chOff x="841734" y="1913985"/>
            <a:chExt cx="4697943" cy="962709"/>
          </a:xfrm>
        </p:grpSpPr>
        <p:sp>
          <p:nvSpPr>
            <p:cNvPr id="6" name="Rectangle 5">
              <a:extLst>
                <a:ext uri="{FF2B5EF4-FFF2-40B4-BE49-F238E27FC236}">
                  <a16:creationId xmlns:a16="http://schemas.microsoft.com/office/drawing/2014/main" id="{C38E33FC-3A98-9DEC-E910-580794AC609A}"/>
                </a:ext>
              </a:extLst>
            </p:cNvPr>
            <p:cNvSpPr/>
            <p:nvPr/>
          </p:nvSpPr>
          <p:spPr>
            <a:xfrm>
              <a:off x="1191030" y="1913985"/>
              <a:ext cx="4348647" cy="8902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TextBox 6">
              <a:extLst>
                <a:ext uri="{FF2B5EF4-FFF2-40B4-BE49-F238E27FC236}">
                  <a16:creationId xmlns:a16="http://schemas.microsoft.com/office/drawing/2014/main" id="{ED522F77-19C0-FD19-060E-28E08D1FFD7F}"/>
                </a:ext>
              </a:extLst>
            </p:cNvPr>
            <p:cNvSpPr txBox="1"/>
            <p:nvPr/>
          </p:nvSpPr>
          <p:spPr>
            <a:xfrm>
              <a:off x="841734" y="1986469"/>
              <a:ext cx="4348647" cy="8902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mj-lt"/>
                <a:buNone/>
              </a:pPr>
              <a:r>
                <a:rPr lang="en-US" sz="1050" b="1" i="0" kern="1200" dirty="0"/>
                <a:t>Enhancing Employee Engagement </a:t>
              </a:r>
              <a:r>
                <a:rPr lang="en-US" sz="1050" i="0" kern="1200" dirty="0"/>
                <a:t>- Performance management can increase employee engagement and motivation by recognizing and rewarding high performance and providing opportunities for development and growth.</a:t>
              </a:r>
              <a:endParaRPr lang="en-US" sz="1050" kern="1200" dirty="0"/>
            </a:p>
          </p:txBody>
        </p:sp>
      </p:grpSp>
    </p:spTree>
    <p:extLst>
      <p:ext uri="{BB962C8B-B14F-4D97-AF65-F5344CB8AC3E}">
        <p14:creationId xmlns:p14="http://schemas.microsoft.com/office/powerpoint/2010/main" val="3197690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3856599" y="799725"/>
            <a:ext cx="5281688" cy="1200329"/>
          </a:xfrm>
          <a:prstGeom prst="rect">
            <a:avLst/>
          </a:prstGeom>
          <a:noFill/>
        </p:spPr>
        <p:txBody>
          <a:bodyPr wrap="square" rtlCol="0" anchor="ctr" anchorCtr="0">
            <a:spAutoFit/>
          </a:bodyPr>
          <a:lstStyle/>
          <a:p>
            <a:pPr algn="ctr"/>
            <a:r>
              <a:rPr lang="en-US" altLang="ko-KR" sz="3600" b="1" dirty="0">
                <a:solidFill>
                  <a:srgbClr val="262626"/>
                </a:solidFill>
                <a:effectLst>
                  <a:outerShdw blurRad="38100" dist="38100" dir="2700000" algn="tl">
                    <a:srgbClr val="000000">
                      <a:alpha val="43137"/>
                    </a:srgbClr>
                  </a:outerShdw>
                </a:effectLst>
              </a:rPr>
              <a:t>Performance Management (</a:t>
            </a:r>
            <a:r>
              <a:rPr lang="en-US" altLang="ko-KR" sz="3600" b="1" dirty="0" err="1">
                <a:solidFill>
                  <a:srgbClr val="262626"/>
                </a:solidFill>
                <a:effectLst>
                  <a:outerShdw blurRad="38100" dist="38100" dir="2700000" algn="tl">
                    <a:srgbClr val="000000">
                      <a:alpha val="43137"/>
                    </a:srgbClr>
                  </a:outerShdw>
                </a:effectLst>
              </a:rPr>
              <a:t>Cont</a:t>
            </a:r>
            <a:r>
              <a:rPr lang="en-US" altLang="ko-KR" sz="3600" b="1" dirty="0">
                <a:solidFill>
                  <a:srgbClr val="262626"/>
                </a:solidFill>
                <a:effectLst>
                  <a:outerShdw blurRad="38100" dist="38100" dir="2700000" algn="tl">
                    <a:srgbClr val="000000">
                      <a:alpha val="43137"/>
                    </a:srgbClr>
                  </a:outerShdw>
                </a:effectLst>
              </a:rPr>
              <a:t>)</a:t>
            </a:r>
          </a:p>
        </p:txBody>
      </p:sp>
      <p:graphicFrame>
        <p:nvGraphicFramePr>
          <p:cNvPr id="2" name="Diagram 1">
            <a:extLst>
              <a:ext uri="{FF2B5EF4-FFF2-40B4-BE49-F238E27FC236}">
                <a16:creationId xmlns:a16="http://schemas.microsoft.com/office/drawing/2014/main" id="{F21A84B6-2D9A-5A8D-C01B-F183774CA139}"/>
              </a:ext>
            </a:extLst>
          </p:cNvPr>
          <p:cNvGraphicFramePr/>
          <p:nvPr>
            <p:extLst>
              <p:ext uri="{D42A27DB-BD31-4B8C-83A1-F6EECF244321}">
                <p14:modId xmlns:p14="http://schemas.microsoft.com/office/powerpoint/2010/main" val="3996454332"/>
              </p:ext>
            </p:extLst>
          </p:nvPr>
        </p:nvGraphicFramePr>
        <p:xfrm>
          <a:off x="2686042" y="2297152"/>
          <a:ext cx="5985725" cy="3160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2CCCCD38-6AFD-FB54-049A-2F9069C8D55C}"/>
              </a:ext>
            </a:extLst>
          </p:cNvPr>
          <p:cNvGrpSpPr/>
          <p:nvPr/>
        </p:nvGrpSpPr>
        <p:grpSpPr>
          <a:xfrm>
            <a:off x="3973824" y="5313143"/>
            <a:ext cx="4697943" cy="962709"/>
            <a:chOff x="841734" y="1913985"/>
            <a:chExt cx="4697943" cy="962709"/>
          </a:xfrm>
        </p:grpSpPr>
        <p:sp>
          <p:nvSpPr>
            <p:cNvPr id="6" name="Rectangle 5">
              <a:extLst>
                <a:ext uri="{FF2B5EF4-FFF2-40B4-BE49-F238E27FC236}">
                  <a16:creationId xmlns:a16="http://schemas.microsoft.com/office/drawing/2014/main" id="{C38E33FC-3A98-9DEC-E910-580794AC609A}"/>
                </a:ext>
              </a:extLst>
            </p:cNvPr>
            <p:cNvSpPr/>
            <p:nvPr/>
          </p:nvSpPr>
          <p:spPr>
            <a:xfrm>
              <a:off x="1191030" y="1913985"/>
              <a:ext cx="4348647" cy="8902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TextBox 6">
              <a:extLst>
                <a:ext uri="{FF2B5EF4-FFF2-40B4-BE49-F238E27FC236}">
                  <a16:creationId xmlns:a16="http://schemas.microsoft.com/office/drawing/2014/main" id="{ED522F77-19C0-FD19-060E-28E08D1FFD7F}"/>
                </a:ext>
              </a:extLst>
            </p:cNvPr>
            <p:cNvSpPr txBox="1"/>
            <p:nvPr/>
          </p:nvSpPr>
          <p:spPr>
            <a:xfrm>
              <a:off x="841734" y="1986469"/>
              <a:ext cx="4348647" cy="8902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mj-lt"/>
                <a:buNone/>
              </a:pPr>
              <a:r>
                <a:rPr lang="en-US" sz="1050" b="1" i="0" kern="1200" dirty="0"/>
                <a:t>Provide Support and Maintain Employee Well-being - </a:t>
              </a:r>
              <a:r>
                <a:rPr lang="en-US" sz="1050" i="0" kern="1200" dirty="0"/>
                <a:t>Performance management should also include support for employees, such as mentoring, coaching, and counseling. This can help employees manage their workload and maintain their well-being.</a:t>
              </a:r>
              <a:endParaRPr lang="en-US" sz="1050" kern="1200" dirty="0"/>
            </a:p>
          </p:txBody>
        </p:sp>
      </p:grpSp>
    </p:spTree>
    <p:extLst>
      <p:ext uri="{BB962C8B-B14F-4D97-AF65-F5344CB8AC3E}">
        <p14:creationId xmlns:p14="http://schemas.microsoft.com/office/powerpoint/2010/main" val="4279648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1548083" y="1072072"/>
            <a:ext cx="3685555" cy="1754326"/>
          </a:xfrm>
          <a:prstGeom prst="rect">
            <a:avLst/>
          </a:prstGeom>
          <a:noFill/>
        </p:spPr>
        <p:txBody>
          <a:bodyPr wrap="square" rtlCol="0" anchor="ctr" anchorCtr="0">
            <a:spAutoFit/>
          </a:bodyPr>
          <a:lstStyle/>
          <a:p>
            <a:pPr algn="ctr"/>
            <a:r>
              <a:rPr lang="en-US" altLang="ko-KR" sz="3600" b="1" dirty="0">
                <a:solidFill>
                  <a:srgbClr val="262626"/>
                </a:solidFill>
                <a:effectLst>
                  <a:outerShdw blurRad="38100" dist="38100" dir="2700000" algn="tl">
                    <a:srgbClr val="000000">
                      <a:alpha val="43137"/>
                    </a:srgbClr>
                  </a:outerShdw>
                </a:effectLst>
              </a:rPr>
              <a:t>Personal Development Planning</a:t>
            </a:r>
          </a:p>
        </p:txBody>
      </p:sp>
      <p:sp>
        <p:nvSpPr>
          <p:cNvPr id="3" name="TextBox 2">
            <a:extLst>
              <a:ext uri="{FF2B5EF4-FFF2-40B4-BE49-F238E27FC236}">
                <a16:creationId xmlns:a16="http://schemas.microsoft.com/office/drawing/2014/main" id="{85F0BB93-2CE8-327E-0FAA-5A4A709C986A}"/>
              </a:ext>
            </a:extLst>
          </p:cNvPr>
          <p:cNvSpPr txBox="1"/>
          <p:nvPr/>
        </p:nvSpPr>
        <p:spPr>
          <a:xfrm>
            <a:off x="1548083" y="3038707"/>
            <a:ext cx="4103648" cy="2585323"/>
          </a:xfrm>
          <a:prstGeom prst="rect">
            <a:avLst/>
          </a:prstGeom>
          <a:noFill/>
        </p:spPr>
        <p:txBody>
          <a:bodyPr wrap="square">
            <a:spAutoFit/>
          </a:bodyPr>
          <a:lstStyle/>
          <a:p>
            <a:r>
              <a:rPr lang="en-US" dirty="0"/>
              <a:t>“Personal Development Planning (PDP) is an HRM practice that involves creating a structured plan for an employee's career development. PDP helps employees identify their strengths and weaknesses, set goals, and develop the skills and knowledge needed to achieve those goals.”</a:t>
            </a:r>
          </a:p>
        </p:txBody>
      </p:sp>
      <p:pic>
        <p:nvPicPr>
          <p:cNvPr id="11266" name="Picture 2" descr="Work PNG Transparent Images Free Download | Vector Files | Pngtree">
            <a:extLst>
              <a:ext uri="{FF2B5EF4-FFF2-40B4-BE49-F238E27FC236}">
                <a16:creationId xmlns:a16="http://schemas.microsoft.com/office/drawing/2014/main" id="{4B8A6E21-3E5A-256D-93AE-1FB94BB4C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9961" y="1305338"/>
            <a:ext cx="4518064" cy="451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78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913765" y="1170710"/>
            <a:ext cx="659129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spAutoFit/>
          </a:bodyPr>
          <a:lstStyle/>
          <a:p>
            <a:pPr algn="ctr"/>
            <a:r>
              <a:rPr lang="en-US" altLang="ko-KR" sz="3600" b="1" dirty="0">
                <a:solidFill>
                  <a:srgbClr val="1E292E"/>
                </a:solidFill>
                <a:cs typeface="Arial" panose="020B0604020202020204" pitchFamily="34" charset="0"/>
              </a:rPr>
              <a:t>Learning Outcome</a:t>
            </a:r>
            <a:endParaRPr lang="ko-KR" altLang="en-US" sz="3600" b="1" dirty="0">
              <a:solidFill>
                <a:srgbClr val="1E292E"/>
              </a:solidFill>
              <a:cs typeface="Arial" panose="020B0604020202020204" pitchFamily="34" charset="0"/>
            </a:endParaRPr>
          </a:p>
        </p:txBody>
      </p:sp>
      <p:sp>
        <p:nvSpPr>
          <p:cNvPr id="8" name="Left Bracket 7">
            <a:extLst>
              <a:ext uri="{FF2B5EF4-FFF2-40B4-BE49-F238E27FC236}">
                <a16:creationId xmlns:a16="http://schemas.microsoft.com/office/drawing/2014/main" id="{068306BD-2666-F087-2442-923695B07C30}"/>
              </a:ext>
            </a:extLst>
          </p:cNvPr>
          <p:cNvSpPr/>
          <p:nvPr/>
        </p:nvSpPr>
        <p:spPr>
          <a:xfrm>
            <a:off x="3205715" y="2445487"/>
            <a:ext cx="95693" cy="2190307"/>
          </a:xfrm>
          <a:prstGeom prst="leftBracket">
            <a:avLst/>
          </a:prstGeom>
          <a:ln w="34925">
            <a:solidFill>
              <a:srgbClr val="26262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9" name="Right Bracket 8">
            <a:extLst>
              <a:ext uri="{FF2B5EF4-FFF2-40B4-BE49-F238E27FC236}">
                <a16:creationId xmlns:a16="http://schemas.microsoft.com/office/drawing/2014/main" id="{F7362607-B1A5-F289-3498-21493070AEFC}"/>
              </a:ext>
            </a:extLst>
          </p:cNvPr>
          <p:cNvSpPr/>
          <p:nvPr/>
        </p:nvSpPr>
        <p:spPr>
          <a:xfrm>
            <a:off x="8996918" y="2445487"/>
            <a:ext cx="95693" cy="2190307"/>
          </a:xfrm>
          <a:prstGeom prst="rightBracket">
            <a:avLst/>
          </a:prstGeom>
          <a:ln w="34925">
            <a:solidFill>
              <a:srgbClr val="26262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10" name="TextBox 9">
            <a:extLst>
              <a:ext uri="{FF2B5EF4-FFF2-40B4-BE49-F238E27FC236}">
                <a16:creationId xmlns:a16="http://schemas.microsoft.com/office/drawing/2014/main" id="{0365EB57-D2FD-6C8A-7606-1D5D29A9E1D1}"/>
              </a:ext>
            </a:extLst>
          </p:cNvPr>
          <p:cNvSpPr txBox="1"/>
          <p:nvPr/>
        </p:nvSpPr>
        <p:spPr>
          <a:xfrm>
            <a:off x="3838354" y="2571144"/>
            <a:ext cx="4742121" cy="1569660"/>
          </a:xfrm>
          <a:prstGeom prst="rect">
            <a:avLst/>
          </a:prstGeom>
          <a:noFill/>
        </p:spPr>
        <p:txBody>
          <a:bodyPr wrap="square" rtlCol="0">
            <a:spAutoFit/>
          </a:bodyPr>
          <a:lstStyle/>
          <a:p>
            <a:pPr algn="ctr"/>
            <a:r>
              <a:rPr lang="en-US" altLang="ko-KR" sz="2400" b="1" dirty="0">
                <a:solidFill>
                  <a:srgbClr val="262626"/>
                </a:solidFill>
              </a:rPr>
              <a:t>“Apply HRM Practices in a work-related context for improving Sustainable</a:t>
            </a:r>
          </a:p>
          <a:p>
            <a:pPr algn="ctr"/>
            <a:r>
              <a:rPr lang="en-US" altLang="ko-KR" sz="2400" b="1" dirty="0">
                <a:solidFill>
                  <a:srgbClr val="262626"/>
                </a:solidFill>
              </a:rPr>
              <a:t>Organizational Performance.”</a:t>
            </a:r>
            <a:endParaRPr lang="en-US" sz="2400" b="1" dirty="0"/>
          </a:p>
        </p:txBody>
      </p:sp>
    </p:spTree>
    <p:extLst>
      <p:ext uri="{BB962C8B-B14F-4D97-AF65-F5344CB8AC3E}">
        <p14:creationId xmlns:p14="http://schemas.microsoft.com/office/powerpoint/2010/main" val="1623524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1827076" y="989296"/>
            <a:ext cx="7796425" cy="1200329"/>
          </a:xfrm>
          <a:prstGeom prst="rect">
            <a:avLst/>
          </a:prstGeom>
          <a:noFill/>
        </p:spPr>
        <p:txBody>
          <a:bodyPr wrap="square" rtlCol="0" anchor="ctr" anchorCtr="0">
            <a:spAutoFit/>
          </a:bodyPr>
          <a:lstStyle/>
          <a:p>
            <a:pPr algn="ctr"/>
            <a:r>
              <a:rPr lang="en-US" altLang="ko-KR" sz="3600" b="1" dirty="0">
                <a:solidFill>
                  <a:srgbClr val="262626"/>
                </a:solidFill>
                <a:effectLst>
                  <a:outerShdw blurRad="38100" dist="38100" dir="2700000" algn="tl">
                    <a:srgbClr val="000000">
                      <a:alpha val="43137"/>
                    </a:srgbClr>
                  </a:outerShdw>
                </a:effectLst>
              </a:rPr>
              <a:t>Personal Development Planning</a:t>
            </a:r>
          </a:p>
          <a:p>
            <a:pPr algn="ctr"/>
            <a:r>
              <a:rPr lang="en-US" altLang="ko-KR" sz="3600" b="1" dirty="0">
                <a:solidFill>
                  <a:srgbClr val="262626"/>
                </a:solidFill>
                <a:effectLst>
                  <a:outerShdw blurRad="38100" dist="38100" dir="2700000" algn="tl">
                    <a:srgbClr val="000000">
                      <a:alpha val="43137"/>
                    </a:srgbClr>
                  </a:outerShdw>
                </a:effectLst>
              </a:rPr>
              <a:t>(</a:t>
            </a:r>
            <a:r>
              <a:rPr lang="en-US" altLang="ko-KR" sz="3600" b="1" dirty="0" err="1">
                <a:solidFill>
                  <a:srgbClr val="262626"/>
                </a:solidFill>
                <a:effectLst>
                  <a:outerShdw blurRad="38100" dist="38100" dir="2700000" algn="tl">
                    <a:srgbClr val="000000">
                      <a:alpha val="43137"/>
                    </a:srgbClr>
                  </a:outerShdw>
                </a:effectLst>
              </a:rPr>
              <a:t>Cont</a:t>
            </a:r>
            <a:r>
              <a:rPr lang="en-US" altLang="ko-KR" sz="3600" b="1" dirty="0">
                <a:solidFill>
                  <a:srgbClr val="262626"/>
                </a:solidFill>
                <a:effectLst>
                  <a:outerShdw blurRad="38100" dist="38100" dir="2700000" algn="tl">
                    <a:srgbClr val="000000">
                      <a:alpha val="43137"/>
                    </a:srgbClr>
                  </a:outerShdw>
                </a:effectLst>
              </a:rPr>
              <a:t>)</a:t>
            </a:r>
          </a:p>
        </p:txBody>
      </p:sp>
      <p:graphicFrame>
        <p:nvGraphicFramePr>
          <p:cNvPr id="3" name="Diagram 2">
            <a:extLst>
              <a:ext uri="{FF2B5EF4-FFF2-40B4-BE49-F238E27FC236}">
                <a16:creationId xmlns:a16="http://schemas.microsoft.com/office/drawing/2014/main" id="{6F89657A-A118-4550-CDC6-548C0A5C7DEE}"/>
              </a:ext>
            </a:extLst>
          </p:cNvPr>
          <p:cNvGraphicFramePr/>
          <p:nvPr>
            <p:extLst>
              <p:ext uri="{D42A27DB-BD31-4B8C-83A1-F6EECF244321}">
                <p14:modId xmlns:p14="http://schemas.microsoft.com/office/powerpoint/2010/main" val="2954205090"/>
              </p:ext>
            </p:extLst>
          </p:nvPr>
        </p:nvGraphicFramePr>
        <p:xfrm>
          <a:off x="3141409" y="2609385"/>
          <a:ext cx="5539678" cy="28487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0345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1827076" y="1112407"/>
            <a:ext cx="7796425" cy="954107"/>
          </a:xfrm>
          <a:prstGeom prst="rect">
            <a:avLst/>
          </a:prstGeom>
          <a:noFill/>
        </p:spPr>
        <p:txBody>
          <a:bodyPr wrap="square" rtlCol="0" anchor="ctr" anchorCtr="0">
            <a:spAutoFit/>
          </a:bodyPr>
          <a:lstStyle/>
          <a:p>
            <a:pPr algn="ctr"/>
            <a:r>
              <a:rPr lang="en-US" altLang="ko-KR" sz="2800" b="1" dirty="0">
                <a:solidFill>
                  <a:srgbClr val="262626"/>
                </a:solidFill>
                <a:effectLst>
                  <a:outerShdw blurRad="38100" dist="38100" dir="2700000" algn="tl">
                    <a:srgbClr val="000000">
                      <a:alpha val="43137"/>
                    </a:srgbClr>
                  </a:outerShdw>
                </a:effectLst>
              </a:rPr>
              <a:t>Personal Development Planning</a:t>
            </a:r>
          </a:p>
          <a:p>
            <a:pPr algn="ctr"/>
            <a:r>
              <a:rPr lang="en-US" altLang="ko-KR" sz="2800" b="1" dirty="0">
                <a:solidFill>
                  <a:srgbClr val="262626"/>
                </a:solidFill>
                <a:effectLst>
                  <a:outerShdw blurRad="38100" dist="38100" dir="2700000" algn="tl">
                    <a:srgbClr val="000000">
                      <a:alpha val="43137"/>
                    </a:srgbClr>
                  </a:outerShdw>
                </a:effectLst>
              </a:rPr>
              <a:t>(</a:t>
            </a:r>
            <a:r>
              <a:rPr lang="en-US" altLang="ko-KR" sz="2800" b="1" dirty="0" err="1">
                <a:solidFill>
                  <a:srgbClr val="262626"/>
                </a:solidFill>
                <a:effectLst>
                  <a:outerShdw blurRad="38100" dist="38100" dir="2700000" algn="tl">
                    <a:srgbClr val="000000">
                      <a:alpha val="43137"/>
                    </a:srgbClr>
                  </a:outerShdw>
                </a:effectLst>
              </a:rPr>
              <a:t>Cont</a:t>
            </a:r>
            <a:r>
              <a:rPr lang="en-US" altLang="ko-KR" sz="2800" b="1" dirty="0">
                <a:solidFill>
                  <a:srgbClr val="262626"/>
                </a:solidFill>
                <a:effectLst>
                  <a:outerShdw blurRad="38100" dist="38100" dir="2700000" algn="tl">
                    <a:srgbClr val="000000">
                      <a:alpha val="43137"/>
                    </a:srgbClr>
                  </a:outerShdw>
                </a:effectLst>
              </a:rPr>
              <a:t>)</a:t>
            </a:r>
          </a:p>
        </p:txBody>
      </p:sp>
      <p:graphicFrame>
        <p:nvGraphicFramePr>
          <p:cNvPr id="2" name="Diagram 1">
            <a:extLst>
              <a:ext uri="{FF2B5EF4-FFF2-40B4-BE49-F238E27FC236}">
                <a16:creationId xmlns:a16="http://schemas.microsoft.com/office/drawing/2014/main" id="{459AB2AD-736F-E19F-C24B-3EA53E4CDE4F}"/>
              </a:ext>
            </a:extLst>
          </p:cNvPr>
          <p:cNvGraphicFramePr/>
          <p:nvPr>
            <p:extLst>
              <p:ext uri="{D42A27DB-BD31-4B8C-83A1-F6EECF244321}">
                <p14:modId xmlns:p14="http://schemas.microsoft.com/office/powerpoint/2010/main" val="442613210"/>
              </p:ext>
            </p:extLst>
          </p:nvPr>
        </p:nvGraphicFramePr>
        <p:xfrm>
          <a:off x="2719496" y="2189625"/>
          <a:ext cx="5985725" cy="3160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F60CD2FD-AF17-0C31-2DF0-78E8F64E4260}"/>
              </a:ext>
            </a:extLst>
          </p:cNvPr>
          <p:cNvGrpSpPr/>
          <p:nvPr/>
        </p:nvGrpSpPr>
        <p:grpSpPr>
          <a:xfrm>
            <a:off x="4007278" y="5205616"/>
            <a:ext cx="4697943" cy="962709"/>
            <a:chOff x="841734" y="1913985"/>
            <a:chExt cx="4697943" cy="962709"/>
          </a:xfrm>
        </p:grpSpPr>
        <p:sp>
          <p:nvSpPr>
            <p:cNvPr id="6" name="Rectangle 5">
              <a:extLst>
                <a:ext uri="{FF2B5EF4-FFF2-40B4-BE49-F238E27FC236}">
                  <a16:creationId xmlns:a16="http://schemas.microsoft.com/office/drawing/2014/main" id="{52A5A474-1A13-69FB-F1A1-5236101C2D4E}"/>
                </a:ext>
              </a:extLst>
            </p:cNvPr>
            <p:cNvSpPr/>
            <p:nvPr/>
          </p:nvSpPr>
          <p:spPr>
            <a:xfrm>
              <a:off x="1191030" y="1913985"/>
              <a:ext cx="4348647" cy="8902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TextBox 6">
              <a:extLst>
                <a:ext uri="{FF2B5EF4-FFF2-40B4-BE49-F238E27FC236}">
                  <a16:creationId xmlns:a16="http://schemas.microsoft.com/office/drawing/2014/main" id="{C2C7536B-0865-66B9-466F-C53FEC633F5D}"/>
                </a:ext>
              </a:extLst>
            </p:cNvPr>
            <p:cNvSpPr txBox="1"/>
            <p:nvPr/>
          </p:nvSpPr>
          <p:spPr>
            <a:xfrm>
              <a:off x="841734" y="1986469"/>
              <a:ext cx="4348647" cy="8902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mj-lt"/>
                <a:buNone/>
              </a:pPr>
              <a:r>
                <a:rPr lang="en-US" sz="1050" b="1" i="0" kern="1200" dirty="0"/>
                <a:t>Plan for Succession - </a:t>
              </a:r>
              <a:r>
                <a:rPr lang="en-US" sz="1050" i="0" kern="1200" dirty="0"/>
                <a:t>PDP should include succession planning, where employees are identified as potential successors for key roles within the organization. This can ensure continuity of leadership and minimize disruptions to business operations</a:t>
              </a:r>
              <a:r>
                <a:rPr lang="en-US" sz="1050" b="1" i="0" kern="1200" dirty="0"/>
                <a:t>.</a:t>
              </a:r>
              <a:endParaRPr lang="en-US" sz="1050" kern="1200" dirty="0"/>
            </a:p>
          </p:txBody>
        </p:sp>
      </p:grpSp>
    </p:spTree>
    <p:extLst>
      <p:ext uri="{BB962C8B-B14F-4D97-AF65-F5344CB8AC3E}">
        <p14:creationId xmlns:p14="http://schemas.microsoft.com/office/powerpoint/2010/main" val="3858402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1827076" y="1127795"/>
            <a:ext cx="7796425" cy="923330"/>
          </a:xfrm>
          <a:prstGeom prst="rect">
            <a:avLst/>
          </a:prstGeom>
          <a:noFill/>
        </p:spPr>
        <p:txBody>
          <a:bodyPr wrap="square" rtlCol="0" anchor="ctr" anchorCtr="0">
            <a:spAutoFit/>
          </a:bodyPr>
          <a:lstStyle/>
          <a:p>
            <a:pPr algn="ctr"/>
            <a:r>
              <a:rPr lang="en-US" altLang="ko-KR" b="1" dirty="0">
                <a:solidFill>
                  <a:srgbClr val="262626"/>
                </a:solidFill>
              </a:rPr>
              <a:t>For example, a PDP process for an employee in a marketing role may include:</a:t>
            </a:r>
          </a:p>
          <a:p>
            <a:pPr algn="ctr"/>
            <a:endParaRPr lang="en-US" altLang="ko-KR" b="1" dirty="0">
              <a:solidFill>
                <a:srgbClr val="262626"/>
              </a:solidFill>
            </a:endParaRPr>
          </a:p>
        </p:txBody>
      </p:sp>
      <p:sp>
        <p:nvSpPr>
          <p:cNvPr id="3" name="Google Shape;1603;p36">
            <a:extLst>
              <a:ext uri="{FF2B5EF4-FFF2-40B4-BE49-F238E27FC236}">
                <a16:creationId xmlns:a16="http://schemas.microsoft.com/office/drawing/2014/main" id="{A9A13096-FD17-5D6F-D9A5-92C52A3149C8}"/>
              </a:ext>
            </a:extLst>
          </p:cNvPr>
          <p:cNvSpPr/>
          <p:nvPr/>
        </p:nvSpPr>
        <p:spPr>
          <a:xfrm>
            <a:off x="4919535" y="3199039"/>
            <a:ext cx="1723352" cy="1836133"/>
          </a:xfrm>
          <a:custGeom>
            <a:avLst/>
            <a:gdLst/>
            <a:ahLst/>
            <a:cxnLst/>
            <a:rect l="l" t="t" r="r" b="b"/>
            <a:pathLst>
              <a:path w="57164" h="60905" extrusionOk="0">
                <a:moveTo>
                  <a:pt x="28698" y="0"/>
                </a:moveTo>
                <a:cubicBezTo>
                  <a:pt x="28214" y="0"/>
                  <a:pt x="27726" y="12"/>
                  <a:pt x="27236" y="37"/>
                </a:cubicBezTo>
                <a:cubicBezTo>
                  <a:pt x="12605" y="670"/>
                  <a:pt x="634" y="13053"/>
                  <a:pt x="223" y="27684"/>
                </a:cubicBezTo>
                <a:cubicBezTo>
                  <a:pt x="1" y="36773"/>
                  <a:pt x="3928" y="44817"/>
                  <a:pt x="10325" y="50169"/>
                </a:cubicBezTo>
                <a:cubicBezTo>
                  <a:pt x="13840" y="53082"/>
                  <a:pt x="16311" y="56787"/>
                  <a:pt x="17546" y="60904"/>
                </a:cubicBezTo>
                <a:lnTo>
                  <a:pt x="40031" y="60904"/>
                </a:lnTo>
                <a:cubicBezTo>
                  <a:pt x="41266" y="56787"/>
                  <a:pt x="43736" y="53050"/>
                  <a:pt x="47061" y="50169"/>
                </a:cubicBezTo>
                <a:cubicBezTo>
                  <a:pt x="53237" y="45007"/>
                  <a:pt x="57164" y="37184"/>
                  <a:pt x="57164" y="28507"/>
                </a:cubicBezTo>
                <a:cubicBezTo>
                  <a:pt x="57164" y="12897"/>
                  <a:pt x="44522" y="0"/>
                  <a:pt x="28698" y="0"/>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4;p36">
            <a:extLst>
              <a:ext uri="{FF2B5EF4-FFF2-40B4-BE49-F238E27FC236}">
                <a16:creationId xmlns:a16="http://schemas.microsoft.com/office/drawing/2014/main" id="{146F03B3-8176-F629-D022-AA7A941E79C6}"/>
              </a:ext>
            </a:extLst>
          </p:cNvPr>
          <p:cNvSpPr/>
          <p:nvPr/>
        </p:nvSpPr>
        <p:spPr>
          <a:xfrm>
            <a:off x="5972618" y="3375010"/>
            <a:ext cx="510819" cy="560291"/>
          </a:xfrm>
          <a:custGeom>
            <a:avLst/>
            <a:gdLst/>
            <a:ahLst/>
            <a:cxnLst/>
            <a:rect l="l" t="t" r="r" b="b"/>
            <a:pathLst>
              <a:path w="16944" h="18585" extrusionOk="0">
                <a:moveTo>
                  <a:pt x="2205" y="0"/>
                </a:moveTo>
                <a:cubicBezTo>
                  <a:pt x="1467" y="0"/>
                  <a:pt x="752" y="433"/>
                  <a:pt x="444" y="1167"/>
                </a:cubicBezTo>
                <a:cubicBezTo>
                  <a:pt x="1" y="2149"/>
                  <a:pt x="476" y="3289"/>
                  <a:pt x="1458" y="3700"/>
                </a:cubicBezTo>
                <a:cubicBezTo>
                  <a:pt x="7158" y="6107"/>
                  <a:pt x="11433" y="11143"/>
                  <a:pt x="12954" y="17128"/>
                </a:cubicBezTo>
                <a:cubicBezTo>
                  <a:pt x="13175" y="18015"/>
                  <a:pt x="13967" y="18585"/>
                  <a:pt x="14822" y="18585"/>
                </a:cubicBezTo>
                <a:cubicBezTo>
                  <a:pt x="14980" y="18585"/>
                  <a:pt x="15139" y="18585"/>
                  <a:pt x="15297" y="18521"/>
                </a:cubicBezTo>
                <a:cubicBezTo>
                  <a:pt x="16311" y="18268"/>
                  <a:pt x="16944" y="17223"/>
                  <a:pt x="16691" y="16210"/>
                </a:cubicBezTo>
                <a:cubicBezTo>
                  <a:pt x="14885" y="9021"/>
                  <a:pt x="9755" y="3035"/>
                  <a:pt x="2946" y="153"/>
                </a:cubicBezTo>
                <a:cubicBezTo>
                  <a:pt x="2706" y="50"/>
                  <a:pt x="2454" y="0"/>
                  <a:pt x="22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05;p36">
            <a:extLst>
              <a:ext uri="{FF2B5EF4-FFF2-40B4-BE49-F238E27FC236}">
                <a16:creationId xmlns:a16="http://schemas.microsoft.com/office/drawing/2014/main" id="{5A53C3BF-1682-9E81-DC89-A29A687254B9}"/>
              </a:ext>
            </a:extLst>
          </p:cNvPr>
          <p:cNvSpPr/>
          <p:nvPr/>
        </p:nvSpPr>
        <p:spPr>
          <a:xfrm>
            <a:off x="4919535" y="3200125"/>
            <a:ext cx="821127" cy="1835048"/>
          </a:xfrm>
          <a:custGeom>
            <a:avLst/>
            <a:gdLst/>
            <a:ahLst/>
            <a:cxnLst/>
            <a:rect l="l" t="t" r="r" b="b"/>
            <a:pathLst>
              <a:path w="27237" h="60869" extrusionOk="0">
                <a:moveTo>
                  <a:pt x="27236" y="1"/>
                </a:moveTo>
                <a:cubicBezTo>
                  <a:pt x="12605" y="634"/>
                  <a:pt x="634" y="13017"/>
                  <a:pt x="223" y="27648"/>
                </a:cubicBezTo>
                <a:cubicBezTo>
                  <a:pt x="1" y="36737"/>
                  <a:pt x="3928" y="44781"/>
                  <a:pt x="10325" y="50133"/>
                </a:cubicBezTo>
                <a:cubicBezTo>
                  <a:pt x="13840" y="53014"/>
                  <a:pt x="16311" y="56751"/>
                  <a:pt x="17546" y="60868"/>
                </a:cubicBezTo>
                <a:lnTo>
                  <a:pt x="27236" y="60647"/>
                </a:lnTo>
                <a:lnTo>
                  <a:pt x="27236" y="1"/>
                </a:lnTo>
                <a:close/>
              </a:path>
            </a:pathLst>
          </a:custGeom>
          <a:solidFill>
            <a:srgbClr val="43B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06;p36">
            <a:extLst>
              <a:ext uri="{FF2B5EF4-FFF2-40B4-BE49-F238E27FC236}">
                <a16:creationId xmlns:a16="http://schemas.microsoft.com/office/drawing/2014/main" id="{06E522B9-03AE-2681-7B90-7AAD32CB12D7}"/>
              </a:ext>
            </a:extLst>
          </p:cNvPr>
          <p:cNvSpPr/>
          <p:nvPr/>
        </p:nvSpPr>
        <p:spPr>
          <a:xfrm>
            <a:off x="6907311" y="4313834"/>
            <a:ext cx="37292" cy="61621"/>
          </a:xfrm>
          <a:custGeom>
            <a:avLst/>
            <a:gdLst/>
            <a:ahLst/>
            <a:cxnLst/>
            <a:rect l="l" t="t" r="r" b="b"/>
            <a:pathLst>
              <a:path w="1237" h="2044" extrusionOk="0">
                <a:moveTo>
                  <a:pt x="804" y="0"/>
                </a:moveTo>
                <a:cubicBezTo>
                  <a:pt x="625" y="0"/>
                  <a:pt x="465" y="118"/>
                  <a:pt x="413" y="301"/>
                </a:cubicBezTo>
                <a:cubicBezTo>
                  <a:pt x="318" y="713"/>
                  <a:pt x="191" y="1125"/>
                  <a:pt x="64" y="1536"/>
                </a:cubicBezTo>
                <a:cubicBezTo>
                  <a:pt x="1" y="1758"/>
                  <a:pt x="128" y="1980"/>
                  <a:pt x="349" y="2043"/>
                </a:cubicBezTo>
                <a:lnTo>
                  <a:pt x="444" y="2043"/>
                </a:lnTo>
                <a:cubicBezTo>
                  <a:pt x="634" y="2043"/>
                  <a:pt x="793" y="1948"/>
                  <a:pt x="824" y="1758"/>
                </a:cubicBezTo>
                <a:cubicBezTo>
                  <a:pt x="951" y="1346"/>
                  <a:pt x="1078" y="903"/>
                  <a:pt x="1173" y="491"/>
                </a:cubicBezTo>
                <a:cubicBezTo>
                  <a:pt x="1236" y="270"/>
                  <a:pt x="1109" y="48"/>
                  <a:pt x="919" y="16"/>
                </a:cubicBezTo>
                <a:cubicBezTo>
                  <a:pt x="881" y="5"/>
                  <a:pt x="842" y="0"/>
                  <a:pt x="804" y="0"/>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07;p36">
            <a:extLst>
              <a:ext uri="{FF2B5EF4-FFF2-40B4-BE49-F238E27FC236}">
                <a16:creationId xmlns:a16="http://schemas.microsoft.com/office/drawing/2014/main" id="{FEA09288-2931-A924-2F7A-4551D11303F7}"/>
              </a:ext>
            </a:extLst>
          </p:cNvPr>
          <p:cNvSpPr/>
          <p:nvPr/>
        </p:nvSpPr>
        <p:spPr>
          <a:xfrm>
            <a:off x="6688681" y="4425440"/>
            <a:ext cx="220589" cy="359599"/>
          </a:xfrm>
          <a:custGeom>
            <a:avLst/>
            <a:gdLst/>
            <a:ahLst/>
            <a:cxnLst/>
            <a:rect l="l" t="t" r="r" b="b"/>
            <a:pathLst>
              <a:path w="7317" h="11928" extrusionOk="0">
                <a:moveTo>
                  <a:pt x="6878" y="0"/>
                </a:moveTo>
                <a:cubicBezTo>
                  <a:pt x="6723" y="0"/>
                  <a:pt x="6568" y="91"/>
                  <a:pt x="6493" y="241"/>
                </a:cubicBezTo>
                <a:cubicBezTo>
                  <a:pt x="6208" y="1065"/>
                  <a:pt x="5860" y="1856"/>
                  <a:pt x="5511" y="2616"/>
                </a:cubicBezTo>
                <a:cubicBezTo>
                  <a:pt x="5448" y="2806"/>
                  <a:pt x="5511" y="3060"/>
                  <a:pt x="5733" y="3155"/>
                </a:cubicBezTo>
                <a:cubicBezTo>
                  <a:pt x="5765" y="3155"/>
                  <a:pt x="5828" y="3186"/>
                  <a:pt x="5891" y="3186"/>
                </a:cubicBezTo>
                <a:cubicBezTo>
                  <a:pt x="6050" y="3186"/>
                  <a:pt x="6176" y="3091"/>
                  <a:pt x="6240" y="2933"/>
                </a:cubicBezTo>
                <a:cubicBezTo>
                  <a:pt x="6620" y="2141"/>
                  <a:pt x="6936" y="1350"/>
                  <a:pt x="7253" y="526"/>
                </a:cubicBezTo>
                <a:cubicBezTo>
                  <a:pt x="7316" y="336"/>
                  <a:pt x="7221" y="83"/>
                  <a:pt x="7000" y="20"/>
                </a:cubicBezTo>
                <a:cubicBezTo>
                  <a:pt x="6960" y="6"/>
                  <a:pt x="6919" y="0"/>
                  <a:pt x="6878" y="0"/>
                </a:cubicBezTo>
                <a:close/>
                <a:moveTo>
                  <a:pt x="4753" y="4695"/>
                </a:moveTo>
                <a:cubicBezTo>
                  <a:pt x="4609" y="4695"/>
                  <a:pt x="4468" y="4765"/>
                  <a:pt x="4403" y="4897"/>
                </a:cubicBezTo>
                <a:cubicBezTo>
                  <a:pt x="3991" y="5657"/>
                  <a:pt x="3579" y="6417"/>
                  <a:pt x="3136" y="7113"/>
                </a:cubicBezTo>
                <a:cubicBezTo>
                  <a:pt x="3009" y="7303"/>
                  <a:pt x="3073" y="7557"/>
                  <a:pt x="3263" y="7683"/>
                </a:cubicBezTo>
                <a:cubicBezTo>
                  <a:pt x="3326" y="7715"/>
                  <a:pt x="3389" y="7715"/>
                  <a:pt x="3453" y="7715"/>
                </a:cubicBezTo>
                <a:cubicBezTo>
                  <a:pt x="3579" y="7715"/>
                  <a:pt x="3706" y="7652"/>
                  <a:pt x="3801" y="7557"/>
                </a:cubicBezTo>
                <a:cubicBezTo>
                  <a:pt x="4244" y="6797"/>
                  <a:pt x="4688" y="6037"/>
                  <a:pt x="5099" y="5277"/>
                </a:cubicBezTo>
                <a:cubicBezTo>
                  <a:pt x="5194" y="5087"/>
                  <a:pt x="5131" y="4865"/>
                  <a:pt x="4941" y="4738"/>
                </a:cubicBezTo>
                <a:cubicBezTo>
                  <a:pt x="4882" y="4709"/>
                  <a:pt x="4817" y="4695"/>
                  <a:pt x="4753" y="4695"/>
                </a:cubicBezTo>
                <a:close/>
                <a:moveTo>
                  <a:pt x="2017" y="9094"/>
                </a:moveTo>
                <a:cubicBezTo>
                  <a:pt x="1901" y="9094"/>
                  <a:pt x="1785" y="9143"/>
                  <a:pt x="1711" y="9235"/>
                </a:cubicBezTo>
                <a:cubicBezTo>
                  <a:pt x="1204" y="9932"/>
                  <a:pt x="697" y="10629"/>
                  <a:pt x="159" y="11262"/>
                </a:cubicBezTo>
                <a:cubicBezTo>
                  <a:pt x="1" y="11452"/>
                  <a:pt x="32" y="11705"/>
                  <a:pt x="191" y="11832"/>
                </a:cubicBezTo>
                <a:cubicBezTo>
                  <a:pt x="286" y="11895"/>
                  <a:pt x="381" y="11927"/>
                  <a:pt x="444" y="11927"/>
                </a:cubicBezTo>
                <a:cubicBezTo>
                  <a:pt x="571" y="11927"/>
                  <a:pt x="666" y="11864"/>
                  <a:pt x="761" y="11769"/>
                </a:cubicBezTo>
                <a:cubicBezTo>
                  <a:pt x="1299" y="11104"/>
                  <a:pt x="1838" y="10407"/>
                  <a:pt x="2344" y="9710"/>
                </a:cubicBezTo>
                <a:cubicBezTo>
                  <a:pt x="2471" y="9520"/>
                  <a:pt x="2439" y="9299"/>
                  <a:pt x="2249" y="9172"/>
                </a:cubicBezTo>
                <a:cubicBezTo>
                  <a:pt x="2183" y="9119"/>
                  <a:pt x="2101" y="9094"/>
                  <a:pt x="2017" y="9094"/>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08;p36">
            <a:extLst>
              <a:ext uri="{FF2B5EF4-FFF2-40B4-BE49-F238E27FC236}">
                <a16:creationId xmlns:a16="http://schemas.microsoft.com/office/drawing/2014/main" id="{F2A86629-2FBC-B5E2-9D13-466ECB10049D}"/>
              </a:ext>
            </a:extLst>
          </p:cNvPr>
          <p:cNvSpPr/>
          <p:nvPr/>
        </p:nvSpPr>
        <p:spPr>
          <a:xfrm>
            <a:off x="6610388" y="4819618"/>
            <a:ext cx="53512" cy="52276"/>
          </a:xfrm>
          <a:custGeom>
            <a:avLst/>
            <a:gdLst/>
            <a:ahLst/>
            <a:cxnLst/>
            <a:rect l="l" t="t" r="r" b="b"/>
            <a:pathLst>
              <a:path w="1775" h="1734" extrusionOk="0">
                <a:moveTo>
                  <a:pt x="1331" y="0"/>
                </a:moveTo>
                <a:cubicBezTo>
                  <a:pt x="1228" y="0"/>
                  <a:pt x="1125" y="40"/>
                  <a:pt x="1046" y="119"/>
                </a:cubicBezTo>
                <a:cubicBezTo>
                  <a:pt x="761" y="436"/>
                  <a:pt x="444" y="752"/>
                  <a:pt x="159" y="1069"/>
                </a:cubicBezTo>
                <a:cubicBezTo>
                  <a:pt x="1" y="1227"/>
                  <a:pt x="1" y="1481"/>
                  <a:pt x="159" y="1607"/>
                </a:cubicBezTo>
                <a:cubicBezTo>
                  <a:pt x="223" y="1702"/>
                  <a:pt x="318" y="1734"/>
                  <a:pt x="444" y="1734"/>
                </a:cubicBezTo>
                <a:cubicBezTo>
                  <a:pt x="539" y="1734"/>
                  <a:pt x="634" y="1702"/>
                  <a:pt x="729" y="1607"/>
                </a:cubicBezTo>
                <a:cubicBezTo>
                  <a:pt x="1014" y="1291"/>
                  <a:pt x="1331" y="974"/>
                  <a:pt x="1648" y="657"/>
                </a:cubicBezTo>
                <a:cubicBezTo>
                  <a:pt x="1774" y="499"/>
                  <a:pt x="1774" y="246"/>
                  <a:pt x="1616" y="119"/>
                </a:cubicBezTo>
                <a:cubicBezTo>
                  <a:pt x="1537" y="40"/>
                  <a:pt x="1434" y="0"/>
                  <a:pt x="1331" y="0"/>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9;p36">
            <a:extLst>
              <a:ext uri="{FF2B5EF4-FFF2-40B4-BE49-F238E27FC236}">
                <a16:creationId xmlns:a16="http://schemas.microsoft.com/office/drawing/2014/main" id="{98172DDE-9490-5583-4F15-93FFFD641A09}"/>
              </a:ext>
            </a:extLst>
          </p:cNvPr>
          <p:cNvSpPr/>
          <p:nvPr/>
        </p:nvSpPr>
        <p:spPr>
          <a:xfrm>
            <a:off x="6754553" y="3345164"/>
            <a:ext cx="48749" cy="57401"/>
          </a:xfrm>
          <a:custGeom>
            <a:avLst/>
            <a:gdLst/>
            <a:ahLst/>
            <a:cxnLst/>
            <a:rect l="l" t="t" r="r" b="b"/>
            <a:pathLst>
              <a:path w="1617" h="1904" extrusionOk="0">
                <a:moveTo>
                  <a:pt x="440" y="1"/>
                </a:moveTo>
                <a:cubicBezTo>
                  <a:pt x="365" y="1"/>
                  <a:pt x="290" y="22"/>
                  <a:pt x="223" y="67"/>
                </a:cubicBezTo>
                <a:cubicBezTo>
                  <a:pt x="64" y="193"/>
                  <a:pt x="1" y="447"/>
                  <a:pt x="128" y="637"/>
                </a:cubicBezTo>
                <a:cubicBezTo>
                  <a:pt x="381" y="985"/>
                  <a:pt x="603" y="1333"/>
                  <a:pt x="824" y="1714"/>
                </a:cubicBezTo>
                <a:cubicBezTo>
                  <a:pt x="919" y="1840"/>
                  <a:pt x="1046" y="1904"/>
                  <a:pt x="1173" y="1904"/>
                </a:cubicBezTo>
                <a:cubicBezTo>
                  <a:pt x="1236" y="1904"/>
                  <a:pt x="1331" y="1872"/>
                  <a:pt x="1394" y="1840"/>
                </a:cubicBezTo>
                <a:cubicBezTo>
                  <a:pt x="1553" y="1714"/>
                  <a:pt x="1616" y="1460"/>
                  <a:pt x="1489" y="1302"/>
                </a:cubicBezTo>
                <a:cubicBezTo>
                  <a:pt x="1268" y="922"/>
                  <a:pt x="1014" y="542"/>
                  <a:pt x="793" y="193"/>
                </a:cubicBezTo>
                <a:cubicBezTo>
                  <a:pt x="711" y="71"/>
                  <a:pt x="576" y="1"/>
                  <a:pt x="440"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0;p36">
            <a:extLst>
              <a:ext uri="{FF2B5EF4-FFF2-40B4-BE49-F238E27FC236}">
                <a16:creationId xmlns:a16="http://schemas.microsoft.com/office/drawing/2014/main" id="{DC514934-6A8F-8210-4F0B-2D0848EE4EE4}"/>
              </a:ext>
            </a:extLst>
          </p:cNvPr>
          <p:cNvSpPr/>
          <p:nvPr/>
        </p:nvSpPr>
        <p:spPr>
          <a:xfrm>
            <a:off x="6815662" y="3445133"/>
            <a:ext cx="167108" cy="698307"/>
          </a:xfrm>
          <a:custGeom>
            <a:avLst/>
            <a:gdLst/>
            <a:ahLst/>
            <a:cxnLst/>
            <a:rect l="l" t="t" r="r" b="b"/>
            <a:pathLst>
              <a:path w="5543" h="23163" extrusionOk="0">
                <a:moveTo>
                  <a:pt x="442" y="1"/>
                </a:moveTo>
                <a:cubicBezTo>
                  <a:pt x="378" y="1"/>
                  <a:pt x="313" y="15"/>
                  <a:pt x="254" y="44"/>
                </a:cubicBezTo>
                <a:cubicBezTo>
                  <a:pt x="64" y="171"/>
                  <a:pt x="1" y="393"/>
                  <a:pt x="96" y="583"/>
                </a:cubicBezTo>
                <a:cubicBezTo>
                  <a:pt x="507" y="1343"/>
                  <a:pt x="887" y="2103"/>
                  <a:pt x="1236" y="2863"/>
                </a:cubicBezTo>
                <a:cubicBezTo>
                  <a:pt x="1299" y="3021"/>
                  <a:pt x="1458" y="3116"/>
                  <a:pt x="1584" y="3116"/>
                </a:cubicBezTo>
                <a:cubicBezTo>
                  <a:pt x="1648" y="3116"/>
                  <a:pt x="1711" y="3085"/>
                  <a:pt x="1743" y="3085"/>
                </a:cubicBezTo>
                <a:cubicBezTo>
                  <a:pt x="1964" y="2990"/>
                  <a:pt x="2059" y="2736"/>
                  <a:pt x="1964" y="2546"/>
                </a:cubicBezTo>
                <a:cubicBezTo>
                  <a:pt x="1584" y="1754"/>
                  <a:pt x="1204" y="963"/>
                  <a:pt x="792" y="203"/>
                </a:cubicBezTo>
                <a:cubicBezTo>
                  <a:pt x="727" y="71"/>
                  <a:pt x="586" y="1"/>
                  <a:pt x="442" y="1"/>
                </a:cubicBezTo>
                <a:close/>
                <a:moveTo>
                  <a:pt x="2574" y="4680"/>
                </a:moveTo>
                <a:cubicBezTo>
                  <a:pt x="2530" y="4680"/>
                  <a:pt x="2485" y="4687"/>
                  <a:pt x="2439" y="4700"/>
                </a:cubicBezTo>
                <a:cubicBezTo>
                  <a:pt x="2249" y="4795"/>
                  <a:pt x="2123" y="5016"/>
                  <a:pt x="2218" y="5206"/>
                </a:cubicBezTo>
                <a:cubicBezTo>
                  <a:pt x="2503" y="5998"/>
                  <a:pt x="2788" y="6821"/>
                  <a:pt x="3041" y="7645"/>
                </a:cubicBezTo>
                <a:cubicBezTo>
                  <a:pt x="3104" y="7803"/>
                  <a:pt x="3263" y="7898"/>
                  <a:pt x="3421" y="7898"/>
                </a:cubicBezTo>
                <a:lnTo>
                  <a:pt x="3548" y="7898"/>
                </a:lnTo>
                <a:cubicBezTo>
                  <a:pt x="3738" y="7835"/>
                  <a:pt x="3864" y="7613"/>
                  <a:pt x="3801" y="7391"/>
                </a:cubicBezTo>
                <a:cubicBezTo>
                  <a:pt x="3548" y="6568"/>
                  <a:pt x="3263" y="5745"/>
                  <a:pt x="2946" y="4953"/>
                </a:cubicBezTo>
                <a:cubicBezTo>
                  <a:pt x="2896" y="4777"/>
                  <a:pt x="2745" y="4680"/>
                  <a:pt x="2574" y="4680"/>
                </a:cubicBezTo>
                <a:close/>
                <a:moveTo>
                  <a:pt x="4059" y="9603"/>
                </a:moveTo>
                <a:cubicBezTo>
                  <a:pt x="4037" y="9603"/>
                  <a:pt x="4014" y="9605"/>
                  <a:pt x="3991" y="9608"/>
                </a:cubicBezTo>
                <a:cubicBezTo>
                  <a:pt x="3801" y="9672"/>
                  <a:pt x="3674" y="9862"/>
                  <a:pt x="3706" y="10083"/>
                </a:cubicBezTo>
                <a:cubicBezTo>
                  <a:pt x="3896" y="10907"/>
                  <a:pt x="4086" y="11762"/>
                  <a:pt x="4213" y="12585"/>
                </a:cubicBezTo>
                <a:cubicBezTo>
                  <a:pt x="4244" y="12775"/>
                  <a:pt x="4434" y="12902"/>
                  <a:pt x="4624" y="12902"/>
                </a:cubicBezTo>
                <a:lnTo>
                  <a:pt x="4656" y="12902"/>
                </a:lnTo>
                <a:cubicBezTo>
                  <a:pt x="4878" y="12870"/>
                  <a:pt x="5036" y="12680"/>
                  <a:pt x="5004" y="12459"/>
                </a:cubicBezTo>
                <a:cubicBezTo>
                  <a:pt x="4846" y="11603"/>
                  <a:pt x="4688" y="10748"/>
                  <a:pt x="4466" y="9893"/>
                </a:cubicBezTo>
                <a:cubicBezTo>
                  <a:pt x="4438" y="9723"/>
                  <a:pt x="4256" y="9603"/>
                  <a:pt x="4059" y="9603"/>
                </a:cubicBezTo>
                <a:close/>
                <a:moveTo>
                  <a:pt x="4909" y="14675"/>
                </a:moveTo>
                <a:cubicBezTo>
                  <a:pt x="4688" y="14707"/>
                  <a:pt x="4529" y="14897"/>
                  <a:pt x="4561" y="15119"/>
                </a:cubicBezTo>
                <a:cubicBezTo>
                  <a:pt x="4656" y="15942"/>
                  <a:pt x="4688" y="16797"/>
                  <a:pt x="4719" y="17652"/>
                </a:cubicBezTo>
                <a:cubicBezTo>
                  <a:pt x="4751" y="17874"/>
                  <a:pt x="4909" y="18032"/>
                  <a:pt x="5131" y="18032"/>
                </a:cubicBezTo>
                <a:cubicBezTo>
                  <a:pt x="5353" y="18032"/>
                  <a:pt x="5543" y="17842"/>
                  <a:pt x="5511" y="17621"/>
                </a:cubicBezTo>
                <a:cubicBezTo>
                  <a:pt x="5480" y="16765"/>
                  <a:pt x="5448" y="15879"/>
                  <a:pt x="5353" y="15024"/>
                </a:cubicBezTo>
                <a:cubicBezTo>
                  <a:pt x="5321" y="14802"/>
                  <a:pt x="5131" y="14675"/>
                  <a:pt x="4909" y="14675"/>
                </a:cubicBezTo>
                <a:close/>
                <a:moveTo>
                  <a:pt x="5131" y="19806"/>
                </a:moveTo>
                <a:cubicBezTo>
                  <a:pt x="4941" y="19806"/>
                  <a:pt x="4751" y="19996"/>
                  <a:pt x="4751" y="20217"/>
                </a:cubicBezTo>
                <a:cubicBezTo>
                  <a:pt x="4719" y="21041"/>
                  <a:pt x="4688" y="21896"/>
                  <a:pt x="4593" y="22751"/>
                </a:cubicBezTo>
                <a:cubicBezTo>
                  <a:pt x="4561" y="22973"/>
                  <a:pt x="4719" y="23163"/>
                  <a:pt x="4941" y="23163"/>
                </a:cubicBezTo>
                <a:lnTo>
                  <a:pt x="4973" y="23163"/>
                </a:lnTo>
                <a:cubicBezTo>
                  <a:pt x="5194" y="23163"/>
                  <a:pt x="5353" y="23036"/>
                  <a:pt x="5384" y="22814"/>
                </a:cubicBezTo>
                <a:cubicBezTo>
                  <a:pt x="5480" y="21959"/>
                  <a:pt x="5511" y="21104"/>
                  <a:pt x="5543" y="20217"/>
                </a:cubicBezTo>
                <a:cubicBezTo>
                  <a:pt x="5543" y="19996"/>
                  <a:pt x="5384" y="19837"/>
                  <a:pt x="5163" y="19806"/>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11;p36">
            <a:extLst>
              <a:ext uri="{FF2B5EF4-FFF2-40B4-BE49-F238E27FC236}">
                <a16:creationId xmlns:a16="http://schemas.microsoft.com/office/drawing/2014/main" id="{F80AE726-78ED-4489-8FD9-50D553D1851E}"/>
              </a:ext>
            </a:extLst>
          </p:cNvPr>
          <p:cNvSpPr/>
          <p:nvPr/>
        </p:nvSpPr>
        <p:spPr>
          <a:xfrm>
            <a:off x="6935981" y="4197404"/>
            <a:ext cx="33434" cy="62526"/>
          </a:xfrm>
          <a:custGeom>
            <a:avLst/>
            <a:gdLst/>
            <a:ahLst/>
            <a:cxnLst/>
            <a:rect l="l" t="t" r="r" b="b"/>
            <a:pathLst>
              <a:path w="1109" h="2074" extrusionOk="0">
                <a:moveTo>
                  <a:pt x="631" y="1"/>
                </a:moveTo>
                <a:cubicBezTo>
                  <a:pt x="453" y="1"/>
                  <a:pt x="312" y="143"/>
                  <a:pt x="285" y="331"/>
                </a:cubicBezTo>
                <a:cubicBezTo>
                  <a:pt x="222" y="743"/>
                  <a:pt x="127" y="1186"/>
                  <a:pt x="63" y="1598"/>
                </a:cubicBezTo>
                <a:cubicBezTo>
                  <a:pt x="0" y="1820"/>
                  <a:pt x="158" y="2042"/>
                  <a:pt x="380" y="2073"/>
                </a:cubicBezTo>
                <a:lnTo>
                  <a:pt x="443" y="2073"/>
                </a:lnTo>
                <a:cubicBezTo>
                  <a:pt x="633" y="2073"/>
                  <a:pt x="792" y="1947"/>
                  <a:pt x="823" y="1757"/>
                </a:cubicBezTo>
                <a:cubicBezTo>
                  <a:pt x="918" y="1313"/>
                  <a:pt x="982" y="870"/>
                  <a:pt x="1045" y="458"/>
                </a:cubicBezTo>
                <a:cubicBezTo>
                  <a:pt x="1108" y="236"/>
                  <a:pt x="950" y="46"/>
                  <a:pt x="728" y="15"/>
                </a:cubicBezTo>
                <a:cubicBezTo>
                  <a:pt x="695" y="5"/>
                  <a:pt x="662" y="1"/>
                  <a:pt x="63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2;p36">
            <a:extLst>
              <a:ext uri="{FF2B5EF4-FFF2-40B4-BE49-F238E27FC236}">
                <a16:creationId xmlns:a16="http://schemas.microsoft.com/office/drawing/2014/main" id="{6AFBDC44-1A96-163C-0ED3-47609974A399}"/>
              </a:ext>
            </a:extLst>
          </p:cNvPr>
          <p:cNvSpPr/>
          <p:nvPr/>
        </p:nvSpPr>
        <p:spPr>
          <a:xfrm>
            <a:off x="5858057" y="2824909"/>
            <a:ext cx="896526" cy="506056"/>
          </a:xfrm>
          <a:custGeom>
            <a:avLst/>
            <a:gdLst/>
            <a:ahLst/>
            <a:cxnLst/>
            <a:rect l="l" t="t" r="r" b="b"/>
            <a:pathLst>
              <a:path w="29738" h="16786" extrusionOk="0">
                <a:moveTo>
                  <a:pt x="444" y="1"/>
                </a:moveTo>
                <a:cubicBezTo>
                  <a:pt x="254" y="1"/>
                  <a:pt x="32" y="159"/>
                  <a:pt x="32" y="381"/>
                </a:cubicBezTo>
                <a:cubicBezTo>
                  <a:pt x="1" y="603"/>
                  <a:pt x="191" y="793"/>
                  <a:pt x="412" y="793"/>
                </a:cubicBezTo>
                <a:cubicBezTo>
                  <a:pt x="1267" y="856"/>
                  <a:pt x="2123" y="951"/>
                  <a:pt x="2978" y="1078"/>
                </a:cubicBezTo>
                <a:lnTo>
                  <a:pt x="3041" y="1078"/>
                </a:lnTo>
                <a:cubicBezTo>
                  <a:pt x="3231" y="1078"/>
                  <a:pt x="3389" y="951"/>
                  <a:pt x="3421" y="729"/>
                </a:cubicBezTo>
                <a:cubicBezTo>
                  <a:pt x="3453" y="508"/>
                  <a:pt x="3294" y="318"/>
                  <a:pt x="3073" y="286"/>
                </a:cubicBezTo>
                <a:cubicBezTo>
                  <a:pt x="2218" y="159"/>
                  <a:pt x="1331" y="64"/>
                  <a:pt x="444" y="1"/>
                </a:cubicBezTo>
                <a:close/>
                <a:moveTo>
                  <a:pt x="5633" y="724"/>
                </a:moveTo>
                <a:cubicBezTo>
                  <a:pt x="5436" y="724"/>
                  <a:pt x="5255" y="847"/>
                  <a:pt x="5226" y="1046"/>
                </a:cubicBezTo>
                <a:cubicBezTo>
                  <a:pt x="5194" y="1268"/>
                  <a:pt x="5321" y="1489"/>
                  <a:pt x="5543" y="1521"/>
                </a:cubicBezTo>
                <a:cubicBezTo>
                  <a:pt x="6366" y="1711"/>
                  <a:pt x="7221" y="1901"/>
                  <a:pt x="8045" y="2123"/>
                </a:cubicBezTo>
                <a:cubicBezTo>
                  <a:pt x="8076" y="2154"/>
                  <a:pt x="8108" y="2154"/>
                  <a:pt x="8171" y="2154"/>
                </a:cubicBezTo>
                <a:cubicBezTo>
                  <a:pt x="8330" y="2154"/>
                  <a:pt x="8488" y="2028"/>
                  <a:pt x="8520" y="1838"/>
                </a:cubicBezTo>
                <a:cubicBezTo>
                  <a:pt x="8583" y="1648"/>
                  <a:pt x="8456" y="1426"/>
                  <a:pt x="8266" y="1363"/>
                </a:cubicBezTo>
                <a:cubicBezTo>
                  <a:pt x="7411" y="1141"/>
                  <a:pt x="6556" y="919"/>
                  <a:pt x="5701" y="729"/>
                </a:cubicBezTo>
                <a:cubicBezTo>
                  <a:pt x="5678" y="726"/>
                  <a:pt x="5656" y="724"/>
                  <a:pt x="5633" y="724"/>
                </a:cubicBezTo>
                <a:close/>
                <a:moveTo>
                  <a:pt x="10683" y="2138"/>
                </a:moveTo>
                <a:cubicBezTo>
                  <a:pt x="10505" y="2138"/>
                  <a:pt x="10345" y="2251"/>
                  <a:pt x="10293" y="2408"/>
                </a:cubicBezTo>
                <a:cubicBezTo>
                  <a:pt x="10198" y="2629"/>
                  <a:pt x="10325" y="2851"/>
                  <a:pt x="10515" y="2914"/>
                </a:cubicBezTo>
                <a:cubicBezTo>
                  <a:pt x="11338" y="3199"/>
                  <a:pt x="12162" y="3516"/>
                  <a:pt x="12953" y="3864"/>
                </a:cubicBezTo>
                <a:cubicBezTo>
                  <a:pt x="12985" y="3864"/>
                  <a:pt x="13048" y="3896"/>
                  <a:pt x="13080" y="3896"/>
                </a:cubicBezTo>
                <a:cubicBezTo>
                  <a:pt x="13238" y="3896"/>
                  <a:pt x="13397" y="3801"/>
                  <a:pt x="13460" y="3643"/>
                </a:cubicBezTo>
                <a:cubicBezTo>
                  <a:pt x="13555" y="3453"/>
                  <a:pt x="13460" y="3231"/>
                  <a:pt x="13238" y="3136"/>
                </a:cubicBezTo>
                <a:cubicBezTo>
                  <a:pt x="12447" y="2788"/>
                  <a:pt x="11623" y="2471"/>
                  <a:pt x="10800" y="2154"/>
                </a:cubicBezTo>
                <a:cubicBezTo>
                  <a:pt x="10761" y="2143"/>
                  <a:pt x="10721" y="2138"/>
                  <a:pt x="10683" y="2138"/>
                </a:cubicBezTo>
                <a:close/>
                <a:moveTo>
                  <a:pt x="15483" y="4207"/>
                </a:moveTo>
                <a:cubicBezTo>
                  <a:pt x="15331" y="4207"/>
                  <a:pt x="15176" y="4295"/>
                  <a:pt x="15107" y="4435"/>
                </a:cubicBezTo>
                <a:cubicBezTo>
                  <a:pt x="15012" y="4625"/>
                  <a:pt x="15075" y="4878"/>
                  <a:pt x="15297" y="4973"/>
                </a:cubicBezTo>
                <a:cubicBezTo>
                  <a:pt x="16057" y="5353"/>
                  <a:pt x="16817" y="5765"/>
                  <a:pt x="17545" y="6208"/>
                </a:cubicBezTo>
                <a:cubicBezTo>
                  <a:pt x="17609" y="6240"/>
                  <a:pt x="17672" y="6271"/>
                  <a:pt x="17767" y="6271"/>
                </a:cubicBezTo>
                <a:cubicBezTo>
                  <a:pt x="17894" y="6271"/>
                  <a:pt x="18020" y="6208"/>
                  <a:pt x="18084" y="6081"/>
                </a:cubicBezTo>
                <a:cubicBezTo>
                  <a:pt x="18210" y="5891"/>
                  <a:pt x="18147" y="5638"/>
                  <a:pt x="17957" y="5543"/>
                </a:cubicBezTo>
                <a:cubicBezTo>
                  <a:pt x="17197" y="5100"/>
                  <a:pt x="16437" y="4656"/>
                  <a:pt x="15645" y="4244"/>
                </a:cubicBezTo>
                <a:cubicBezTo>
                  <a:pt x="15594" y="4219"/>
                  <a:pt x="15539" y="4207"/>
                  <a:pt x="15483" y="4207"/>
                </a:cubicBezTo>
                <a:close/>
                <a:moveTo>
                  <a:pt x="19972" y="6901"/>
                </a:moveTo>
                <a:cubicBezTo>
                  <a:pt x="19847" y="6901"/>
                  <a:pt x="19716" y="6963"/>
                  <a:pt x="19635" y="7063"/>
                </a:cubicBezTo>
                <a:cubicBezTo>
                  <a:pt x="19509" y="7253"/>
                  <a:pt x="19540" y="7506"/>
                  <a:pt x="19731" y="7633"/>
                </a:cubicBezTo>
                <a:cubicBezTo>
                  <a:pt x="20427" y="8108"/>
                  <a:pt x="21124" y="8646"/>
                  <a:pt x="21821" y="9153"/>
                </a:cubicBezTo>
                <a:cubicBezTo>
                  <a:pt x="21884" y="9217"/>
                  <a:pt x="21979" y="9248"/>
                  <a:pt x="22042" y="9248"/>
                </a:cubicBezTo>
                <a:cubicBezTo>
                  <a:pt x="22169" y="9248"/>
                  <a:pt x="22296" y="9217"/>
                  <a:pt x="22359" y="9121"/>
                </a:cubicBezTo>
                <a:cubicBezTo>
                  <a:pt x="22486" y="8931"/>
                  <a:pt x="22486" y="8678"/>
                  <a:pt x="22296" y="8551"/>
                </a:cubicBezTo>
                <a:cubicBezTo>
                  <a:pt x="21631" y="8013"/>
                  <a:pt x="20902" y="7475"/>
                  <a:pt x="20174" y="6968"/>
                </a:cubicBezTo>
                <a:cubicBezTo>
                  <a:pt x="20116" y="6922"/>
                  <a:pt x="20045" y="6901"/>
                  <a:pt x="19972" y="6901"/>
                </a:cubicBezTo>
                <a:close/>
                <a:moveTo>
                  <a:pt x="24068" y="10157"/>
                </a:moveTo>
                <a:cubicBezTo>
                  <a:pt x="23955" y="10157"/>
                  <a:pt x="23839" y="10206"/>
                  <a:pt x="23752" y="10293"/>
                </a:cubicBezTo>
                <a:cubicBezTo>
                  <a:pt x="23594" y="10452"/>
                  <a:pt x="23626" y="10705"/>
                  <a:pt x="23784" y="10832"/>
                </a:cubicBezTo>
                <a:cubicBezTo>
                  <a:pt x="24418" y="11433"/>
                  <a:pt x="25051" y="12035"/>
                  <a:pt x="25653" y="12668"/>
                </a:cubicBezTo>
                <a:cubicBezTo>
                  <a:pt x="25716" y="12732"/>
                  <a:pt x="25811" y="12763"/>
                  <a:pt x="25938" y="12763"/>
                </a:cubicBezTo>
                <a:cubicBezTo>
                  <a:pt x="26033" y="12763"/>
                  <a:pt x="26128" y="12732"/>
                  <a:pt x="26191" y="12668"/>
                </a:cubicBezTo>
                <a:cubicBezTo>
                  <a:pt x="26349" y="12510"/>
                  <a:pt x="26349" y="12257"/>
                  <a:pt x="26223" y="12098"/>
                </a:cubicBezTo>
                <a:cubicBezTo>
                  <a:pt x="25589" y="11465"/>
                  <a:pt x="24956" y="10863"/>
                  <a:pt x="24323" y="10262"/>
                </a:cubicBezTo>
                <a:cubicBezTo>
                  <a:pt x="24251" y="10190"/>
                  <a:pt x="24161" y="10157"/>
                  <a:pt x="24068" y="10157"/>
                </a:cubicBezTo>
                <a:close/>
                <a:moveTo>
                  <a:pt x="27678" y="13926"/>
                </a:moveTo>
                <a:cubicBezTo>
                  <a:pt x="27588" y="13926"/>
                  <a:pt x="27497" y="13959"/>
                  <a:pt x="27426" y="14030"/>
                </a:cubicBezTo>
                <a:cubicBezTo>
                  <a:pt x="27268" y="14157"/>
                  <a:pt x="27236" y="14410"/>
                  <a:pt x="27363" y="14569"/>
                </a:cubicBezTo>
                <a:cubicBezTo>
                  <a:pt x="27933" y="15234"/>
                  <a:pt x="28471" y="15930"/>
                  <a:pt x="28978" y="16627"/>
                </a:cubicBezTo>
                <a:cubicBezTo>
                  <a:pt x="29041" y="16722"/>
                  <a:pt x="29168" y="16785"/>
                  <a:pt x="29295" y="16785"/>
                </a:cubicBezTo>
                <a:cubicBezTo>
                  <a:pt x="29390" y="16785"/>
                  <a:pt x="29453" y="16754"/>
                  <a:pt x="29516" y="16690"/>
                </a:cubicBezTo>
                <a:cubicBezTo>
                  <a:pt x="29706" y="16564"/>
                  <a:pt x="29738" y="16310"/>
                  <a:pt x="29611" y="16152"/>
                </a:cubicBezTo>
                <a:cubicBezTo>
                  <a:pt x="29105" y="15455"/>
                  <a:pt x="28535" y="14759"/>
                  <a:pt x="27964" y="14062"/>
                </a:cubicBezTo>
                <a:cubicBezTo>
                  <a:pt x="27895" y="13975"/>
                  <a:pt x="27787" y="13926"/>
                  <a:pt x="27678" y="13926"/>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3;p36">
            <a:extLst>
              <a:ext uri="{FF2B5EF4-FFF2-40B4-BE49-F238E27FC236}">
                <a16:creationId xmlns:a16="http://schemas.microsoft.com/office/drawing/2014/main" id="{C0121026-E851-A48E-E031-0495C7FAD515}"/>
              </a:ext>
            </a:extLst>
          </p:cNvPr>
          <p:cNvSpPr/>
          <p:nvPr/>
        </p:nvSpPr>
        <p:spPr>
          <a:xfrm>
            <a:off x="4772506" y="3334613"/>
            <a:ext cx="48749" cy="56496"/>
          </a:xfrm>
          <a:custGeom>
            <a:avLst/>
            <a:gdLst/>
            <a:ahLst/>
            <a:cxnLst/>
            <a:rect l="l" t="t" r="r" b="b"/>
            <a:pathLst>
              <a:path w="1617" h="1874" extrusionOk="0">
                <a:moveTo>
                  <a:pt x="1171" y="1"/>
                </a:moveTo>
                <a:cubicBezTo>
                  <a:pt x="1040" y="1"/>
                  <a:pt x="916" y="63"/>
                  <a:pt x="856" y="163"/>
                </a:cubicBezTo>
                <a:cubicBezTo>
                  <a:pt x="603" y="543"/>
                  <a:pt x="349" y="892"/>
                  <a:pt x="96" y="1272"/>
                </a:cubicBezTo>
                <a:cubicBezTo>
                  <a:pt x="1" y="1462"/>
                  <a:pt x="33" y="1683"/>
                  <a:pt x="223" y="1810"/>
                </a:cubicBezTo>
                <a:cubicBezTo>
                  <a:pt x="286" y="1842"/>
                  <a:pt x="381" y="1874"/>
                  <a:pt x="444" y="1874"/>
                </a:cubicBezTo>
                <a:cubicBezTo>
                  <a:pt x="571" y="1874"/>
                  <a:pt x="698" y="1810"/>
                  <a:pt x="761" y="1683"/>
                </a:cubicBezTo>
                <a:cubicBezTo>
                  <a:pt x="1014" y="1335"/>
                  <a:pt x="1236" y="987"/>
                  <a:pt x="1489" y="607"/>
                </a:cubicBezTo>
                <a:cubicBezTo>
                  <a:pt x="1616" y="448"/>
                  <a:pt x="1584" y="195"/>
                  <a:pt x="1394" y="68"/>
                </a:cubicBezTo>
                <a:cubicBezTo>
                  <a:pt x="1325" y="22"/>
                  <a:pt x="1246" y="1"/>
                  <a:pt x="1171"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14;p36">
            <a:extLst>
              <a:ext uri="{FF2B5EF4-FFF2-40B4-BE49-F238E27FC236}">
                <a16:creationId xmlns:a16="http://schemas.microsoft.com/office/drawing/2014/main" id="{A85DC8F5-BF80-99CD-C263-2703BBDD3D63}"/>
              </a:ext>
            </a:extLst>
          </p:cNvPr>
          <p:cNvSpPr/>
          <p:nvPr/>
        </p:nvSpPr>
        <p:spPr>
          <a:xfrm>
            <a:off x="4838409" y="2827652"/>
            <a:ext cx="844974" cy="471808"/>
          </a:xfrm>
          <a:custGeom>
            <a:avLst/>
            <a:gdLst/>
            <a:ahLst/>
            <a:cxnLst/>
            <a:rect l="l" t="t" r="r" b="b"/>
            <a:pathLst>
              <a:path w="28028" h="15650" extrusionOk="0">
                <a:moveTo>
                  <a:pt x="27640" y="1"/>
                </a:moveTo>
                <a:cubicBezTo>
                  <a:pt x="27622" y="1"/>
                  <a:pt x="27603" y="2"/>
                  <a:pt x="27584" y="5"/>
                </a:cubicBezTo>
                <a:cubicBezTo>
                  <a:pt x="26760" y="68"/>
                  <a:pt x="25937" y="195"/>
                  <a:pt x="25114" y="322"/>
                </a:cubicBezTo>
                <a:cubicBezTo>
                  <a:pt x="24892" y="353"/>
                  <a:pt x="24765" y="543"/>
                  <a:pt x="24797" y="765"/>
                </a:cubicBezTo>
                <a:cubicBezTo>
                  <a:pt x="24829" y="955"/>
                  <a:pt x="24987" y="1113"/>
                  <a:pt x="25177" y="1113"/>
                </a:cubicBezTo>
                <a:cubicBezTo>
                  <a:pt x="25198" y="1113"/>
                  <a:pt x="25205" y="1099"/>
                  <a:pt x="25217" y="1099"/>
                </a:cubicBezTo>
                <a:cubicBezTo>
                  <a:pt x="25223" y="1099"/>
                  <a:pt x="25230" y="1103"/>
                  <a:pt x="25240" y="1113"/>
                </a:cubicBezTo>
                <a:cubicBezTo>
                  <a:pt x="26032" y="987"/>
                  <a:pt x="26855" y="860"/>
                  <a:pt x="27647" y="797"/>
                </a:cubicBezTo>
                <a:cubicBezTo>
                  <a:pt x="27869" y="765"/>
                  <a:pt x="28027" y="575"/>
                  <a:pt x="27996" y="353"/>
                </a:cubicBezTo>
                <a:cubicBezTo>
                  <a:pt x="27996" y="151"/>
                  <a:pt x="27837" y="1"/>
                  <a:pt x="27640" y="1"/>
                </a:cubicBezTo>
                <a:close/>
                <a:moveTo>
                  <a:pt x="22766" y="760"/>
                </a:moveTo>
                <a:cubicBezTo>
                  <a:pt x="22746" y="760"/>
                  <a:pt x="22726" y="762"/>
                  <a:pt x="22707" y="765"/>
                </a:cubicBezTo>
                <a:cubicBezTo>
                  <a:pt x="21883" y="955"/>
                  <a:pt x="21092" y="1145"/>
                  <a:pt x="20300" y="1398"/>
                </a:cubicBezTo>
                <a:cubicBezTo>
                  <a:pt x="20078" y="1462"/>
                  <a:pt x="19983" y="1683"/>
                  <a:pt x="20015" y="1873"/>
                </a:cubicBezTo>
                <a:cubicBezTo>
                  <a:pt x="20078" y="2063"/>
                  <a:pt x="20237" y="2158"/>
                  <a:pt x="20395" y="2158"/>
                </a:cubicBezTo>
                <a:lnTo>
                  <a:pt x="20522" y="2158"/>
                </a:lnTo>
                <a:cubicBezTo>
                  <a:pt x="21282" y="1937"/>
                  <a:pt x="22073" y="1715"/>
                  <a:pt x="22865" y="1557"/>
                </a:cubicBezTo>
                <a:cubicBezTo>
                  <a:pt x="23087" y="1493"/>
                  <a:pt x="23214" y="1303"/>
                  <a:pt x="23150" y="1082"/>
                </a:cubicBezTo>
                <a:cubicBezTo>
                  <a:pt x="23122" y="883"/>
                  <a:pt x="22940" y="760"/>
                  <a:pt x="22766" y="760"/>
                </a:cubicBezTo>
                <a:close/>
                <a:moveTo>
                  <a:pt x="18078" y="2126"/>
                </a:moveTo>
                <a:cubicBezTo>
                  <a:pt x="18028" y="2126"/>
                  <a:pt x="17977" y="2136"/>
                  <a:pt x="17925" y="2158"/>
                </a:cubicBezTo>
                <a:cubicBezTo>
                  <a:pt x="17165" y="2443"/>
                  <a:pt x="16373" y="2728"/>
                  <a:pt x="15645" y="3045"/>
                </a:cubicBezTo>
                <a:cubicBezTo>
                  <a:pt x="15423" y="3140"/>
                  <a:pt x="15360" y="3362"/>
                  <a:pt x="15423" y="3583"/>
                </a:cubicBezTo>
                <a:cubicBezTo>
                  <a:pt x="15486" y="3710"/>
                  <a:pt x="15645" y="3805"/>
                  <a:pt x="15803" y="3805"/>
                </a:cubicBezTo>
                <a:cubicBezTo>
                  <a:pt x="15866" y="3805"/>
                  <a:pt x="15898" y="3805"/>
                  <a:pt x="15961" y="3773"/>
                </a:cubicBezTo>
                <a:cubicBezTo>
                  <a:pt x="16690" y="3457"/>
                  <a:pt x="17450" y="3172"/>
                  <a:pt x="18210" y="2887"/>
                </a:cubicBezTo>
                <a:cubicBezTo>
                  <a:pt x="18400" y="2823"/>
                  <a:pt x="18527" y="2602"/>
                  <a:pt x="18432" y="2380"/>
                </a:cubicBezTo>
                <a:cubicBezTo>
                  <a:pt x="18383" y="2234"/>
                  <a:pt x="18241" y="2126"/>
                  <a:pt x="18078" y="2126"/>
                </a:cubicBezTo>
                <a:close/>
                <a:moveTo>
                  <a:pt x="13558" y="4053"/>
                </a:moveTo>
                <a:cubicBezTo>
                  <a:pt x="13503" y="4053"/>
                  <a:pt x="13447" y="4065"/>
                  <a:pt x="13396" y="4090"/>
                </a:cubicBezTo>
                <a:cubicBezTo>
                  <a:pt x="12668" y="4470"/>
                  <a:pt x="11939" y="4882"/>
                  <a:pt x="11243" y="5294"/>
                </a:cubicBezTo>
                <a:cubicBezTo>
                  <a:pt x="11053" y="5389"/>
                  <a:pt x="10989" y="5642"/>
                  <a:pt x="11084" y="5832"/>
                </a:cubicBezTo>
                <a:cubicBezTo>
                  <a:pt x="11179" y="5959"/>
                  <a:pt x="11306" y="6022"/>
                  <a:pt x="11433" y="6022"/>
                </a:cubicBezTo>
                <a:cubicBezTo>
                  <a:pt x="11496" y="6022"/>
                  <a:pt x="11591" y="6022"/>
                  <a:pt x="11623" y="5959"/>
                </a:cubicBezTo>
                <a:cubicBezTo>
                  <a:pt x="12319" y="5547"/>
                  <a:pt x="13048" y="5167"/>
                  <a:pt x="13776" y="4819"/>
                </a:cubicBezTo>
                <a:cubicBezTo>
                  <a:pt x="13966" y="4692"/>
                  <a:pt x="14030" y="4470"/>
                  <a:pt x="13935" y="4280"/>
                </a:cubicBezTo>
                <a:cubicBezTo>
                  <a:pt x="13865" y="4141"/>
                  <a:pt x="13711" y="4053"/>
                  <a:pt x="13558" y="4053"/>
                </a:cubicBezTo>
                <a:close/>
                <a:moveTo>
                  <a:pt x="9388" y="6548"/>
                </a:moveTo>
                <a:cubicBezTo>
                  <a:pt x="9310" y="6548"/>
                  <a:pt x="9228" y="6573"/>
                  <a:pt x="9152" y="6624"/>
                </a:cubicBezTo>
                <a:cubicBezTo>
                  <a:pt x="8456" y="7067"/>
                  <a:pt x="7791" y="7542"/>
                  <a:pt x="7126" y="8049"/>
                </a:cubicBezTo>
                <a:cubicBezTo>
                  <a:pt x="6967" y="8175"/>
                  <a:pt x="6936" y="8429"/>
                  <a:pt x="7062" y="8619"/>
                </a:cubicBezTo>
                <a:cubicBezTo>
                  <a:pt x="7157" y="8714"/>
                  <a:pt x="7252" y="8777"/>
                  <a:pt x="7379" y="8777"/>
                </a:cubicBezTo>
                <a:cubicBezTo>
                  <a:pt x="7474" y="8777"/>
                  <a:pt x="7569" y="8745"/>
                  <a:pt x="7632" y="8682"/>
                </a:cubicBezTo>
                <a:cubicBezTo>
                  <a:pt x="8266" y="8207"/>
                  <a:pt x="8931" y="7700"/>
                  <a:pt x="9596" y="7257"/>
                </a:cubicBezTo>
                <a:cubicBezTo>
                  <a:pt x="9786" y="7130"/>
                  <a:pt x="9818" y="6909"/>
                  <a:pt x="9691" y="6719"/>
                </a:cubicBezTo>
                <a:cubicBezTo>
                  <a:pt x="9615" y="6605"/>
                  <a:pt x="9505" y="6548"/>
                  <a:pt x="9388" y="6548"/>
                </a:cubicBezTo>
                <a:close/>
                <a:moveTo>
                  <a:pt x="5493" y="9528"/>
                </a:moveTo>
                <a:cubicBezTo>
                  <a:pt x="5403" y="9528"/>
                  <a:pt x="5311" y="9561"/>
                  <a:pt x="5226" y="9632"/>
                </a:cubicBezTo>
                <a:cubicBezTo>
                  <a:pt x="4624" y="10171"/>
                  <a:pt x="3990" y="10741"/>
                  <a:pt x="3420" y="11311"/>
                </a:cubicBezTo>
                <a:cubicBezTo>
                  <a:pt x="3262" y="11469"/>
                  <a:pt x="3262" y="11722"/>
                  <a:pt x="3420" y="11881"/>
                </a:cubicBezTo>
                <a:cubicBezTo>
                  <a:pt x="3484" y="11944"/>
                  <a:pt x="3610" y="11976"/>
                  <a:pt x="3705" y="11976"/>
                </a:cubicBezTo>
                <a:cubicBezTo>
                  <a:pt x="3800" y="11976"/>
                  <a:pt x="3895" y="11944"/>
                  <a:pt x="3990" y="11881"/>
                </a:cubicBezTo>
                <a:cubicBezTo>
                  <a:pt x="4560" y="11311"/>
                  <a:pt x="5162" y="10741"/>
                  <a:pt x="5764" y="10234"/>
                </a:cubicBezTo>
                <a:cubicBezTo>
                  <a:pt x="5922" y="10076"/>
                  <a:pt x="5922" y="9822"/>
                  <a:pt x="5796" y="9664"/>
                </a:cubicBezTo>
                <a:cubicBezTo>
                  <a:pt x="5709" y="9577"/>
                  <a:pt x="5602" y="9528"/>
                  <a:pt x="5493" y="9528"/>
                </a:cubicBezTo>
                <a:close/>
                <a:moveTo>
                  <a:pt x="2026" y="12980"/>
                </a:moveTo>
                <a:cubicBezTo>
                  <a:pt x="1913" y="12980"/>
                  <a:pt x="1797" y="13029"/>
                  <a:pt x="1710" y="13116"/>
                </a:cubicBezTo>
                <a:cubicBezTo>
                  <a:pt x="1172" y="13717"/>
                  <a:pt x="633" y="14351"/>
                  <a:pt x="127" y="14984"/>
                </a:cubicBezTo>
                <a:cubicBezTo>
                  <a:pt x="0" y="15174"/>
                  <a:pt x="32" y="15428"/>
                  <a:pt x="190" y="15554"/>
                </a:cubicBezTo>
                <a:cubicBezTo>
                  <a:pt x="253" y="15618"/>
                  <a:pt x="348" y="15649"/>
                  <a:pt x="443" y="15649"/>
                </a:cubicBezTo>
                <a:cubicBezTo>
                  <a:pt x="570" y="15649"/>
                  <a:pt x="665" y="15586"/>
                  <a:pt x="760" y="15491"/>
                </a:cubicBezTo>
                <a:cubicBezTo>
                  <a:pt x="1235" y="14858"/>
                  <a:pt x="1774" y="14224"/>
                  <a:pt x="2312" y="13622"/>
                </a:cubicBezTo>
                <a:cubicBezTo>
                  <a:pt x="2439" y="13464"/>
                  <a:pt x="2439" y="13211"/>
                  <a:pt x="2280" y="13084"/>
                </a:cubicBezTo>
                <a:cubicBezTo>
                  <a:pt x="2209" y="13013"/>
                  <a:pt x="2118" y="12980"/>
                  <a:pt x="2026" y="12980"/>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15;p36">
            <a:extLst>
              <a:ext uri="{FF2B5EF4-FFF2-40B4-BE49-F238E27FC236}">
                <a16:creationId xmlns:a16="http://schemas.microsoft.com/office/drawing/2014/main" id="{80F3A79F-ED95-5333-39BD-6B90121AE958}"/>
              </a:ext>
            </a:extLst>
          </p:cNvPr>
          <p:cNvSpPr/>
          <p:nvPr/>
        </p:nvSpPr>
        <p:spPr>
          <a:xfrm>
            <a:off x="5733005" y="2822045"/>
            <a:ext cx="63038" cy="24872"/>
          </a:xfrm>
          <a:custGeom>
            <a:avLst/>
            <a:gdLst/>
            <a:ahLst/>
            <a:cxnLst/>
            <a:rect l="l" t="t" r="r" b="b"/>
            <a:pathLst>
              <a:path w="2091" h="825" extrusionOk="0">
                <a:moveTo>
                  <a:pt x="1710" y="1"/>
                </a:moveTo>
                <a:cubicBezTo>
                  <a:pt x="1267" y="1"/>
                  <a:pt x="823" y="1"/>
                  <a:pt x="380" y="33"/>
                </a:cubicBezTo>
                <a:cubicBezTo>
                  <a:pt x="158" y="33"/>
                  <a:pt x="0" y="223"/>
                  <a:pt x="0" y="444"/>
                </a:cubicBezTo>
                <a:cubicBezTo>
                  <a:pt x="0" y="634"/>
                  <a:pt x="190" y="824"/>
                  <a:pt x="380" y="824"/>
                </a:cubicBezTo>
                <a:lnTo>
                  <a:pt x="412" y="824"/>
                </a:lnTo>
                <a:cubicBezTo>
                  <a:pt x="823" y="824"/>
                  <a:pt x="1267" y="793"/>
                  <a:pt x="1710" y="793"/>
                </a:cubicBezTo>
                <a:cubicBezTo>
                  <a:pt x="1932" y="793"/>
                  <a:pt x="2090" y="634"/>
                  <a:pt x="2090" y="413"/>
                </a:cubicBezTo>
                <a:cubicBezTo>
                  <a:pt x="2090" y="191"/>
                  <a:pt x="1932" y="1"/>
                  <a:pt x="1710"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6;p36">
            <a:extLst>
              <a:ext uri="{FF2B5EF4-FFF2-40B4-BE49-F238E27FC236}">
                <a16:creationId xmlns:a16="http://schemas.microsoft.com/office/drawing/2014/main" id="{508E37F4-E858-01EF-9ACA-417A63AFD2CD}"/>
              </a:ext>
            </a:extLst>
          </p:cNvPr>
          <p:cNvSpPr/>
          <p:nvPr/>
        </p:nvSpPr>
        <p:spPr>
          <a:xfrm>
            <a:off x="4593973" y="4155710"/>
            <a:ext cx="30600" cy="63159"/>
          </a:xfrm>
          <a:custGeom>
            <a:avLst/>
            <a:gdLst/>
            <a:ahLst/>
            <a:cxnLst/>
            <a:rect l="l" t="t" r="r" b="b"/>
            <a:pathLst>
              <a:path w="1015" h="2095" extrusionOk="0">
                <a:moveTo>
                  <a:pt x="437" y="0"/>
                </a:moveTo>
                <a:cubicBezTo>
                  <a:pt x="419" y="0"/>
                  <a:pt x="400" y="2"/>
                  <a:pt x="381" y="4"/>
                </a:cubicBezTo>
                <a:cubicBezTo>
                  <a:pt x="159" y="36"/>
                  <a:pt x="1" y="226"/>
                  <a:pt x="32" y="448"/>
                </a:cubicBezTo>
                <a:cubicBezTo>
                  <a:pt x="64" y="891"/>
                  <a:pt x="128" y="1334"/>
                  <a:pt x="191" y="1778"/>
                </a:cubicBezTo>
                <a:cubicBezTo>
                  <a:pt x="223" y="1968"/>
                  <a:pt x="413" y="2094"/>
                  <a:pt x="603" y="2094"/>
                </a:cubicBezTo>
                <a:lnTo>
                  <a:pt x="666" y="2094"/>
                </a:lnTo>
                <a:cubicBezTo>
                  <a:pt x="888" y="2063"/>
                  <a:pt x="1014" y="1841"/>
                  <a:pt x="983" y="1651"/>
                </a:cubicBezTo>
                <a:cubicBezTo>
                  <a:pt x="919" y="1208"/>
                  <a:pt x="856" y="796"/>
                  <a:pt x="824" y="353"/>
                </a:cubicBezTo>
                <a:cubicBezTo>
                  <a:pt x="795" y="150"/>
                  <a:pt x="634" y="0"/>
                  <a:pt x="437" y="0"/>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7;p36">
            <a:extLst>
              <a:ext uri="{FF2B5EF4-FFF2-40B4-BE49-F238E27FC236}">
                <a16:creationId xmlns:a16="http://schemas.microsoft.com/office/drawing/2014/main" id="{DD8CB78C-1800-12E0-735C-0C2984CD5E70}"/>
              </a:ext>
            </a:extLst>
          </p:cNvPr>
          <p:cNvSpPr/>
          <p:nvPr/>
        </p:nvSpPr>
        <p:spPr>
          <a:xfrm>
            <a:off x="4585381" y="3537927"/>
            <a:ext cx="123213" cy="563517"/>
          </a:xfrm>
          <a:custGeom>
            <a:avLst/>
            <a:gdLst/>
            <a:ahLst/>
            <a:cxnLst/>
            <a:rect l="l" t="t" r="r" b="b"/>
            <a:pathLst>
              <a:path w="4087" h="18692" extrusionOk="0">
                <a:moveTo>
                  <a:pt x="3625" y="1"/>
                </a:moveTo>
                <a:cubicBezTo>
                  <a:pt x="3470" y="1"/>
                  <a:pt x="3332" y="89"/>
                  <a:pt x="3263" y="228"/>
                </a:cubicBezTo>
                <a:cubicBezTo>
                  <a:pt x="2914" y="1052"/>
                  <a:pt x="2598" y="1875"/>
                  <a:pt x="2313" y="2698"/>
                </a:cubicBezTo>
                <a:cubicBezTo>
                  <a:pt x="2218" y="2920"/>
                  <a:pt x="2344" y="3142"/>
                  <a:pt x="2534" y="3205"/>
                </a:cubicBezTo>
                <a:cubicBezTo>
                  <a:pt x="2598" y="3205"/>
                  <a:pt x="2629" y="3237"/>
                  <a:pt x="2661" y="3237"/>
                </a:cubicBezTo>
                <a:cubicBezTo>
                  <a:pt x="2819" y="3237"/>
                  <a:pt x="2978" y="3142"/>
                  <a:pt x="3041" y="2952"/>
                </a:cubicBezTo>
                <a:cubicBezTo>
                  <a:pt x="3326" y="2160"/>
                  <a:pt x="3643" y="1337"/>
                  <a:pt x="3991" y="545"/>
                </a:cubicBezTo>
                <a:cubicBezTo>
                  <a:pt x="4086" y="355"/>
                  <a:pt x="3991" y="102"/>
                  <a:pt x="3801" y="38"/>
                </a:cubicBezTo>
                <a:cubicBezTo>
                  <a:pt x="3742" y="13"/>
                  <a:pt x="3682" y="1"/>
                  <a:pt x="3625" y="1"/>
                </a:cubicBezTo>
                <a:close/>
                <a:moveTo>
                  <a:pt x="1863" y="4931"/>
                </a:moveTo>
                <a:cubicBezTo>
                  <a:pt x="1702" y="4931"/>
                  <a:pt x="1542" y="5049"/>
                  <a:pt x="1489" y="5232"/>
                </a:cubicBezTo>
                <a:cubicBezTo>
                  <a:pt x="1268" y="6087"/>
                  <a:pt x="1046" y="6942"/>
                  <a:pt x="856" y="7797"/>
                </a:cubicBezTo>
                <a:cubicBezTo>
                  <a:pt x="824" y="8019"/>
                  <a:pt x="951" y="8209"/>
                  <a:pt x="1173" y="8272"/>
                </a:cubicBezTo>
                <a:lnTo>
                  <a:pt x="1236" y="8272"/>
                </a:lnTo>
                <a:cubicBezTo>
                  <a:pt x="1426" y="8272"/>
                  <a:pt x="1584" y="8145"/>
                  <a:pt x="1648" y="7955"/>
                </a:cubicBezTo>
                <a:cubicBezTo>
                  <a:pt x="1806" y="7132"/>
                  <a:pt x="2028" y="6277"/>
                  <a:pt x="2249" y="5422"/>
                </a:cubicBezTo>
                <a:cubicBezTo>
                  <a:pt x="2313" y="5232"/>
                  <a:pt x="2186" y="5010"/>
                  <a:pt x="1964" y="4947"/>
                </a:cubicBezTo>
                <a:cubicBezTo>
                  <a:pt x="1931" y="4936"/>
                  <a:pt x="1897" y="4931"/>
                  <a:pt x="1863" y="4931"/>
                </a:cubicBezTo>
                <a:close/>
                <a:moveTo>
                  <a:pt x="789" y="10072"/>
                </a:moveTo>
                <a:cubicBezTo>
                  <a:pt x="597" y="10072"/>
                  <a:pt x="441" y="10195"/>
                  <a:pt x="413" y="10394"/>
                </a:cubicBezTo>
                <a:cubicBezTo>
                  <a:pt x="286" y="11281"/>
                  <a:pt x="191" y="12136"/>
                  <a:pt x="127" y="13022"/>
                </a:cubicBezTo>
                <a:cubicBezTo>
                  <a:pt x="96" y="13244"/>
                  <a:pt x="254" y="13434"/>
                  <a:pt x="476" y="13466"/>
                </a:cubicBezTo>
                <a:lnTo>
                  <a:pt x="508" y="13466"/>
                </a:lnTo>
                <a:cubicBezTo>
                  <a:pt x="729" y="13466"/>
                  <a:pt x="888" y="13307"/>
                  <a:pt x="919" y="13086"/>
                </a:cubicBezTo>
                <a:cubicBezTo>
                  <a:pt x="983" y="12231"/>
                  <a:pt x="1078" y="11376"/>
                  <a:pt x="1204" y="10521"/>
                </a:cubicBezTo>
                <a:cubicBezTo>
                  <a:pt x="1236" y="10299"/>
                  <a:pt x="1078" y="10109"/>
                  <a:pt x="856" y="10077"/>
                </a:cubicBezTo>
                <a:cubicBezTo>
                  <a:pt x="833" y="10074"/>
                  <a:pt x="811" y="10072"/>
                  <a:pt x="789" y="10072"/>
                </a:cubicBezTo>
                <a:close/>
                <a:moveTo>
                  <a:pt x="413" y="15271"/>
                </a:moveTo>
                <a:cubicBezTo>
                  <a:pt x="191" y="15271"/>
                  <a:pt x="1" y="15461"/>
                  <a:pt x="1" y="15683"/>
                </a:cubicBezTo>
                <a:lnTo>
                  <a:pt x="1" y="16031"/>
                </a:lnTo>
                <a:cubicBezTo>
                  <a:pt x="1" y="16791"/>
                  <a:pt x="32" y="17551"/>
                  <a:pt x="64" y="18311"/>
                </a:cubicBezTo>
                <a:cubicBezTo>
                  <a:pt x="96" y="18533"/>
                  <a:pt x="254" y="18691"/>
                  <a:pt x="476" y="18691"/>
                </a:cubicBezTo>
                <a:lnTo>
                  <a:pt x="508" y="18691"/>
                </a:lnTo>
                <a:cubicBezTo>
                  <a:pt x="698" y="18659"/>
                  <a:pt x="888" y="18469"/>
                  <a:pt x="856" y="18279"/>
                </a:cubicBezTo>
                <a:cubicBezTo>
                  <a:pt x="824" y="17519"/>
                  <a:pt x="793" y="16759"/>
                  <a:pt x="793" y="16031"/>
                </a:cubicBezTo>
                <a:lnTo>
                  <a:pt x="793" y="15683"/>
                </a:lnTo>
                <a:cubicBezTo>
                  <a:pt x="793" y="15461"/>
                  <a:pt x="634" y="15271"/>
                  <a:pt x="413" y="15271"/>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8;p36">
            <a:extLst>
              <a:ext uri="{FF2B5EF4-FFF2-40B4-BE49-F238E27FC236}">
                <a16:creationId xmlns:a16="http://schemas.microsoft.com/office/drawing/2014/main" id="{5033036F-78B9-B336-FB65-41B8C17F6938}"/>
              </a:ext>
            </a:extLst>
          </p:cNvPr>
          <p:cNvSpPr/>
          <p:nvPr/>
        </p:nvSpPr>
        <p:spPr>
          <a:xfrm>
            <a:off x="4715226" y="3431778"/>
            <a:ext cx="45854" cy="58637"/>
          </a:xfrm>
          <a:custGeom>
            <a:avLst/>
            <a:gdLst/>
            <a:ahLst/>
            <a:cxnLst/>
            <a:rect l="l" t="t" r="r" b="b"/>
            <a:pathLst>
              <a:path w="1521" h="1945" extrusionOk="0">
                <a:moveTo>
                  <a:pt x="1079" y="0"/>
                </a:moveTo>
                <a:cubicBezTo>
                  <a:pt x="936" y="0"/>
                  <a:pt x="795" y="71"/>
                  <a:pt x="729" y="202"/>
                </a:cubicBezTo>
                <a:cubicBezTo>
                  <a:pt x="508" y="582"/>
                  <a:pt x="286" y="962"/>
                  <a:pt x="96" y="1374"/>
                </a:cubicBezTo>
                <a:cubicBezTo>
                  <a:pt x="1" y="1564"/>
                  <a:pt x="64" y="1817"/>
                  <a:pt x="254" y="1912"/>
                </a:cubicBezTo>
                <a:cubicBezTo>
                  <a:pt x="317" y="1944"/>
                  <a:pt x="381" y="1944"/>
                  <a:pt x="444" y="1944"/>
                </a:cubicBezTo>
                <a:cubicBezTo>
                  <a:pt x="571" y="1944"/>
                  <a:pt x="729" y="1881"/>
                  <a:pt x="793" y="1722"/>
                </a:cubicBezTo>
                <a:cubicBezTo>
                  <a:pt x="983" y="1342"/>
                  <a:pt x="1204" y="962"/>
                  <a:pt x="1394" y="582"/>
                </a:cubicBezTo>
                <a:cubicBezTo>
                  <a:pt x="1521" y="392"/>
                  <a:pt x="1458" y="171"/>
                  <a:pt x="1268" y="44"/>
                </a:cubicBezTo>
                <a:cubicBezTo>
                  <a:pt x="1209" y="15"/>
                  <a:pt x="1144" y="0"/>
                  <a:pt x="1079" y="0"/>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9;p36">
            <a:extLst>
              <a:ext uri="{FF2B5EF4-FFF2-40B4-BE49-F238E27FC236}">
                <a16:creationId xmlns:a16="http://schemas.microsoft.com/office/drawing/2014/main" id="{0E613C10-D788-E027-5CD8-7064BED01CD7}"/>
              </a:ext>
            </a:extLst>
          </p:cNvPr>
          <p:cNvSpPr/>
          <p:nvPr/>
        </p:nvSpPr>
        <p:spPr>
          <a:xfrm>
            <a:off x="4904281" y="4819618"/>
            <a:ext cx="54446" cy="52276"/>
          </a:xfrm>
          <a:custGeom>
            <a:avLst/>
            <a:gdLst/>
            <a:ahLst/>
            <a:cxnLst/>
            <a:rect l="l" t="t" r="r" b="b"/>
            <a:pathLst>
              <a:path w="1806" h="1734" extrusionOk="0">
                <a:moveTo>
                  <a:pt x="471" y="0"/>
                </a:moveTo>
                <a:cubicBezTo>
                  <a:pt x="372" y="0"/>
                  <a:pt x="269" y="40"/>
                  <a:pt x="190" y="119"/>
                </a:cubicBezTo>
                <a:cubicBezTo>
                  <a:pt x="32" y="246"/>
                  <a:pt x="0" y="531"/>
                  <a:pt x="159" y="689"/>
                </a:cubicBezTo>
                <a:cubicBezTo>
                  <a:pt x="475" y="1006"/>
                  <a:pt x="760" y="1322"/>
                  <a:pt x="1077" y="1607"/>
                </a:cubicBezTo>
                <a:cubicBezTo>
                  <a:pt x="1172" y="1702"/>
                  <a:pt x="1267" y="1734"/>
                  <a:pt x="1362" y="1734"/>
                </a:cubicBezTo>
                <a:cubicBezTo>
                  <a:pt x="1457" y="1734"/>
                  <a:pt x="1552" y="1702"/>
                  <a:pt x="1647" y="1639"/>
                </a:cubicBezTo>
                <a:cubicBezTo>
                  <a:pt x="1805" y="1481"/>
                  <a:pt x="1805" y="1227"/>
                  <a:pt x="1647" y="1069"/>
                </a:cubicBezTo>
                <a:cubicBezTo>
                  <a:pt x="1330" y="752"/>
                  <a:pt x="1045" y="467"/>
                  <a:pt x="729" y="119"/>
                </a:cubicBezTo>
                <a:cubicBezTo>
                  <a:pt x="665" y="40"/>
                  <a:pt x="570" y="0"/>
                  <a:pt x="471"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0;p36">
            <a:extLst>
              <a:ext uri="{FF2B5EF4-FFF2-40B4-BE49-F238E27FC236}">
                <a16:creationId xmlns:a16="http://schemas.microsoft.com/office/drawing/2014/main" id="{9ADC176A-8564-24C0-6FC5-5634499F6DF5}"/>
              </a:ext>
            </a:extLst>
          </p:cNvPr>
          <p:cNvSpPr/>
          <p:nvPr/>
        </p:nvSpPr>
        <p:spPr>
          <a:xfrm>
            <a:off x="4646490" y="4388298"/>
            <a:ext cx="229181" cy="391948"/>
          </a:xfrm>
          <a:custGeom>
            <a:avLst/>
            <a:gdLst/>
            <a:ahLst/>
            <a:cxnLst/>
            <a:rect l="l" t="t" r="r" b="b"/>
            <a:pathLst>
              <a:path w="7602" h="13001" extrusionOk="0">
                <a:moveTo>
                  <a:pt x="420" y="0"/>
                </a:moveTo>
                <a:cubicBezTo>
                  <a:pt x="386" y="0"/>
                  <a:pt x="351" y="5"/>
                  <a:pt x="317" y="16"/>
                </a:cubicBezTo>
                <a:cubicBezTo>
                  <a:pt x="96" y="112"/>
                  <a:pt x="1" y="333"/>
                  <a:pt x="64" y="523"/>
                </a:cubicBezTo>
                <a:cubicBezTo>
                  <a:pt x="349" y="1410"/>
                  <a:pt x="697" y="2297"/>
                  <a:pt x="1046" y="3183"/>
                </a:cubicBezTo>
                <a:cubicBezTo>
                  <a:pt x="1109" y="3342"/>
                  <a:pt x="1267" y="3405"/>
                  <a:pt x="1426" y="3405"/>
                </a:cubicBezTo>
                <a:lnTo>
                  <a:pt x="1584" y="3405"/>
                </a:lnTo>
                <a:cubicBezTo>
                  <a:pt x="1774" y="3310"/>
                  <a:pt x="1869" y="3057"/>
                  <a:pt x="1806" y="2867"/>
                </a:cubicBezTo>
                <a:cubicBezTo>
                  <a:pt x="1426" y="2012"/>
                  <a:pt x="1109" y="1157"/>
                  <a:pt x="824" y="270"/>
                </a:cubicBezTo>
                <a:cubicBezTo>
                  <a:pt x="746" y="113"/>
                  <a:pt x="582" y="0"/>
                  <a:pt x="420" y="0"/>
                </a:cubicBezTo>
                <a:close/>
                <a:moveTo>
                  <a:pt x="2604" y="5167"/>
                </a:moveTo>
                <a:cubicBezTo>
                  <a:pt x="2540" y="5167"/>
                  <a:pt x="2474" y="5182"/>
                  <a:pt x="2407" y="5210"/>
                </a:cubicBezTo>
                <a:cubicBezTo>
                  <a:pt x="2217" y="5305"/>
                  <a:pt x="2154" y="5559"/>
                  <a:pt x="2249" y="5749"/>
                </a:cubicBezTo>
                <a:cubicBezTo>
                  <a:pt x="2661" y="6572"/>
                  <a:pt x="3136" y="7395"/>
                  <a:pt x="3611" y="8219"/>
                </a:cubicBezTo>
                <a:cubicBezTo>
                  <a:pt x="3674" y="8345"/>
                  <a:pt x="3833" y="8409"/>
                  <a:pt x="3959" y="8409"/>
                </a:cubicBezTo>
                <a:cubicBezTo>
                  <a:pt x="4023" y="8409"/>
                  <a:pt x="4086" y="8409"/>
                  <a:pt x="4149" y="8345"/>
                </a:cubicBezTo>
                <a:cubicBezTo>
                  <a:pt x="4339" y="8250"/>
                  <a:pt x="4403" y="7997"/>
                  <a:pt x="4276" y="7807"/>
                </a:cubicBezTo>
                <a:cubicBezTo>
                  <a:pt x="3801" y="7015"/>
                  <a:pt x="3358" y="6192"/>
                  <a:pt x="2946" y="5400"/>
                </a:cubicBezTo>
                <a:cubicBezTo>
                  <a:pt x="2879" y="5245"/>
                  <a:pt x="2751" y="5167"/>
                  <a:pt x="2604" y="5167"/>
                </a:cubicBezTo>
                <a:close/>
                <a:moveTo>
                  <a:pt x="5479" y="9980"/>
                </a:moveTo>
                <a:cubicBezTo>
                  <a:pt x="5400" y="9980"/>
                  <a:pt x="5321" y="10005"/>
                  <a:pt x="5258" y="10056"/>
                </a:cubicBezTo>
                <a:cubicBezTo>
                  <a:pt x="5068" y="10151"/>
                  <a:pt x="5036" y="10404"/>
                  <a:pt x="5163" y="10594"/>
                </a:cubicBezTo>
                <a:cubicBezTo>
                  <a:pt x="5701" y="11354"/>
                  <a:pt x="6271" y="12114"/>
                  <a:pt x="6841" y="12842"/>
                </a:cubicBezTo>
                <a:cubicBezTo>
                  <a:pt x="6936" y="12937"/>
                  <a:pt x="7031" y="13001"/>
                  <a:pt x="7158" y="13001"/>
                </a:cubicBezTo>
                <a:cubicBezTo>
                  <a:pt x="7253" y="13001"/>
                  <a:pt x="7348" y="12969"/>
                  <a:pt x="7411" y="12906"/>
                </a:cubicBezTo>
                <a:cubicBezTo>
                  <a:pt x="7570" y="12779"/>
                  <a:pt x="7601" y="12526"/>
                  <a:pt x="7475" y="12367"/>
                </a:cubicBezTo>
                <a:cubicBezTo>
                  <a:pt x="6873" y="11639"/>
                  <a:pt x="6334" y="10911"/>
                  <a:pt x="5796" y="10151"/>
                </a:cubicBezTo>
                <a:cubicBezTo>
                  <a:pt x="5720" y="10037"/>
                  <a:pt x="5598" y="9980"/>
                  <a:pt x="5479" y="998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1;p36">
            <a:extLst>
              <a:ext uri="{FF2B5EF4-FFF2-40B4-BE49-F238E27FC236}">
                <a16:creationId xmlns:a16="http://schemas.microsoft.com/office/drawing/2014/main" id="{D2ECC716-6793-DE44-6A38-722AD13DF179}"/>
              </a:ext>
            </a:extLst>
          </p:cNvPr>
          <p:cNvSpPr/>
          <p:nvPr/>
        </p:nvSpPr>
        <p:spPr>
          <a:xfrm>
            <a:off x="4613086" y="4269306"/>
            <a:ext cx="35333" cy="62224"/>
          </a:xfrm>
          <a:custGeom>
            <a:avLst/>
            <a:gdLst/>
            <a:ahLst/>
            <a:cxnLst/>
            <a:rect l="l" t="t" r="r" b="b"/>
            <a:pathLst>
              <a:path w="1172" h="2064" extrusionOk="0">
                <a:moveTo>
                  <a:pt x="415" y="0"/>
                </a:moveTo>
                <a:cubicBezTo>
                  <a:pt x="393" y="0"/>
                  <a:pt x="371" y="2"/>
                  <a:pt x="349" y="5"/>
                </a:cubicBezTo>
                <a:cubicBezTo>
                  <a:pt x="127" y="68"/>
                  <a:pt x="0" y="258"/>
                  <a:pt x="64" y="480"/>
                </a:cubicBezTo>
                <a:cubicBezTo>
                  <a:pt x="127" y="923"/>
                  <a:pt x="254" y="1335"/>
                  <a:pt x="349" y="1778"/>
                </a:cubicBezTo>
                <a:cubicBezTo>
                  <a:pt x="412" y="1937"/>
                  <a:pt x="570" y="2063"/>
                  <a:pt x="729" y="2063"/>
                </a:cubicBezTo>
                <a:lnTo>
                  <a:pt x="824" y="2063"/>
                </a:lnTo>
                <a:cubicBezTo>
                  <a:pt x="1045" y="2000"/>
                  <a:pt x="1172" y="1778"/>
                  <a:pt x="1140" y="1557"/>
                </a:cubicBezTo>
                <a:cubicBezTo>
                  <a:pt x="1014" y="1145"/>
                  <a:pt x="919" y="733"/>
                  <a:pt x="824" y="322"/>
                </a:cubicBezTo>
                <a:cubicBezTo>
                  <a:pt x="767" y="123"/>
                  <a:pt x="608" y="0"/>
                  <a:pt x="415"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2;p36">
            <a:extLst>
              <a:ext uri="{FF2B5EF4-FFF2-40B4-BE49-F238E27FC236}">
                <a16:creationId xmlns:a16="http://schemas.microsoft.com/office/drawing/2014/main" id="{19FFD47F-385F-99A8-2622-67CED56FA3CC}"/>
              </a:ext>
            </a:extLst>
          </p:cNvPr>
          <p:cNvSpPr/>
          <p:nvPr/>
        </p:nvSpPr>
        <p:spPr>
          <a:xfrm>
            <a:off x="4479412" y="4713951"/>
            <a:ext cx="222489" cy="157008"/>
          </a:xfrm>
          <a:custGeom>
            <a:avLst/>
            <a:gdLst/>
            <a:ahLst/>
            <a:cxnLst/>
            <a:rect l="l" t="t" r="r" b="b"/>
            <a:pathLst>
              <a:path w="7380" h="5208" extrusionOk="0">
                <a:moveTo>
                  <a:pt x="6961" y="1"/>
                </a:moveTo>
                <a:cubicBezTo>
                  <a:pt x="6877" y="1"/>
                  <a:pt x="6790" y="26"/>
                  <a:pt x="6714" y="77"/>
                </a:cubicBezTo>
                <a:lnTo>
                  <a:pt x="4561" y="1534"/>
                </a:lnTo>
                <a:cubicBezTo>
                  <a:pt x="4371" y="1660"/>
                  <a:pt x="4339" y="1914"/>
                  <a:pt x="4466" y="2104"/>
                </a:cubicBezTo>
                <a:cubicBezTo>
                  <a:pt x="4529" y="2199"/>
                  <a:pt x="4656" y="2262"/>
                  <a:pt x="4783" y="2262"/>
                </a:cubicBezTo>
                <a:cubicBezTo>
                  <a:pt x="4846" y="2262"/>
                  <a:pt x="4941" y="2262"/>
                  <a:pt x="5004" y="2199"/>
                </a:cubicBezTo>
                <a:lnTo>
                  <a:pt x="7158" y="710"/>
                </a:lnTo>
                <a:cubicBezTo>
                  <a:pt x="7348" y="584"/>
                  <a:pt x="7379" y="362"/>
                  <a:pt x="7284" y="172"/>
                </a:cubicBezTo>
                <a:cubicBezTo>
                  <a:pt x="7208" y="58"/>
                  <a:pt x="7087" y="1"/>
                  <a:pt x="6961" y="1"/>
                </a:cubicBezTo>
                <a:close/>
                <a:moveTo>
                  <a:pt x="2601" y="2955"/>
                </a:moveTo>
                <a:cubicBezTo>
                  <a:pt x="2524" y="2955"/>
                  <a:pt x="2445" y="2976"/>
                  <a:pt x="2376" y="3022"/>
                </a:cubicBezTo>
                <a:lnTo>
                  <a:pt x="222" y="4479"/>
                </a:lnTo>
                <a:cubicBezTo>
                  <a:pt x="32" y="4606"/>
                  <a:pt x="1" y="4859"/>
                  <a:pt x="127" y="5049"/>
                </a:cubicBezTo>
                <a:cubicBezTo>
                  <a:pt x="191" y="5144"/>
                  <a:pt x="317" y="5207"/>
                  <a:pt x="444" y="5207"/>
                </a:cubicBezTo>
                <a:cubicBezTo>
                  <a:pt x="539" y="5207"/>
                  <a:pt x="602" y="5207"/>
                  <a:pt x="666" y="5144"/>
                </a:cubicBezTo>
                <a:lnTo>
                  <a:pt x="2851" y="3656"/>
                </a:lnTo>
                <a:cubicBezTo>
                  <a:pt x="3009" y="3561"/>
                  <a:pt x="3072" y="3307"/>
                  <a:pt x="2946" y="3117"/>
                </a:cubicBezTo>
                <a:cubicBezTo>
                  <a:pt x="2866" y="3017"/>
                  <a:pt x="2735" y="2955"/>
                  <a:pt x="2601" y="2955"/>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23;p36">
            <a:extLst>
              <a:ext uri="{FF2B5EF4-FFF2-40B4-BE49-F238E27FC236}">
                <a16:creationId xmlns:a16="http://schemas.microsoft.com/office/drawing/2014/main" id="{78F41E6A-B6DE-1E04-0FB3-A9E40ECCD03D}"/>
              </a:ext>
            </a:extLst>
          </p:cNvPr>
          <p:cNvSpPr/>
          <p:nvPr/>
        </p:nvSpPr>
        <p:spPr>
          <a:xfrm>
            <a:off x="4271274" y="3719958"/>
            <a:ext cx="256857" cy="79770"/>
          </a:xfrm>
          <a:custGeom>
            <a:avLst/>
            <a:gdLst/>
            <a:ahLst/>
            <a:cxnLst/>
            <a:rect l="l" t="t" r="r" b="b"/>
            <a:pathLst>
              <a:path w="8520" h="2646" extrusionOk="0">
                <a:moveTo>
                  <a:pt x="427" y="1"/>
                </a:moveTo>
                <a:cubicBezTo>
                  <a:pt x="255" y="1"/>
                  <a:pt x="116" y="119"/>
                  <a:pt x="64" y="302"/>
                </a:cubicBezTo>
                <a:cubicBezTo>
                  <a:pt x="1" y="524"/>
                  <a:pt x="127" y="714"/>
                  <a:pt x="349" y="777"/>
                </a:cubicBezTo>
                <a:lnTo>
                  <a:pt x="2883" y="1411"/>
                </a:lnTo>
                <a:lnTo>
                  <a:pt x="2978" y="1411"/>
                </a:lnTo>
                <a:cubicBezTo>
                  <a:pt x="3168" y="1411"/>
                  <a:pt x="3326" y="1284"/>
                  <a:pt x="3389" y="1094"/>
                </a:cubicBezTo>
                <a:cubicBezTo>
                  <a:pt x="3421" y="904"/>
                  <a:pt x="3294" y="682"/>
                  <a:pt x="3073" y="619"/>
                </a:cubicBezTo>
                <a:lnTo>
                  <a:pt x="539" y="17"/>
                </a:lnTo>
                <a:cubicBezTo>
                  <a:pt x="500" y="6"/>
                  <a:pt x="463" y="1"/>
                  <a:pt x="427" y="1"/>
                </a:cubicBezTo>
                <a:close/>
                <a:moveTo>
                  <a:pt x="5523" y="1236"/>
                </a:moveTo>
                <a:cubicBezTo>
                  <a:pt x="5345" y="1236"/>
                  <a:pt x="5189" y="1354"/>
                  <a:pt x="5163" y="1537"/>
                </a:cubicBezTo>
                <a:cubicBezTo>
                  <a:pt x="5099" y="1759"/>
                  <a:pt x="5226" y="1981"/>
                  <a:pt x="5448" y="2012"/>
                </a:cubicBezTo>
                <a:lnTo>
                  <a:pt x="7981" y="2646"/>
                </a:lnTo>
                <a:lnTo>
                  <a:pt x="8076" y="2646"/>
                </a:lnTo>
                <a:cubicBezTo>
                  <a:pt x="8266" y="2646"/>
                  <a:pt x="8425" y="2519"/>
                  <a:pt x="8456" y="2361"/>
                </a:cubicBezTo>
                <a:cubicBezTo>
                  <a:pt x="8520" y="2139"/>
                  <a:pt x="8393" y="1917"/>
                  <a:pt x="8171" y="1886"/>
                </a:cubicBezTo>
                <a:lnTo>
                  <a:pt x="5638" y="1252"/>
                </a:lnTo>
                <a:cubicBezTo>
                  <a:pt x="5599" y="1241"/>
                  <a:pt x="5561" y="1236"/>
                  <a:pt x="5523" y="1236"/>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24;p36">
            <a:extLst>
              <a:ext uri="{FF2B5EF4-FFF2-40B4-BE49-F238E27FC236}">
                <a16:creationId xmlns:a16="http://schemas.microsoft.com/office/drawing/2014/main" id="{514E98C1-1FE9-7D79-33E4-D838DB915045}"/>
              </a:ext>
            </a:extLst>
          </p:cNvPr>
          <p:cNvSpPr/>
          <p:nvPr/>
        </p:nvSpPr>
        <p:spPr>
          <a:xfrm>
            <a:off x="4892825" y="2786471"/>
            <a:ext cx="178564" cy="205546"/>
          </a:xfrm>
          <a:custGeom>
            <a:avLst/>
            <a:gdLst/>
            <a:ahLst/>
            <a:cxnLst/>
            <a:rect l="l" t="t" r="r" b="b"/>
            <a:pathLst>
              <a:path w="5923" h="6818" extrusionOk="0">
                <a:moveTo>
                  <a:pt x="442" y="0"/>
                </a:moveTo>
                <a:cubicBezTo>
                  <a:pt x="352" y="0"/>
                  <a:pt x="262" y="33"/>
                  <a:pt x="190" y="104"/>
                </a:cubicBezTo>
                <a:cubicBezTo>
                  <a:pt x="0" y="231"/>
                  <a:pt x="0" y="484"/>
                  <a:pt x="127" y="642"/>
                </a:cubicBezTo>
                <a:lnTo>
                  <a:pt x="1805" y="2669"/>
                </a:lnTo>
                <a:cubicBezTo>
                  <a:pt x="1900" y="2764"/>
                  <a:pt x="1995" y="2796"/>
                  <a:pt x="2122" y="2796"/>
                </a:cubicBezTo>
                <a:cubicBezTo>
                  <a:pt x="2185" y="2796"/>
                  <a:pt x="2280" y="2764"/>
                  <a:pt x="2375" y="2701"/>
                </a:cubicBezTo>
                <a:cubicBezTo>
                  <a:pt x="2534" y="2574"/>
                  <a:pt x="2565" y="2321"/>
                  <a:pt x="2407" y="2163"/>
                </a:cubicBezTo>
                <a:lnTo>
                  <a:pt x="729" y="136"/>
                </a:lnTo>
                <a:cubicBezTo>
                  <a:pt x="659" y="49"/>
                  <a:pt x="551" y="0"/>
                  <a:pt x="442" y="0"/>
                </a:cubicBezTo>
                <a:close/>
                <a:moveTo>
                  <a:pt x="3779" y="4016"/>
                </a:moveTo>
                <a:cubicBezTo>
                  <a:pt x="3696" y="4016"/>
                  <a:pt x="3613" y="4042"/>
                  <a:pt x="3547" y="4094"/>
                </a:cubicBezTo>
                <a:cubicBezTo>
                  <a:pt x="3357" y="4253"/>
                  <a:pt x="3357" y="4506"/>
                  <a:pt x="3484" y="4664"/>
                </a:cubicBezTo>
                <a:lnTo>
                  <a:pt x="5162" y="6660"/>
                </a:lnTo>
                <a:cubicBezTo>
                  <a:pt x="5257" y="6755"/>
                  <a:pt x="5352" y="6818"/>
                  <a:pt x="5479" y="6818"/>
                </a:cubicBezTo>
                <a:cubicBezTo>
                  <a:pt x="5574" y="6818"/>
                  <a:pt x="5637" y="6786"/>
                  <a:pt x="5732" y="6723"/>
                </a:cubicBezTo>
                <a:cubicBezTo>
                  <a:pt x="5891" y="6565"/>
                  <a:pt x="5922" y="6343"/>
                  <a:pt x="5764" y="6153"/>
                </a:cubicBezTo>
                <a:lnTo>
                  <a:pt x="4086" y="4158"/>
                </a:lnTo>
                <a:cubicBezTo>
                  <a:pt x="4012" y="4065"/>
                  <a:pt x="3895" y="4016"/>
                  <a:pt x="3779" y="4016"/>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5;p36">
            <a:extLst>
              <a:ext uri="{FF2B5EF4-FFF2-40B4-BE49-F238E27FC236}">
                <a16:creationId xmlns:a16="http://schemas.microsoft.com/office/drawing/2014/main" id="{4D09E292-DD27-BA4E-4430-539536EDD668}"/>
              </a:ext>
            </a:extLst>
          </p:cNvPr>
          <p:cNvSpPr/>
          <p:nvPr/>
        </p:nvSpPr>
        <p:spPr>
          <a:xfrm>
            <a:off x="6546445" y="2795907"/>
            <a:ext cx="169972" cy="213294"/>
          </a:xfrm>
          <a:custGeom>
            <a:avLst/>
            <a:gdLst/>
            <a:ahLst/>
            <a:cxnLst/>
            <a:rect l="l" t="t" r="r" b="b"/>
            <a:pathLst>
              <a:path w="5638" h="7075" extrusionOk="0">
                <a:moveTo>
                  <a:pt x="5180" y="0"/>
                </a:moveTo>
                <a:cubicBezTo>
                  <a:pt x="5063" y="0"/>
                  <a:pt x="4953" y="57"/>
                  <a:pt x="4877" y="171"/>
                </a:cubicBezTo>
                <a:lnTo>
                  <a:pt x="3294" y="2261"/>
                </a:lnTo>
                <a:cubicBezTo>
                  <a:pt x="3135" y="2420"/>
                  <a:pt x="3199" y="2673"/>
                  <a:pt x="3357" y="2800"/>
                </a:cubicBezTo>
                <a:cubicBezTo>
                  <a:pt x="3420" y="2863"/>
                  <a:pt x="3515" y="2895"/>
                  <a:pt x="3610" y="2895"/>
                </a:cubicBezTo>
                <a:cubicBezTo>
                  <a:pt x="3705" y="2895"/>
                  <a:pt x="3832" y="2831"/>
                  <a:pt x="3895" y="2736"/>
                </a:cubicBezTo>
                <a:lnTo>
                  <a:pt x="5479" y="646"/>
                </a:lnTo>
                <a:cubicBezTo>
                  <a:pt x="5637" y="456"/>
                  <a:pt x="5574" y="203"/>
                  <a:pt x="5415" y="76"/>
                </a:cubicBezTo>
                <a:cubicBezTo>
                  <a:pt x="5339" y="25"/>
                  <a:pt x="5258" y="0"/>
                  <a:pt x="5180" y="0"/>
                </a:cubicBezTo>
                <a:close/>
                <a:moveTo>
                  <a:pt x="2027" y="4180"/>
                </a:moveTo>
                <a:cubicBezTo>
                  <a:pt x="1908" y="4180"/>
                  <a:pt x="1786" y="4237"/>
                  <a:pt x="1710" y="4351"/>
                </a:cubicBezTo>
                <a:lnTo>
                  <a:pt x="127" y="6442"/>
                </a:lnTo>
                <a:cubicBezTo>
                  <a:pt x="0" y="6600"/>
                  <a:pt x="32" y="6853"/>
                  <a:pt x="190" y="6980"/>
                </a:cubicBezTo>
                <a:cubicBezTo>
                  <a:pt x="285" y="7043"/>
                  <a:pt x="348" y="7075"/>
                  <a:pt x="443" y="7075"/>
                </a:cubicBezTo>
                <a:cubicBezTo>
                  <a:pt x="570" y="7075"/>
                  <a:pt x="665" y="7012"/>
                  <a:pt x="760" y="6917"/>
                </a:cubicBezTo>
                <a:lnTo>
                  <a:pt x="2344" y="4826"/>
                </a:lnTo>
                <a:cubicBezTo>
                  <a:pt x="2470" y="4636"/>
                  <a:pt x="2439" y="4383"/>
                  <a:pt x="2249" y="4256"/>
                </a:cubicBezTo>
                <a:cubicBezTo>
                  <a:pt x="2185" y="4206"/>
                  <a:pt x="2107" y="4180"/>
                  <a:pt x="2027" y="4180"/>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6;p36">
            <a:extLst>
              <a:ext uri="{FF2B5EF4-FFF2-40B4-BE49-F238E27FC236}">
                <a16:creationId xmlns:a16="http://schemas.microsoft.com/office/drawing/2014/main" id="{616B34BF-B331-B145-82FD-7A3D083BACBC}"/>
              </a:ext>
            </a:extLst>
          </p:cNvPr>
          <p:cNvSpPr/>
          <p:nvPr/>
        </p:nvSpPr>
        <p:spPr>
          <a:xfrm>
            <a:off x="7013309" y="3726651"/>
            <a:ext cx="255892" cy="81670"/>
          </a:xfrm>
          <a:custGeom>
            <a:avLst/>
            <a:gdLst/>
            <a:ahLst/>
            <a:cxnLst/>
            <a:rect l="l" t="t" r="r" b="b"/>
            <a:pathLst>
              <a:path w="8488" h="2709" extrusionOk="0">
                <a:moveTo>
                  <a:pt x="8082" y="1"/>
                </a:moveTo>
                <a:cubicBezTo>
                  <a:pt x="8048" y="1"/>
                  <a:pt x="8014" y="6"/>
                  <a:pt x="7981" y="17"/>
                </a:cubicBezTo>
                <a:lnTo>
                  <a:pt x="5416" y="650"/>
                </a:lnTo>
                <a:cubicBezTo>
                  <a:pt x="5226" y="714"/>
                  <a:pt x="5099" y="904"/>
                  <a:pt x="5131" y="1125"/>
                </a:cubicBezTo>
                <a:cubicBezTo>
                  <a:pt x="5194" y="1315"/>
                  <a:pt x="5352" y="1442"/>
                  <a:pt x="5511" y="1442"/>
                </a:cubicBezTo>
                <a:cubicBezTo>
                  <a:pt x="5542" y="1442"/>
                  <a:pt x="5574" y="1410"/>
                  <a:pt x="5606" y="1410"/>
                </a:cubicBezTo>
                <a:lnTo>
                  <a:pt x="8171" y="777"/>
                </a:lnTo>
                <a:cubicBezTo>
                  <a:pt x="8361" y="714"/>
                  <a:pt x="8488" y="524"/>
                  <a:pt x="8456" y="302"/>
                </a:cubicBezTo>
                <a:cubicBezTo>
                  <a:pt x="8404" y="119"/>
                  <a:pt x="8243" y="1"/>
                  <a:pt x="8082" y="1"/>
                </a:cubicBezTo>
                <a:close/>
                <a:moveTo>
                  <a:pt x="2951" y="1279"/>
                </a:moveTo>
                <a:cubicBezTo>
                  <a:pt x="2928" y="1279"/>
                  <a:pt x="2905" y="1280"/>
                  <a:pt x="2882" y="1284"/>
                </a:cubicBezTo>
                <a:lnTo>
                  <a:pt x="349" y="1917"/>
                </a:lnTo>
                <a:cubicBezTo>
                  <a:pt x="127" y="1980"/>
                  <a:pt x="0" y="2202"/>
                  <a:pt x="64" y="2424"/>
                </a:cubicBezTo>
                <a:cubicBezTo>
                  <a:pt x="95" y="2582"/>
                  <a:pt x="254" y="2709"/>
                  <a:pt x="444" y="2709"/>
                </a:cubicBezTo>
                <a:lnTo>
                  <a:pt x="539" y="2709"/>
                </a:lnTo>
                <a:lnTo>
                  <a:pt x="3072" y="2044"/>
                </a:lnTo>
                <a:cubicBezTo>
                  <a:pt x="3294" y="2012"/>
                  <a:pt x="3421" y="1790"/>
                  <a:pt x="3357" y="1569"/>
                </a:cubicBezTo>
                <a:cubicBezTo>
                  <a:pt x="3329" y="1398"/>
                  <a:pt x="3148" y="1279"/>
                  <a:pt x="2951" y="1279"/>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27;p36">
            <a:extLst>
              <a:ext uri="{FF2B5EF4-FFF2-40B4-BE49-F238E27FC236}">
                <a16:creationId xmlns:a16="http://schemas.microsoft.com/office/drawing/2014/main" id="{9C75A0D7-B8A9-3B86-640C-5007255928F4}"/>
              </a:ext>
            </a:extLst>
          </p:cNvPr>
          <p:cNvSpPr/>
          <p:nvPr/>
        </p:nvSpPr>
        <p:spPr>
          <a:xfrm>
            <a:off x="6854824" y="4724714"/>
            <a:ext cx="226287" cy="151974"/>
          </a:xfrm>
          <a:custGeom>
            <a:avLst/>
            <a:gdLst/>
            <a:ahLst/>
            <a:cxnLst/>
            <a:rect l="l" t="t" r="r" b="b"/>
            <a:pathLst>
              <a:path w="7506" h="5041" extrusionOk="0">
                <a:moveTo>
                  <a:pt x="440" y="1"/>
                </a:moveTo>
                <a:cubicBezTo>
                  <a:pt x="306" y="1"/>
                  <a:pt x="175" y="63"/>
                  <a:pt x="95" y="163"/>
                </a:cubicBezTo>
                <a:cubicBezTo>
                  <a:pt x="0" y="353"/>
                  <a:pt x="64" y="607"/>
                  <a:pt x="222" y="733"/>
                </a:cubicBezTo>
                <a:lnTo>
                  <a:pt x="2439" y="2127"/>
                </a:lnTo>
                <a:cubicBezTo>
                  <a:pt x="2502" y="2190"/>
                  <a:pt x="2565" y="2222"/>
                  <a:pt x="2660" y="2222"/>
                </a:cubicBezTo>
                <a:cubicBezTo>
                  <a:pt x="2787" y="2222"/>
                  <a:pt x="2914" y="2127"/>
                  <a:pt x="2977" y="2032"/>
                </a:cubicBezTo>
                <a:cubicBezTo>
                  <a:pt x="3104" y="1842"/>
                  <a:pt x="3040" y="1588"/>
                  <a:pt x="2850" y="1462"/>
                </a:cubicBezTo>
                <a:lnTo>
                  <a:pt x="665" y="68"/>
                </a:lnTo>
                <a:cubicBezTo>
                  <a:pt x="595" y="22"/>
                  <a:pt x="517" y="1"/>
                  <a:pt x="440" y="1"/>
                </a:cubicBezTo>
                <a:close/>
                <a:moveTo>
                  <a:pt x="4847" y="2835"/>
                </a:moveTo>
                <a:cubicBezTo>
                  <a:pt x="4712" y="2835"/>
                  <a:pt x="4578" y="2892"/>
                  <a:pt x="4497" y="3013"/>
                </a:cubicBezTo>
                <a:cubicBezTo>
                  <a:pt x="4402" y="3204"/>
                  <a:pt x="4434" y="3457"/>
                  <a:pt x="4624" y="3552"/>
                </a:cubicBezTo>
                <a:lnTo>
                  <a:pt x="6841" y="4977"/>
                </a:lnTo>
                <a:cubicBezTo>
                  <a:pt x="6904" y="5040"/>
                  <a:pt x="6967" y="5040"/>
                  <a:pt x="7031" y="5040"/>
                </a:cubicBezTo>
                <a:cubicBezTo>
                  <a:pt x="7189" y="5040"/>
                  <a:pt x="7316" y="4977"/>
                  <a:pt x="7379" y="4850"/>
                </a:cubicBezTo>
                <a:cubicBezTo>
                  <a:pt x="7506" y="4692"/>
                  <a:pt x="7442" y="4439"/>
                  <a:pt x="7252" y="4312"/>
                </a:cubicBezTo>
                <a:lnTo>
                  <a:pt x="5067" y="2887"/>
                </a:lnTo>
                <a:cubicBezTo>
                  <a:pt x="4999" y="2853"/>
                  <a:pt x="4923" y="2835"/>
                  <a:pt x="4847" y="2835"/>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28;p36">
            <a:extLst>
              <a:ext uri="{FF2B5EF4-FFF2-40B4-BE49-F238E27FC236}">
                <a16:creationId xmlns:a16="http://schemas.microsoft.com/office/drawing/2014/main" id="{C8B4DCEB-F204-3DD4-387E-87F954FAE429}"/>
              </a:ext>
            </a:extLst>
          </p:cNvPr>
          <p:cNvSpPr/>
          <p:nvPr/>
        </p:nvSpPr>
        <p:spPr>
          <a:xfrm>
            <a:off x="5448473" y="4014529"/>
            <a:ext cx="677897" cy="1033064"/>
          </a:xfrm>
          <a:custGeom>
            <a:avLst/>
            <a:gdLst/>
            <a:ahLst/>
            <a:cxnLst/>
            <a:rect l="l" t="t" r="r" b="b"/>
            <a:pathLst>
              <a:path w="22486" h="34267" extrusionOk="0">
                <a:moveTo>
                  <a:pt x="7221" y="0"/>
                </a:moveTo>
                <a:cubicBezTo>
                  <a:pt x="6208" y="0"/>
                  <a:pt x="5163" y="412"/>
                  <a:pt x="4529" y="1267"/>
                </a:cubicBezTo>
                <a:cubicBezTo>
                  <a:pt x="4118" y="1679"/>
                  <a:pt x="3516" y="1869"/>
                  <a:pt x="2883" y="1869"/>
                </a:cubicBezTo>
                <a:cubicBezTo>
                  <a:pt x="2471" y="1869"/>
                  <a:pt x="1869" y="1679"/>
                  <a:pt x="1647" y="1267"/>
                </a:cubicBezTo>
                <a:cubicBezTo>
                  <a:pt x="1512" y="1109"/>
                  <a:pt x="1264" y="967"/>
                  <a:pt x="984" y="967"/>
                </a:cubicBezTo>
                <a:cubicBezTo>
                  <a:pt x="871" y="967"/>
                  <a:pt x="753" y="991"/>
                  <a:pt x="634" y="1045"/>
                </a:cubicBezTo>
                <a:cubicBezTo>
                  <a:pt x="222" y="1267"/>
                  <a:pt x="1" y="1679"/>
                  <a:pt x="222" y="2090"/>
                </a:cubicBezTo>
                <a:lnTo>
                  <a:pt x="8456" y="34266"/>
                </a:lnTo>
                <a:lnTo>
                  <a:pt x="10325" y="34266"/>
                </a:lnTo>
                <a:lnTo>
                  <a:pt x="2059" y="3516"/>
                </a:lnTo>
                <a:lnTo>
                  <a:pt x="2693" y="3516"/>
                </a:lnTo>
                <a:cubicBezTo>
                  <a:pt x="3706" y="3516"/>
                  <a:pt x="4751" y="3104"/>
                  <a:pt x="5574" y="2280"/>
                </a:cubicBezTo>
                <a:cubicBezTo>
                  <a:pt x="5986" y="1869"/>
                  <a:pt x="6398" y="1679"/>
                  <a:pt x="7031" y="1679"/>
                </a:cubicBezTo>
                <a:cubicBezTo>
                  <a:pt x="7633" y="1679"/>
                  <a:pt x="8045" y="1869"/>
                  <a:pt x="8456" y="2280"/>
                </a:cubicBezTo>
                <a:cubicBezTo>
                  <a:pt x="9185" y="3104"/>
                  <a:pt x="10166" y="3516"/>
                  <a:pt x="11148" y="3516"/>
                </a:cubicBezTo>
                <a:cubicBezTo>
                  <a:pt x="12130" y="3516"/>
                  <a:pt x="13112" y="3104"/>
                  <a:pt x="13840" y="2280"/>
                </a:cubicBezTo>
                <a:cubicBezTo>
                  <a:pt x="14252" y="1869"/>
                  <a:pt x="14663" y="1679"/>
                  <a:pt x="15265" y="1679"/>
                </a:cubicBezTo>
                <a:cubicBezTo>
                  <a:pt x="15677" y="1679"/>
                  <a:pt x="16310" y="1869"/>
                  <a:pt x="16722" y="2280"/>
                </a:cubicBezTo>
                <a:cubicBezTo>
                  <a:pt x="17545" y="3104"/>
                  <a:pt x="18369" y="3516"/>
                  <a:pt x="19604" y="3516"/>
                </a:cubicBezTo>
                <a:lnTo>
                  <a:pt x="20206" y="3516"/>
                </a:lnTo>
                <a:lnTo>
                  <a:pt x="12162" y="34266"/>
                </a:lnTo>
                <a:lnTo>
                  <a:pt x="14030" y="34266"/>
                </a:lnTo>
                <a:lnTo>
                  <a:pt x="22486" y="2090"/>
                </a:lnTo>
                <a:cubicBezTo>
                  <a:pt x="22486" y="1679"/>
                  <a:pt x="22486" y="1267"/>
                  <a:pt x="22074" y="1045"/>
                </a:cubicBezTo>
                <a:cubicBezTo>
                  <a:pt x="21955" y="991"/>
                  <a:pt x="21837" y="967"/>
                  <a:pt x="21723" y="967"/>
                </a:cubicBezTo>
                <a:cubicBezTo>
                  <a:pt x="21441" y="967"/>
                  <a:pt x="21187" y="1109"/>
                  <a:pt x="21029" y="1267"/>
                </a:cubicBezTo>
                <a:cubicBezTo>
                  <a:pt x="20617" y="1679"/>
                  <a:pt x="20206" y="1869"/>
                  <a:pt x="19794" y="1869"/>
                </a:cubicBezTo>
                <a:cubicBezTo>
                  <a:pt x="19192" y="1869"/>
                  <a:pt x="18780" y="1679"/>
                  <a:pt x="18147" y="1267"/>
                </a:cubicBezTo>
                <a:cubicBezTo>
                  <a:pt x="17324" y="444"/>
                  <a:pt x="16500" y="0"/>
                  <a:pt x="15487" y="0"/>
                </a:cubicBezTo>
                <a:cubicBezTo>
                  <a:pt x="14442" y="0"/>
                  <a:pt x="13618" y="412"/>
                  <a:pt x="12795" y="1267"/>
                </a:cubicBezTo>
                <a:cubicBezTo>
                  <a:pt x="12383" y="1679"/>
                  <a:pt x="11869" y="1885"/>
                  <a:pt x="11354" y="1885"/>
                </a:cubicBezTo>
                <a:cubicBezTo>
                  <a:pt x="10839" y="1885"/>
                  <a:pt x="10325" y="1679"/>
                  <a:pt x="9913" y="1267"/>
                </a:cubicBezTo>
                <a:cubicBezTo>
                  <a:pt x="9280" y="444"/>
                  <a:pt x="8266" y="0"/>
                  <a:pt x="7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29;p36">
            <a:extLst>
              <a:ext uri="{FF2B5EF4-FFF2-40B4-BE49-F238E27FC236}">
                <a16:creationId xmlns:a16="http://schemas.microsoft.com/office/drawing/2014/main" id="{6D2061A9-0091-2C65-52C1-FF2922977CF0}"/>
              </a:ext>
            </a:extLst>
          </p:cNvPr>
          <p:cNvSpPr/>
          <p:nvPr/>
        </p:nvSpPr>
        <p:spPr>
          <a:xfrm>
            <a:off x="5591704" y="5765526"/>
            <a:ext cx="385737" cy="130810"/>
          </a:xfrm>
          <a:custGeom>
            <a:avLst/>
            <a:gdLst/>
            <a:ahLst/>
            <a:cxnLst/>
            <a:rect l="l" t="t" r="r" b="b"/>
            <a:pathLst>
              <a:path w="12795" h="4339" extrusionOk="0">
                <a:moveTo>
                  <a:pt x="0" y="0"/>
                </a:moveTo>
                <a:cubicBezTo>
                  <a:pt x="1045" y="2502"/>
                  <a:pt x="3515" y="4339"/>
                  <a:pt x="6397" y="4339"/>
                </a:cubicBezTo>
                <a:cubicBezTo>
                  <a:pt x="9279" y="4339"/>
                  <a:pt x="11749" y="2502"/>
                  <a:pt x="12794" y="0"/>
                </a:cubicBez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30;p36">
            <a:extLst>
              <a:ext uri="{FF2B5EF4-FFF2-40B4-BE49-F238E27FC236}">
                <a16:creationId xmlns:a16="http://schemas.microsoft.com/office/drawing/2014/main" id="{3A426C56-6808-4770-7481-AF2C3CCE46E2}"/>
              </a:ext>
            </a:extLst>
          </p:cNvPr>
          <p:cNvSpPr/>
          <p:nvPr/>
        </p:nvSpPr>
        <p:spPr>
          <a:xfrm>
            <a:off x="5448473" y="5028450"/>
            <a:ext cx="677897" cy="737106"/>
          </a:xfrm>
          <a:custGeom>
            <a:avLst/>
            <a:gdLst/>
            <a:ahLst/>
            <a:cxnLst/>
            <a:rect l="l" t="t" r="r" b="b"/>
            <a:pathLst>
              <a:path w="22486" h="24450" extrusionOk="0">
                <a:moveTo>
                  <a:pt x="1" y="1"/>
                </a:moveTo>
                <a:lnTo>
                  <a:pt x="1" y="20744"/>
                </a:lnTo>
                <a:cubicBezTo>
                  <a:pt x="1" y="22802"/>
                  <a:pt x="1647" y="24449"/>
                  <a:pt x="3706" y="24449"/>
                </a:cubicBezTo>
                <a:lnTo>
                  <a:pt x="18780" y="24449"/>
                </a:lnTo>
                <a:cubicBezTo>
                  <a:pt x="20839" y="24449"/>
                  <a:pt x="22486" y="22802"/>
                  <a:pt x="22486" y="20744"/>
                </a:cubicBezTo>
                <a:lnTo>
                  <a:pt x="22486" y="1"/>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31;p36">
            <a:extLst>
              <a:ext uri="{FF2B5EF4-FFF2-40B4-BE49-F238E27FC236}">
                <a16:creationId xmlns:a16="http://schemas.microsoft.com/office/drawing/2014/main" id="{06A9F6DA-3F2A-D36B-5DB1-3A6D19D55533}"/>
              </a:ext>
            </a:extLst>
          </p:cNvPr>
          <p:cNvSpPr/>
          <p:nvPr/>
        </p:nvSpPr>
        <p:spPr>
          <a:xfrm>
            <a:off x="5380702" y="5028450"/>
            <a:ext cx="408649" cy="867886"/>
          </a:xfrm>
          <a:custGeom>
            <a:avLst/>
            <a:gdLst/>
            <a:ahLst/>
            <a:cxnLst/>
            <a:rect l="l" t="t" r="r" b="b"/>
            <a:pathLst>
              <a:path w="13555" h="28788" extrusionOk="0">
                <a:moveTo>
                  <a:pt x="2249" y="1"/>
                </a:moveTo>
                <a:lnTo>
                  <a:pt x="2249" y="5574"/>
                </a:lnTo>
                <a:cubicBezTo>
                  <a:pt x="1014" y="5574"/>
                  <a:pt x="0" y="6619"/>
                  <a:pt x="0" y="7855"/>
                </a:cubicBezTo>
                <a:cubicBezTo>
                  <a:pt x="0" y="9090"/>
                  <a:pt x="1014" y="10135"/>
                  <a:pt x="2249" y="10135"/>
                </a:cubicBezTo>
                <a:lnTo>
                  <a:pt x="2249" y="15012"/>
                </a:lnTo>
                <a:cubicBezTo>
                  <a:pt x="1014" y="15012"/>
                  <a:pt x="0" y="16057"/>
                  <a:pt x="0" y="17292"/>
                </a:cubicBezTo>
                <a:cubicBezTo>
                  <a:pt x="0" y="18527"/>
                  <a:pt x="1014" y="19540"/>
                  <a:pt x="2249" y="19540"/>
                </a:cubicBezTo>
                <a:lnTo>
                  <a:pt x="2249" y="20744"/>
                </a:lnTo>
                <a:cubicBezTo>
                  <a:pt x="2249" y="22802"/>
                  <a:pt x="3895" y="24449"/>
                  <a:pt x="5954" y="24449"/>
                </a:cubicBezTo>
                <a:lnTo>
                  <a:pt x="6999" y="24449"/>
                </a:lnTo>
                <a:cubicBezTo>
                  <a:pt x="8044" y="26951"/>
                  <a:pt x="10514" y="28788"/>
                  <a:pt x="13396" y="28788"/>
                </a:cubicBezTo>
                <a:lnTo>
                  <a:pt x="13459" y="24449"/>
                </a:lnTo>
                <a:lnTo>
                  <a:pt x="13491" y="24449"/>
                </a:lnTo>
                <a:lnTo>
                  <a:pt x="13555"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32;p36">
            <a:extLst>
              <a:ext uri="{FF2B5EF4-FFF2-40B4-BE49-F238E27FC236}">
                <a16:creationId xmlns:a16="http://schemas.microsoft.com/office/drawing/2014/main" id="{B2FDB030-EF4F-B4DD-3165-8A85563F5502}"/>
              </a:ext>
            </a:extLst>
          </p:cNvPr>
          <p:cNvSpPr/>
          <p:nvPr/>
        </p:nvSpPr>
        <p:spPr>
          <a:xfrm>
            <a:off x="5380702" y="5196492"/>
            <a:ext cx="807742" cy="137503"/>
          </a:xfrm>
          <a:custGeom>
            <a:avLst/>
            <a:gdLst/>
            <a:ahLst/>
            <a:cxnLst/>
            <a:rect l="l" t="t" r="r" b="b"/>
            <a:pathLst>
              <a:path w="26793" h="4561" extrusionOk="0">
                <a:moveTo>
                  <a:pt x="2249" y="0"/>
                </a:moveTo>
                <a:cubicBezTo>
                  <a:pt x="1014" y="0"/>
                  <a:pt x="0" y="1045"/>
                  <a:pt x="0" y="2281"/>
                </a:cubicBezTo>
                <a:cubicBezTo>
                  <a:pt x="0" y="3516"/>
                  <a:pt x="1014" y="4561"/>
                  <a:pt x="2249" y="4561"/>
                </a:cubicBezTo>
                <a:lnTo>
                  <a:pt x="24544" y="4561"/>
                </a:lnTo>
                <a:cubicBezTo>
                  <a:pt x="25779" y="4561"/>
                  <a:pt x="26792" y="3516"/>
                  <a:pt x="26792" y="2281"/>
                </a:cubicBezTo>
                <a:cubicBezTo>
                  <a:pt x="26792" y="1045"/>
                  <a:pt x="25779" y="0"/>
                  <a:pt x="24544" y="0"/>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33;p36">
            <a:extLst>
              <a:ext uri="{FF2B5EF4-FFF2-40B4-BE49-F238E27FC236}">
                <a16:creationId xmlns:a16="http://schemas.microsoft.com/office/drawing/2014/main" id="{4979667B-417E-910B-15F1-3B3374C351F6}"/>
              </a:ext>
            </a:extLst>
          </p:cNvPr>
          <p:cNvSpPr/>
          <p:nvPr/>
        </p:nvSpPr>
        <p:spPr>
          <a:xfrm>
            <a:off x="5380702" y="5480994"/>
            <a:ext cx="807742" cy="137533"/>
          </a:xfrm>
          <a:custGeom>
            <a:avLst/>
            <a:gdLst/>
            <a:ahLst/>
            <a:cxnLst/>
            <a:rect l="l" t="t" r="r" b="b"/>
            <a:pathLst>
              <a:path w="26793" h="4562" extrusionOk="0">
                <a:moveTo>
                  <a:pt x="2249" y="1"/>
                </a:moveTo>
                <a:cubicBezTo>
                  <a:pt x="1014" y="1"/>
                  <a:pt x="0" y="1046"/>
                  <a:pt x="0" y="2281"/>
                </a:cubicBezTo>
                <a:cubicBezTo>
                  <a:pt x="0" y="3516"/>
                  <a:pt x="1014" y="4561"/>
                  <a:pt x="2249" y="4561"/>
                </a:cubicBezTo>
                <a:lnTo>
                  <a:pt x="24544" y="4561"/>
                </a:lnTo>
                <a:cubicBezTo>
                  <a:pt x="25779" y="4561"/>
                  <a:pt x="26792" y="3516"/>
                  <a:pt x="26792" y="2281"/>
                </a:cubicBezTo>
                <a:cubicBezTo>
                  <a:pt x="26792" y="1046"/>
                  <a:pt x="25779" y="1"/>
                  <a:pt x="24544"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1634;p36">
            <a:extLst>
              <a:ext uri="{FF2B5EF4-FFF2-40B4-BE49-F238E27FC236}">
                <a16:creationId xmlns:a16="http://schemas.microsoft.com/office/drawing/2014/main" id="{7D603F97-94DC-2430-052E-E0890D6415D7}"/>
              </a:ext>
            </a:extLst>
          </p:cNvPr>
          <p:cNvGrpSpPr/>
          <p:nvPr/>
        </p:nvGrpSpPr>
        <p:grpSpPr>
          <a:xfrm>
            <a:off x="3981044" y="4791671"/>
            <a:ext cx="528003" cy="528003"/>
            <a:chOff x="2773743" y="3631944"/>
            <a:chExt cx="528003" cy="528003"/>
          </a:xfrm>
        </p:grpSpPr>
        <p:sp>
          <p:nvSpPr>
            <p:cNvPr id="39" name="Google Shape;1635;p36">
              <a:extLst>
                <a:ext uri="{FF2B5EF4-FFF2-40B4-BE49-F238E27FC236}">
                  <a16:creationId xmlns:a16="http://schemas.microsoft.com/office/drawing/2014/main" id="{CEA653A6-0AB9-152A-F95D-E930BDA3B507}"/>
                </a:ext>
              </a:extLst>
            </p:cNvPr>
            <p:cNvSpPr/>
            <p:nvPr/>
          </p:nvSpPr>
          <p:spPr>
            <a:xfrm>
              <a:off x="2773743" y="3631944"/>
              <a:ext cx="528003" cy="528003"/>
            </a:xfrm>
            <a:custGeom>
              <a:avLst/>
              <a:gdLst/>
              <a:ahLst/>
              <a:cxnLst/>
              <a:rect l="l" t="t" r="r" b="b"/>
              <a:pathLst>
                <a:path w="17514" h="17514" extrusionOk="0">
                  <a:moveTo>
                    <a:pt x="8741" y="1"/>
                  </a:moveTo>
                  <a:cubicBezTo>
                    <a:pt x="3927" y="1"/>
                    <a:pt x="0" y="3928"/>
                    <a:pt x="0" y="8741"/>
                  </a:cubicBezTo>
                  <a:cubicBezTo>
                    <a:pt x="0" y="13587"/>
                    <a:pt x="3927" y="17514"/>
                    <a:pt x="8741" y="17514"/>
                  </a:cubicBezTo>
                  <a:cubicBezTo>
                    <a:pt x="13586" y="17514"/>
                    <a:pt x="17513" y="13587"/>
                    <a:pt x="17513" y="8741"/>
                  </a:cubicBezTo>
                  <a:cubicBezTo>
                    <a:pt x="17513" y="3928"/>
                    <a:pt x="13586" y="1"/>
                    <a:pt x="874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36;p36">
              <a:extLst>
                <a:ext uri="{FF2B5EF4-FFF2-40B4-BE49-F238E27FC236}">
                  <a16:creationId xmlns:a16="http://schemas.microsoft.com/office/drawing/2014/main" id="{7F61A396-DBF2-7C0B-7F40-C172C34ABC0A}"/>
                </a:ext>
              </a:extLst>
            </p:cNvPr>
            <p:cNvSpPr/>
            <p:nvPr/>
          </p:nvSpPr>
          <p:spPr>
            <a:xfrm>
              <a:off x="2952276" y="3718046"/>
              <a:ext cx="172836" cy="355017"/>
            </a:xfrm>
            <a:custGeom>
              <a:avLst/>
              <a:gdLst/>
              <a:ahLst/>
              <a:cxnLst/>
              <a:rect l="l" t="t" r="r" b="b"/>
              <a:pathLst>
                <a:path w="5733" h="11776" extrusionOk="0">
                  <a:moveTo>
                    <a:pt x="1660" y="1"/>
                  </a:moveTo>
                  <a:cubicBezTo>
                    <a:pt x="1525" y="1"/>
                    <a:pt x="1396" y="35"/>
                    <a:pt x="1267" y="90"/>
                  </a:cubicBezTo>
                  <a:cubicBezTo>
                    <a:pt x="1045" y="217"/>
                    <a:pt x="887" y="407"/>
                    <a:pt x="824" y="628"/>
                  </a:cubicBezTo>
                  <a:cubicBezTo>
                    <a:pt x="792" y="850"/>
                    <a:pt x="824" y="1103"/>
                    <a:pt x="982" y="1293"/>
                  </a:cubicBezTo>
                  <a:lnTo>
                    <a:pt x="1045" y="1388"/>
                  </a:lnTo>
                  <a:lnTo>
                    <a:pt x="285" y="1832"/>
                  </a:lnTo>
                  <a:cubicBezTo>
                    <a:pt x="159" y="1927"/>
                    <a:pt x="64" y="2022"/>
                    <a:pt x="32" y="2180"/>
                  </a:cubicBezTo>
                  <a:cubicBezTo>
                    <a:pt x="0" y="2307"/>
                    <a:pt x="0" y="2433"/>
                    <a:pt x="95" y="2560"/>
                  </a:cubicBezTo>
                  <a:lnTo>
                    <a:pt x="222" y="2814"/>
                  </a:lnTo>
                  <a:cubicBezTo>
                    <a:pt x="262" y="2874"/>
                    <a:pt x="315" y="2896"/>
                    <a:pt x="373" y="2896"/>
                  </a:cubicBezTo>
                  <a:cubicBezTo>
                    <a:pt x="406" y="2896"/>
                    <a:pt x="441" y="2888"/>
                    <a:pt x="475" y="2877"/>
                  </a:cubicBezTo>
                  <a:cubicBezTo>
                    <a:pt x="539" y="2814"/>
                    <a:pt x="570" y="2718"/>
                    <a:pt x="539" y="2623"/>
                  </a:cubicBezTo>
                  <a:lnTo>
                    <a:pt x="380" y="2402"/>
                  </a:lnTo>
                  <a:cubicBezTo>
                    <a:pt x="349" y="2370"/>
                    <a:pt x="349" y="2307"/>
                    <a:pt x="380" y="2243"/>
                  </a:cubicBezTo>
                  <a:cubicBezTo>
                    <a:pt x="380" y="2212"/>
                    <a:pt x="412" y="2148"/>
                    <a:pt x="444" y="2148"/>
                  </a:cubicBezTo>
                  <a:lnTo>
                    <a:pt x="1267" y="1673"/>
                  </a:lnTo>
                  <a:cubicBezTo>
                    <a:pt x="1331" y="1642"/>
                    <a:pt x="1394" y="1547"/>
                    <a:pt x="1394" y="1483"/>
                  </a:cubicBezTo>
                  <a:cubicBezTo>
                    <a:pt x="1426" y="1388"/>
                    <a:pt x="1394" y="1293"/>
                    <a:pt x="1362" y="1230"/>
                  </a:cubicBezTo>
                  <a:lnTo>
                    <a:pt x="1235" y="1103"/>
                  </a:lnTo>
                  <a:cubicBezTo>
                    <a:pt x="1172" y="977"/>
                    <a:pt x="1140" y="850"/>
                    <a:pt x="1172" y="723"/>
                  </a:cubicBezTo>
                  <a:cubicBezTo>
                    <a:pt x="1204" y="565"/>
                    <a:pt x="1299" y="470"/>
                    <a:pt x="1426" y="407"/>
                  </a:cubicBezTo>
                  <a:cubicBezTo>
                    <a:pt x="1500" y="370"/>
                    <a:pt x="1585" y="354"/>
                    <a:pt x="1668" y="354"/>
                  </a:cubicBezTo>
                  <a:cubicBezTo>
                    <a:pt x="1727" y="354"/>
                    <a:pt x="1785" y="362"/>
                    <a:pt x="1837" y="375"/>
                  </a:cubicBezTo>
                  <a:cubicBezTo>
                    <a:pt x="1964" y="438"/>
                    <a:pt x="2091" y="533"/>
                    <a:pt x="2154" y="660"/>
                  </a:cubicBezTo>
                  <a:lnTo>
                    <a:pt x="2186" y="755"/>
                  </a:lnTo>
                  <a:cubicBezTo>
                    <a:pt x="2217" y="850"/>
                    <a:pt x="2281" y="882"/>
                    <a:pt x="2376" y="913"/>
                  </a:cubicBezTo>
                  <a:cubicBezTo>
                    <a:pt x="2402" y="926"/>
                    <a:pt x="2433" y="934"/>
                    <a:pt x="2466" y="934"/>
                  </a:cubicBezTo>
                  <a:cubicBezTo>
                    <a:pt x="2512" y="934"/>
                    <a:pt x="2560" y="919"/>
                    <a:pt x="2597" y="882"/>
                  </a:cubicBezTo>
                  <a:lnTo>
                    <a:pt x="3421" y="438"/>
                  </a:lnTo>
                  <a:cubicBezTo>
                    <a:pt x="3454" y="416"/>
                    <a:pt x="3488" y="405"/>
                    <a:pt x="3520" y="405"/>
                  </a:cubicBezTo>
                  <a:cubicBezTo>
                    <a:pt x="3579" y="405"/>
                    <a:pt x="3633" y="440"/>
                    <a:pt x="3674" y="502"/>
                  </a:cubicBezTo>
                  <a:lnTo>
                    <a:pt x="4054" y="1167"/>
                  </a:lnTo>
                  <a:cubicBezTo>
                    <a:pt x="4086" y="1230"/>
                    <a:pt x="4149" y="1262"/>
                    <a:pt x="4244" y="1293"/>
                  </a:cubicBezTo>
                  <a:cubicBezTo>
                    <a:pt x="4307" y="1293"/>
                    <a:pt x="4402" y="1293"/>
                    <a:pt x="4466" y="1230"/>
                  </a:cubicBezTo>
                  <a:lnTo>
                    <a:pt x="4529" y="1198"/>
                  </a:lnTo>
                  <a:cubicBezTo>
                    <a:pt x="4624" y="1127"/>
                    <a:pt x="4719" y="1092"/>
                    <a:pt x="4814" y="1092"/>
                  </a:cubicBezTo>
                  <a:cubicBezTo>
                    <a:pt x="4846" y="1092"/>
                    <a:pt x="4877" y="1095"/>
                    <a:pt x="4909" y="1103"/>
                  </a:cubicBezTo>
                  <a:cubicBezTo>
                    <a:pt x="5067" y="1135"/>
                    <a:pt x="5194" y="1198"/>
                    <a:pt x="5257" y="1325"/>
                  </a:cubicBezTo>
                  <a:cubicBezTo>
                    <a:pt x="5321" y="1452"/>
                    <a:pt x="5352" y="1578"/>
                    <a:pt x="5321" y="1737"/>
                  </a:cubicBezTo>
                  <a:cubicBezTo>
                    <a:pt x="5257" y="1863"/>
                    <a:pt x="5162" y="1958"/>
                    <a:pt x="5036" y="2022"/>
                  </a:cubicBezTo>
                  <a:lnTo>
                    <a:pt x="4941" y="2085"/>
                  </a:lnTo>
                  <a:cubicBezTo>
                    <a:pt x="4877" y="2117"/>
                    <a:pt x="4814" y="2180"/>
                    <a:pt x="4782" y="2243"/>
                  </a:cubicBezTo>
                  <a:cubicBezTo>
                    <a:pt x="4751" y="2307"/>
                    <a:pt x="4782" y="2402"/>
                    <a:pt x="4814" y="2465"/>
                  </a:cubicBezTo>
                  <a:lnTo>
                    <a:pt x="5321" y="3320"/>
                  </a:lnTo>
                  <a:cubicBezTo>
                    <a:pt x="5352" y="3415"/>
                    <a:pt x="5321" y="3510"/>
                    <a:pt x="5226" y="3574"/>
                  </a:cubicBezTo>
                  <a:lnTo>
                    <a:pt x="3927" y="4334"/>
                  </a:lnTo>
                  <a:lnTo>
                    <a:pt x="3896" y="4112"/>
                  </a:lnTo>
                  <a:cubicBezTo>
                    <a:pt x="3896" y="3764"/>
                    <a:pt x="3579" y="3479"/>
                    <a:pt x="3199" y="3479"/>
                  </a:cubicBezTo>
                  <a:cubicBezTo>
                    <a:pt x="2819" y="3479"/>
                    <a:pt x="2502" y="3795"/>
                    <a:pt x="2502" y="4175"/>
                  </a:cubicBezTo>
                  <a:lnTo>
                    <a:pt x="2502" y="5157"/>
                  </a:lnTo>
                  <a:lnTo>
                    <a:pt x="2281" y="5284"/>
                  </a:lnTo>
                  <a:cubicBezTo>
                    <a:pt x="2217" y="5315"/>
                    <a:pt x="2186" y="5315"/>
                    <a:pt x="2122" y="5315"/>
                  </a:cubicBezTo>
                  <a:cubicBezTo>
                    <a:pt x="2091" y="5284"/>
                    <a:pt x="2027" y="5252"/>
                    <a:pt x="2027" y="5220"/>
                  </a:cubicBezTo>
                  <a:lnTo>
                    <a:pt x="887" y="3289"/>
                  </a:lnTo>
                  <a:cubicBezTo>
                    <a:pt x="867" y="3227"/>
                    <a:pt x="807" y="3192"/>
                    <a:pt x="750" y="3192"/>
                  </a:cubicBezTo>
                  <a:cubicBezTo>
                    <a:pt x="718" y="3192"/>
                    <a:pt x="688" y="3203"/>
                    <a:pt x="665" y="3225"/>
                  </a:cubicBezTo>
                  <a:cubicBezTo>
                    <a:pt x="570" y="3257"/>
                    <a:pt x="539" y="3384"/>
                    <a:pt x="602" y="3447"/>
                  </a:cubicBezTo>
                  <a:lnTo>
                    <a:pt x="919" y="3985"/>
                  </a:lnTo>
                  <a:lnTo>
                    <a:pt x="412" y="5189"/>
                  </a:lnTo>
                  <a:cubicBezTo>
                    <a:pt x="222" y="5632"/>
                    <a:pt x="222" y="6139"/>
                    <a:pt x="412" y="6614"/>
                  </a:cubicBezTo>
                  <a:lnTo>
                    <a:pt x="539" y="6962"/>
                  </a:lnTo>
                  <a:cubicBezTo>
                    <a:pt x="570" y="7025"/>
                    <a:pt x="634" y="7057"/>
                    <a:pt x="697" y="7057"/>
                  </a:cubicBezTo>
                  <a:lnTo>
                    <a:pt x="760" y="7057"/>
                  </a:lnTo>
                  <a:cubicBezTo>
                    <a:pt x="855" y="7025"/>
                    <a:pt x="887" y="6899"/>
                    <a:pt x="855" y="6835"/>
                  </a:cubicBezTo>
                  <a:lnTo>
                    <a:pt x="729" y="6487"/>
                  </a:lnTo>
                  <a:cubicBezTo>
                    <a:pt x="570" y="6107"/>
                    <a:pt x="570" y="5695"/>
                    <a:pt x="729" y="5315"/>
                  </a:cubicBezTo>
                  <a:lnTo>
                    <a:pt x="1109" y="4365"/>
                  </a:lnTo>
                  <a:lnTo>
                    <a:pt x="1711" y="5379"/>
                  </a:lnTo>
                  <a:cubicBezTo>
                    <a:pt x="1774" y="5505"/>
                    <a:pt x="1901" y="5600"/>
                    <a:pt x="2027" y="5632"/>
                  </a:cubicBezTo>
                  <a:cubicBezTo>
                    <a:pt x="2091" y="5664"/>
                    <a:pt x="2122" y="5664"/>
                    <a:pt x="2186" y="5664"/>
                  </a:cubicBezTo>
                  <a:cubicBezTo>
                    <a:pt x="2249" y="5664"/>
                    <a:pt x="2344" y="5632"/>
                    <a:pt x="2439" y="5600"/>
                  </a:cubicBezTo>
                  <a:lnTo>
                    <a:pt x="2502" y="5569"/>
                  </a:lnTo>
                  <a:lnTo>
                    <a:pt x="2502" y="6265"/>
                  </a:lnTo>
                  <a:cubicBezTo>
                    <a:pt x="2502" y="6360"/>
                    <a:pt x="2566" y="6455"/>
                    <a:pt x="2661" y="6455"/>
                  </a:cubicBezTo>
                  <a:cubicBezTo>
                    <a:pt x="2756" y="6455"/>
                    <a:pt x="2851" y="6360"/>
                    <a:pt x="2851" y="6265"/>
                  </a:cubicBezTo>
                  <a:lnTo>
                    <a:pt x="2851" y="4175"/>
                  </a:lnTo>
                  <a:cubicBezTo>
                    <a:pt x="2851" y="3985"/>
                    <a:pt x="3009" y="3827"/>
                    <a:pt x="3199" y="3827"/>
                  </a:cubicBezTo>
                  <a:cubicBezTo>
                    <a:pt x="3389" y="3827"/>
                    <a:pt x="3547" y="3954"/>
                    <a:pt x="3547" y="4144"/>
                  </a:cubicBezTo>
                  <a:lnTo>
                    <a:pt x="3706" y="6075"/>
                  </a:lnTo>
                  <a:cubicBezTo>
                    <a:pt x="3706" y="6107"/>
                    <a:pt x="3737" y="6107"/>
                    <a:pt x="3737" y="6107"/>
                  </a:cubicBezTo>
                  <a:lnTo>
                    <a:pt x="3769" y="6234"/>
                  </a:lnTo>
                  <a:cubicBezTo>
                    <a:pt x="3991" y="6835"/>
                    <a:pt x="3927" y="7532"/>
                    <a:pt x="3642" y="8102"/>
                  </a:cubicBezTo>
                  <a:cubicBezTo>
                    <a:pt x="3611" y="8134"/>
                    <a:pt x="3611" y="8166"/>
                    <a:pt x="3611" y="8197"/>
                  </a:cubicBezTo>
                  <a:lnTo>
                    <a:pt x="3611" y="8799"/>
                  </a:lnTo>
                  <a:lnTo>
                    <a:pt x="1394" y="8799"/>
                  </a:lnTo>
                  <a:lnTo>
                    <a:pt x="1394" y="8229"/>
                  </a:lnTo>
                  <a:cubicBezTo>
                    <a:pt x="1394" y="8197"/>
                    <a:pt x="1394" y="8134"/>
                    <a:pt x="1362" y="8071"/>
                  </a:cubicBezTo>
                  <a:lnTo>
                    <a:pt x="1140" y="7500"/>
                  </a:lnTo>
                  <a:cubicBezTo>
                    <a:pt x="1117" y="7429"/>
                    <a:pt x="1057" y="7394"/>
                    <a:pt x="989" y="7394"/>
                  </a:cubicBezTo>
                  <a:cubicBezTo>
                    <a:pt x="966" y="7394"/>
                    <a:pt x="943" y="7398"/>
                    <a:pt x="919" y="7405"/>
                  </a:cubicBezTo>
                  <a:cubicBezTo>
                    <a:pt x="824" y="7437"/>
                    <a:pt x="792" y="7532"/>
                    <a:pt x="824" y="7627"/>
                  </a:cubicBezTo>
                  <a:lnTo>
                    <a:pt x="1045" y="8197"/>
                  </a:lnTo>
                  <a:cubicBezTo>
                    <a:pt x="1045" y="8229"/>
                    <a:pt x="1045" y="8229"/>
                    <a:pt x="1045" y="8229"/>
                  </a:cubicBezTo>
                  <a:lnTo>
                    <a:pt x="1045" y="8862"/>
                  </a:lnTo>
                  <a:cubicBezTo>
                    <a:pt x="792" y="8957"/>
                    <a:pt x="602" y="9211"/>
                    <a:pt x="602" y="9527"/>
                  </a:cubicBezTo>
                  <a:lnTo>
                    <a:pt x="602" y="11617"/>
                  </a:lnTo>
                  <a:cubicBezTo>
                    <a:pt x="602" y="11712"/>
                    <a:pt x="665" y="11776"/>
                    <a:pt x="760" y="11776"/>
                  </a:cubicBezTo>
                  <a:cubicBezTo>
                    <a:pt x="855" y="11776"/>
                    <a:pt x="950" y="11712"/>
                    <a:pt x="950" y="11617"/>
                  </a:cubicBezTo>
                  <a:lnTo>
                    <a:pt x="950" y="9527"/>
                  </a:lnTo>
                  <a:cubicBezTo>
                    <a:pt x="950" y="9306"/>
                    <a:pt x="1109" y="9147"/>
                    <a:pt x="1331" y="9147"/>
                  </a:cubicBezTo>
                  <a:lnTo>
                    <a:pt x="3706" y="9147"/>
                  </a:lnTo>
                  <a:cubicBezTo>
                    <a:pt x="3927" y="9147"/>
                    <a:pt x="4086" y="9337"/>
                    <a:pt x="4086" y="9527"/>
                  </a:cubicBezTo>
                  <a:lnTo>
                    <a:pt x="4086" y="9939"/>
                  </a:lnTo>
                  <a:cubicBezTo>
                    <a:pt x="4086" y="10034"/>
                    <a:pt x="4181" y="10097"/>
                    <a:pt x="4276" y="10097"/>
                  </a:cubicBezTo>
                  <a:cubicBezTo>
                    <a:pt x="4371" y="10097"/>
                    <a:pt x="4434" y="10034"/>
                    <a:pt x="4434" y="9939"/>
                  </a:cubicBezTo>
                  <a:lnTo>
                    <a:pt x="4434" y="9527"/>
                  </a:lnTo>
                  <a:cubicBezTo>
                    <a:pt x="4434" y="9211"/>
                    <a:pt x="4244" y="8957"/>
                    <a:pt x="3959" y="8831"/>
                  </a:cubicBezTo>
                  <a:lnTo>
                    <a:pt x="3959" y="8229"/>
                  </a:lnTo>
                  <a:cubicBezTo>
                    <a:pt x="4276" y="7564"/>
                    <a:pt x="4339" y="6804"/>
                    <a:pt x="4086" y="6107"/>
                  </a:cubicBezTo>
                  <a:lnTo>
                    <a:pt x="4054" y="6044"/>
                  </a:lnTo>
                  <a:lnTo>
                    <a:pt x="3959" y="4714"/>
                  </a:lnTo>
                  <a:lnTo>
                    <a:pt x="5416" y="3890"/>
                  </a:lnTo>
                  <a:cubicBezTo>
                    <a:pt x="5669" y="3732"/>
                    <a:pt x="5733" y="3415"/>
                    <a:pt x="5606" y="3162"/>
                  </a:cubicBezTo>
                  <a:lnTo>
                    <a:pt x="5131" y="2370"/>
                  </a:lnTo>
                  <a:lnTo>
                    <a:pt x="5194" y="2338"/>
                  </a:lnTo>
                  <a:cubicBezTo>
                    <a:pt x="5416" y="2243"/>
                    <a:pt x="5574" y="2053"/>
                    <a:pt x="5637" y="1832"/>
                  </a:cubicBezTo>
                  <a:cubicBezTo>
                    <a:pt x="5701" y="1578"/>
                    <a:pt x="5669" y="1357"/>
                    <a:pt x="5542" y="1135"/>
                  </a:cubicBezTo>
                  <a:cubicBezTo>
                    <a:pt x="5416" y="945"/>
                    <a:pt x="5226" y="787"/>
                    <a:pt x="4972" y="755"/>
                  </a:cubicBezTo>
                  <a:cubicBezTo>
                    <a:pt x="4923" y="748"/>
                    <a:pt x="4871" y="744"/>
                    <a:pt x="4819" y="744"/>
                  </a:cubicBezTo>
                  <a:cubicBezTo>
                    <a:pt x="4640" y="744"/>
                    <a:pt x="4455" y="791"/>
                    <a:pt x="4307" y="913"/>
                  </a:cubicBezTo>
                  <a:lnTo>
                    <a:pt x="3959" y="343"/>
                  </a:lnTo>
                  <a:cubicBezTo>
                    <a:pt x="3873" y="151"/>
                    <a:pt x="3687" y="59"/>
                    <a:pt x="3497" y="59"/>
                  </a:cubicBezTo>
                  <a:cubicBezTo>
                    <a:pt x="3405" y="59"/>
                    <a:pt x="3313" y="81"/>
                    <a:pt x="3231" y="122"/>
                  </a:cubicBezTo>
                  <a:lnTo>
                    <a:pt x="2471" y="565"/>
                  </a:lnTo>
                  <a:lnTo>
                    <a:pt x="2471" y="533"/>
                  </a:lnTo>
                  <a:cubicBezTo>
                    <a:pt x="2344" y="312"/>
                    <a:pt x="2186" y="153"/>
                    <a:pt x="1964" y="58"/>
                  </a:cubicBezTo>
                  <a:cubicBezTo>
                    <a:pt x="1858" y="19"/>
                    <a:pt x="1757" y="1"/>
                    <a:pt x="1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1637;p36">
            <a:extLst>
              <a:ext uri="{FF2B5EF4-FFF2-40B4-BE49-F238E27FC236}">
                <a16:creationId xmlns:a16="http://schemas.microsoft.com/office/drawing/2014/main" id="{A92806E4-59DD-283A-7627-2D5ACEBC9E4D}"/>
              </a:ext>
            </a:extLst>
          </p:cNvPr>
          <p:cNvSpPr/>
          <p:nvPr/>
        </p:nvSpPr>
        <p:spPr>
          <a:xfrm>
            <a:off x="4282730" y="5193628"/>
            <a:ext cx="10552" cy="40126"/>
          </a:xfrm>
          <a:custGeom>
            <a:avLst/>
            <a:gdLst/>
            <a:ahLst/>
            <a:cxnLst/>
            <a:rect l="l" t="t" r="r" b="b"/>
            <a:pathLst>
              <a:path w="350" h="1331" extrusionOk="0">
                <a:moveTo>
                  <a:pt x="191" y="0"/>
                </a:moveTo>
                <a:cubicBezTo>
                  <a:pt x="96" y="0"/>
                  <a:pt x="1" y="95"/>
                  <a:pt x="1" y="190"/>
                </a:cubicBezTo>
                <a:lnTo>
                  <a:pt x="1" y="1140"/>
                </a:lnTo>
                <a:cubicBezTo>
                  <a:pt x="1" y="1235"/>
                  <a:pt x="96" y="1330"/>
                  <a:pt x="191" y="1330"/>
                </a:cubicBezTo>
                <a:cubicBezTo>
                  <a:pt x="286" y="1330"/>
                  <a:pt x="349" y="1235"/>
                  <a:pt x="349" y="1140"/>
                </a:cubicBezTo>
                <a:lnTo>
                  <a:pt x="349" y="190"/>
                </a:lnTo>
                <a:cubicBezTo>
                  <a:pt x="349" y="95"/>
                  <a:pt x="286" y="0"/>
                  <a:pt x="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1638;p36">
            <a:extLst>
              <a:ext uri="{FF2B5EF4-FFF2-40B4-BE49-F238E27FC236}">
                <a16:creationId xmlns:a16="http://schemas.microsoft.com/office/drawing/2014/main" id="{347A6550-E8E5-1D8D-FC8E-070F668C9665}"/>
              </a:ext>
            </a:extLst>
          </p:cNvPr>
          <p:cNvGrpSpPr/>
          <p:nvPr/>
        </p:nvGrpSpPr>
        <p:grpSpPr>
          <a:xfrm>
            <a:off x="7314061" y="3495837"/>
            <a:ext cx="527973" cy="528003"/>
            <a:chOff x="6106760" y="2266685"/>
            <a:chExt cx="527973" cy="528003"/>
          </a:xfrm>
        </p:grpSpPr>
        <p:sp>
          <p:nvSpPr>
            <p:cNvPr id="43" name="Google Shape;1639;p36">
              <a:extLst>
                <a:ext uri="{FF2B5EF4-FFF2-40B4-BE49-F238E27FC236}">
                  <a16:creationId xmlns:a16="http://schemas.microsoft.com/office/drawing/2014/main" id="{FF3D946B-942E-6782-30F2-3BDF184979C2}"/>
                </a:ext>
              </a:extLst>
            </p:cNvPr>
            <p:cNvSpPr/>
            <p:nvPr/>
          </p:nvSpPr>
          <p:spPr>
            <a:xfrm>
              <a:off x="6106760" y="2266685"/>
              <a:ext cx="527973" cy="528003"/>
            </a:xfrm>
            <a:custGeom>
              <a:avLst/>
              <a:gdLst/>
              <a:ahLst/>
              <a:cxnLst/>
              <a:rect l="l" t="t" r="r" b="b"/>
              <a:pathLst>
                <a:path w="17513" h="17514" extrusionOk="0">
                  <a:moveTo>
                    <a:pt x="8772" y="0"/>
                  </a:moveTo>
                  <a:cubicBezTo>
                    <a:pt x="3927" y="0"/>
                    <a:pt x="0" y="3927"/>
                    <a:pt x="0" y="8773"/>
                  </a:cubicBezTo>
                  <a:cubicBezTo>
                    <a:pt x="0" y="13586"/>
                    <a:pt x="3927" y="17513"/>
                    <a:pt x="8772" y="17513"/>
                  </a:cubicBezTo>
                  <a:cubicBezTo>
                    <a:pt x="13618" y="17513"/>
                    <a:pt x="17513" y="13586"/>
                    <a:pt x="17513" y="8773"/>
                  </a:cubicBezTo>
                  <a:cubicBezTo>
                    <a:pt x="17513" y="3927"/>
                    <a:pt x="13618" y="0"/>
                    <a:pt x="8772"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40;p36">
              <a:extLst>
                <a:ext uri="{FF2B5EF4-FFF2-40B4-BE49-F238E27FC236}">
                  <a16:creationId xmlns:a16="http://schemas.microsoft.com/office/drawing/2014/main" id="{70E78A69-59FC-6870-288E-D8C4C8419EB5}"/>
                </a:ext>
              </a:extLst>
            </p:cNvPr>
            <p:cNvSpPr/>
            <p:nvPr/>
          </p:nvSpPr>
          <p:spPr>
            <a:xfrm>
              <a:off x="6210799" y="2369789"/>
              <a:ext cx="320830" cy="321764"/>
            </a:xfrm>
            <a:custGeom>
              <a:avLst/>
              <a:gdLst/>
              <a:ahLst/>
              <a:cxnLst/>
              <a:rect l="l" t="t" r="r" b="b"/>
              <a:pathLst>
                <a:path w="10642" h="10673" extrusionOk="0">
                  <a:moveTo>
                    <a:pt x="729" y="602"/>
                  </a:moveTo>
                  <a:cubicBezTo>
                    <a:pt x="951" y="602"/>
                    <a:pt x="1141" y="761"/>
                    <a:pt x="1141" y="1014"/>
                  </a:cubicBezTo>
                  <a:cubicBezTo>
                    <a:pt x="1141" y="1236"/>
                    <a:pt x="951" y="1426"/>
                    <a:pt x="729" y="1426"/>
                  </a:cubicBezTo>
                  <a:cubicBezTo>
                    <a:pt x="508" y="1426"/>
                    <a:pt x="318" y="1236"/>
                    <a:pt x="318" y="1014"/>
                  </a:cubicBezTo>
                  <a:cubicBezTo>
                    <a:pt x="318" y="761"/>
                    <a:pt x="508" y="602"/>
                    <a:pt x="729" y="602"/>
                  </a:cubicBezTo>
                  <a:close/>
                  <a:moveTo>
                    <a:pt x="9913" y="602"/>
                  </a:moveTo>
                  <a:cubicBezTo>
                    <a:pt x="10135" y="602"/>
                    <a:pt x="10325" y="761"/>
                    <a:pt x="10325" y="1014"/>
                  </a:cubicBezTo>
                  <a:cubicBezTo>
                    <a:pt x="10325" y="1236"/>
                    <a:pt x="10135" y="1426"/>
                    <a:pt x="9913" y="1426"/>
                  </a:cubicBezTo>
                  <a:cubicBezTo>
                    <a:pt x="9692" y="1426"/>
                    <a:pt x="9502" y="1236"/>
                    <a:pt x="9502" y="1014"/>
                  </a:cubicBezTo>
                  <a:cubicBezTo>
                    <a:pt x="9502" y="761"/>
                    <a:pt x="9692" y="602"/>
                    <a:pt x="9913" y="602"/>
                  </a:cubicBezTo>
                  <a:close/>
                  <a:moveTo>
                    <a:pt x="5828" y="317"/>
                  </a:moveTo>
                  <a:cubicBezTo>
                    <a:pt x="5923" y="317"/>
                    <a:pt x="5986" y="412"/>
                    <a:pt x="5986" y="507"/>
                  </a:cubicBezTo>
                  <a:lnTo>
                    <a:pt x="5986" y="1489"/>
                  </a:lnTo>
                  <a:cubicBezTo>
                    <a:pt x="5986" y="1584"/>
                    <a:pt x="5923" y="1679"/>
                    <a:pt x="5828" y="1679"/>
                  </a:cubicBezTo>
                  <a:lnTo>
                    <a:pt x="5670" y="1679"/>
                  </a:lnTo>
                  <a:lnTo>
                    <a:pt x="5511" y="1394"/>
                  </a:lnTo>
                  <a:cubicBezTo>
                    <a:pt x="5480" y="1331"/>
                    <a:pt x="5385" y="1299"/>
                    <a:pt x="5321" y="1299"/>
                  </a:cubicBezTo>
                  <a:cubicBezTo>
                    <a:pt x="5226" y="1299"/>
                    <a:pt x="5163" y="1331"/>
                    <a:pt x="5131" y="1394"/>
                  </a:cubicBezTo>
                  <a:lnTo>
                    <a:pt x="4973" y="1679"/>
                  </a:lnTo>
                  <a:lnTo>
                    <a:pt x="4815" y="1679"/>
                  </a:lnTo>
                  <a:cubicBezTo>
                    <a:pt x="4720" y="1679"/>
                    <a:pt x="4656" y="1584"/>
                    <a:pt x="4656" y="1489"/>
                  </a:cubicBezTo>
                  <a:lnTo>
                    <a:pt x="4656" y="507"/>
                  </a:lnTo>
                  <a:cubicBezTo>
                    <a:pt x="4656" y="412"/>
                    <a:pt x="4720" y="317"/>
                    <a:pt x="4815" y="317"/>
                  </a:cubicBezTo>
                  <a:close/>
                  <a:moveTo>
                    <a:pt x="4815" y="0"/>
                  </a:moveTo>
                  <a:cubicBezTo>
                    <a:pt x="4561" y="0"/>
                    <a:pt x="4340" y="222"/>
                    <a:pt x="4340" y="507"/>
                  </a:cubicBezTo>
                  <a:lnTo>
                    <a:pt x="4340" y="856"/>
                  </a:lnTo>
                  <a:lnTo>
                    <a:pt x="1426" y="856"/>
                  </a:lnTo>
                  <a:cubicBezTo>
                    <a:pt x="1363" y="507"/>
                    <a:pt x="1078" y="286"/>
                    <a:pt x="729" y="286"/>
                  </a:cubicBezTo>
                  <a:cubicBezTo>
                    <a:pt x="318" y="286"/>
                    <a:pt x="1" y="602"/>
                    <a:pt x="1" y="1014"/>
                  </a:cubicBezTo>
                  <a:cubicBezTo>
                    <a:pt x="1" y="1394"/>
                    <a:pt x="318" y="1711"/>
                    <a:pt x="729" y="1711"/>
                  </a:cubicBezTo>
                  <a:cubicBezTo>
                    <a:pt x="1078" y="1711"/>
                    <a:pt x="1363" y="1489"/>
                    <a:pt x="1426" y="1172"/>
                  </a:cubicBezTo>
                  <a:lnTo>
                    <a:pt x="4340" y="1172"/>
                  </a:lnTo>
                  <a:lnTo>
                    <a:pt x="4340" y="1521"/>
                  </a:lnTo>
                  <a:cubicBezTo>
                    <a:pt x="4340" y="1774"/>
                    <a:pt x="4530" y="1964"/>
                    <a:pt x="4783" y="1996"/>
                  </a:cubicBezTo>
                  <a:lnTo>
                    <a:pt x="4435" y="2597"/>
                  </a:lnTo>
                  <a:cubicBezTo>
                    <a:pt x="4055" y="3294"/>
                    <a:pt x="3516" y="3896"/>
                    <a:pt x="2851" y="4371"/>
                  </a:cubicBezTo>
                  <a:lnTo>
                    <a:pt x="2344" y="4751"/>
                  </a:lnTo>
                  <a:cubicBezTo>
                    <a:pt x="2154" y="4878"/>
                    <a:pt x="2123" y="5131"/>
                    <a:pt x="2249" y="5289"/>
                  </a:cubicBezTo>
                  <a:lnTo>
                    <a:pt x="3611" y="7221"/>
                  </a:lnTo>
                  <a:lnTo>
                    <a:pt x="3611" y="7918"/>
                  </a:lnTo>
                  <a:cubicBezTo>
                    <a:pt x="3390" y="7918"/>
                    <a:pt x="3200" y="8139"/>
                    <a:pt x="3200" y="8361"/>
                  </a:cubicBezTo>
                  <a:lnTo>
                    <a:pt x="3200" y="9089"/>
                  </a:lnTo>
                  <a:cubicBezTo>
                    <a:pt x="3200" y="9311"/>
                    <a:pt x="3390" y="9533"/>
                    <a:pt x="3643" y="9533"/>
                  </a:cubicBezTo>
                  <a:lnTo>
                    <a:pt x="3643" y="10515"/>
                  </a:lnTo>
                  <a:cubicBezTo>
                    <a:pt x="3643" y="10610"/>
                    <a:pt x="3706" y="10673"/>
                    <a:pt x="3801" y="10673"/>
                  </a:cubicBezTo>
                  <a:cubicBezTo>
                    <a:pt x="3896" y="10673"/>
                    <a:pt x="3960" y="10610"/>
                    <a:pt x="3960" y="10515"/>
                  </a:cubicBezTo>
                  <a:lnTo>
                    <a:pt x="3960" y="9533"/>
                  </a:lnTo>
                  <a:lnTo>
                    <a:pt x="6715" y="9533"/>
                  </a:lnTo>
                  <a:lnTo>
                    <a:pt x="6715" y="10515"/>
                  </a:lnTo>
                  <a:cubicBezTo>
                    <a:pt x="6715" y="10610"/>
                    <a:pt x="6778" y="10673"/>
                    <a:pt x="6873" y="10673"/>
                  </a:cubicBezTo>
                  <a:cubicBezTo>
                    <a:pt x="6936" y="10673"/>
                    <a:pt x="7000" y="10610"/>
                    <a:pt x="7000" y="10515"/>
                  </a:cubicBezTo>
                  <a:lnTo>
                    <a:pt x="7000" y="9533"/>
                  </a:lnTo>
                  <a:cubicBezTo>
                    <a:pt x="7253" y="9533"/>
                    <a:pt x="7443" y="9311"/>
                    <a:pt x="7443" y="9089"/>
                  </a:cubicBezTo>
                  <a:lnTo>
                    <a:pt x="7443" y="8361"/>
                  </a:lnTo>
                  <a:cubicBezTo>
                    <a:pt x="7443" y="8139"/>
                    <a:pt x="7253" y="7949"/>
                    <a:pt x="7000" y="7918"/>
                  </a:cubicBezTo>
                  <a:lnTo>
                    <a:pt x="7000" y="7221"/>
                  </a:lnTo>
                  <a:lnTo>
                    <a:pt x="8393" y="5321"/>
                  </a:lnTo>
                  <a:cubicBezTo>
                    <a:pt x="8520" y="5131"/>
                    <a:pt x="8488" y="4878"/>
                    <a:pt x="8298" y="4751"/>
                  </a:cubicBezTo>
                  <a:lnTo>
                    <a:pt x="7792" y="4371"/>
                  </a:lnTo>
                  <a:cubicBezTo>
                    <a:pt x="7697" y="4307"/>
                    <a:pt x="7602" y="4244"/>
                    <a:pt x="7507" y="4149"/>
                  </a:cubicBezTo>
                  <a:cubicBezTo>
                    <a:pt x="7480" y="4136"/>
                    <a:pt x="7443" y="4128"/>
                    <a:pt x="7406" y="4128"/>
                  </a:cubicBezTo>
                  <a:cubicBezTo>
                    <a:pt x="7355" y="4128"/>
                    <a:pt x="7303" y="4144"/>
                    <a:pt x="7285" y="4181"/>
                  </a:cubicBezTo>
                  <a:cubicBezTo>
                    <a:pt x="7221" y="4244"/>
                    <a:pt x="7221" y="4339"/>
                    <a:pt x="7285" y="4402"/>
                  </a:cubicBezTo>
                  <a:cubicBezTo>
                    <a:pt x="7380" y="4466"/>
                    <a:pt x="7507" y="4561"/>
                    <a:pt x="7602" y="4624"/>
                  </a:cubicBezTo>
                  <a:lnTo>
                    <a:pt x="8108" y="5004"/>
                  </a:lnTo>
                  <a:cubicBezTo>
                    <a:pt x="8140" y="5036"/>
                    <a:pt x="8172" y="5099"/>
                    <a:pt x="8140" y="5131"/>
                  </a:cubicBezTo>
                  <a:lnTo>
                    <a:pt x="6715" y="7094"/>
                  </a:lnTo>
                  <a:cubicBezTo>
                    <a:pt x="6715" y="7126"/>
                    <a:pt x="6715" y="7158"/>
                    <a:pt x="6715" y="7189"/>
                  </a:cubicBezTo>
                  <a:lnTo>
                    <a:pt x="6715" y="7918"/>
                  </a:lnTo>
                  <a:lnTo>
                    <a:pt x="5131" y="7918"/>
                  </a:lnTo>
                  <a:cubicBezTo>
                    <a:pt x="5036" y="7918"/>
                    <a:pt x="4973" y="7981"/>
                    <a:pt x="4973" y="8076"/>
                  </a:cubicBezTo>
                  <a:cubicBezTo>
                    <a:pt x="4973" y="8139"/>
                    <a:pt x="5036" y="8234"/>
                    <a:pt x="5131" y="8234"/>
                  </a:cubicBezTo>
                  <a:lnTo>
                    <a:pt x="6968" y="8234"/>
                  </a:lnTo>
                  <a:cubicBezTo>
                    <a:pt x="7063" y="8234"/>
                    <a:pt x="7126" y="8298"/>
                    <a:pt x="7126" y="8361"/>
                  </a:cubicBezTo>
                  <a:lnTo>
                    <a:pt x="7126" y="9089"/>
                  </a:lnTo>
                  <a:cubicBezTo>
                    <a:pt x="7126" y="9153"/>
                    <a:pt x="7063" y="9216"/>
                    <a:pt x="6968" y="9216"/>
                  </a:cubicBezTo>
                  <a:lnTo>
                    <a:pt x="3643" y="9216"/>
                  </a:lnTo>
                  <a:cubicBezTo>
                    <a:pt x="3580" y="9216"/>
                    <a:pt x="3516" y="9153"/>
                    <a:pt x="3516" y="9089"/>
                  </a:cubicBezTo>
                  <a:lnTo>
                    <a:pt x="3516" y="8361"/>
                  </a:lnTo>
                  <a:cubicBezTo>
                    <a:pt x="3516" y="8298"/>
                    <a:pt x="3580" y="8234"/>
                    <a:pt x="3643" y="8234"/>
                  </a:cubicBezTo>
                  <a:lnTo>
                    <a:pt x="4466" y="8234"/>
                  </a:lnTo>
                  <a:cubicBezTo>
                    <a:pt x="4530" y="8234"/>
                    <a:pt x="4593" y="8139"/>
                    <a:pt x="4593" y="8076"/>
                  </a:cubicBezTo>
                  <a:cubicBezTo>
                    <a:pt x="4593" y="7981"/>
                    <a:pt x="4530" y="7918"/>
                    <a:pt x="4466" y="7918"/>
                  </a:cubicBezTo>
                  <a:lnTo>
                    <a:pt x="3928" y="7918"/>
                  </a:lnTo>
                  <a:lnTo>
                    <a:pt x="3928" y="7189"/>
                  </a:lnTo>
                  <a:cubicBezTo>
                    <a:pt x="3928" y="7158"/>
                    <a:pt x="3928" y="7126"/>
                    <a:pt x="3896" y="7094"/>
                  </a:cubicBezTo>
                  <a:lnTo>
                    <a:pt x="2503" y="5131"/>
                  </a:lnTo>
                  <a:cubicBezTo>
                    <a:pt x="2471" y="5099"/>
                    <a:pt x="2471" y="5036"/>
                    <a:pt x="2534" y="5004"/>
                  </a:cubicBezTo>
                  <a:lnTo>
                    <a:pt x="3041" y="4624"/>
                  </a:lnTo>
                  <a:cubicBezTo>
                    <a:pt x="3738" y="4117"/>
                    <a:pt x="4276" y="3484"/>
                    <a:pt x="4720" y="2756"/>
                  </a:cubicBezTo>
                  <a:lnTo>
                    <a:pt x="5163" y="1996"/>
                  </a:lnTo>
                  <a:lnTo>
                    <a:pt x="5163" y="4307"/>
                  </a:lnTo>
                  <a:cubicBezTo>
                    <a:pt x="4688" y="4402"/>
                    <a:pt x="4308" y="4814"/>
                    <a:pt x="4308" y="5353"/>
                  </a:cubicBezTo>
                  <a:cubicBezTo>
                    <a:pt x="4308" y="5448"/>
                    <a:pt x="4308" y="5543"/>
                    <a:pt x="4340" y="5638"/>
                  </a:cubicBezTo>
                  <a:cubicBezTo>
                    <a:pt x="4371" y="5733"/>
                    <a:pt x="4466" y="5764"/>
                    <a:pt x="4530" y="5764"/>
                  </a:cubicBezTo>
                  <a:cubicBezTo>
                    <a:pt x="4625" y="5733"/>
                    <a:pt x="4656" y="5638"/>
                    <a:pt x="4656" y="5543"/>
                  </a:cubicBezTo>
                  <a:cubicBezTo>
                    <a:pt x="4625" y="5479"/>
                    <a:pt x="4625" y="5416"/>
                    <a:pt x="4625" y="5353"/>
                  </a:cubicBezTo>
                  <a:cubicBezTo>
                    <a:pt x="4625" y="4941"/>
                    <a:pt x="4941" y="4624"/>
                    <a:pt x="5321" y="4624"/>
                  </a:cubicBezTo>
                  <a:cubicBezTo>
                    <a:pt x="5733" y="4624"/>
                    <a:pt x="6050" y="4941"/>
                    <a:pt x="6050" y="5353"/>
                  </a:cubicBezTo>
                  <a:cubicBezTo>
                    <a:pt x="6050" y="5733"/>
                    <a:pt x="5733" y="6049"/>
                    <a:pt x="5321" y="6049"/>
                  </a:cubicBezTo>
                  <a:cubicBezTo>
                    <a:pt x="5226" y="6049"/>
                    <a:pt x="5100" y="6018"/>
                    <a:pt x="5005" y="5986"/>
                  </a:cubicBezTo>
                  <a:cubicBezTo>
                    <a:pt x="4971" y="5963"/>
                    <a:pt x="4937" y="5953"/>
                    <a:pt x="4906" y="5953"/>
                  </a:cubicBezTo>
                  <a:cubicBezTo>
                    <a:pt x="4850" y="5953"/>
                    <a:pt x="4803" y="5988"/>
                    <a:pt x="4783" y="6049"/>
                  </a:cubicBezTo>
                  <a:cubicBezTo>
                    <a:pt x="4751" y="6113"/>
                    <a:pt x="4783" y="6208"/>
                    <a:pt x="4846" y="6239"/>
                  </a:cubicBezTo>
                  <a:cubicBezTo>
                    <a:pt x="5005" y="6334"/>
                    <a:pt x="5163" y="6366"/>
                    <a:pt x="5321" y="6366"/>
                  </a:cubicBezTo>
                  <a:cubicBezTo>
                    <a:pt x="5891" y="6366"/>
                    <a:pt x="6366" y="5891"/>
                    <a:pt x="6366" y="5353"/>
                  </a:cubicBezTo>
                  <a:cubicBezTo>
                    <a:pt x="6366" y="4814"/>
                    <a:pt x="5986" y="4402"/>
                    <a:pt x="5480" y="4307"/>
                  </a:cubicBezTo>
                  <a:lnTo>
                    <a:pt x="5480" y="1996"/>
                  </a:lnTo>
                  <a:lnTo>
                    <a:pt x="5923" y="2756"/>
                  </a:lnTo>
                  <a:cubicBezTo>
                    <a:pt x="6176" y="3167"/>
                    <a:pt x="6461" y="3579"/>
                    <a:pt x="6810" y="3927"/>
                  </a:cubicBezTo>
                  <a:cubicBezTo>
                    <a:pt x="6841" y="3959"/>
                    <a:pt x="6881" y="3975"/>
                    <a:pt x="6921" y="3975"/>
                  </a:cubicBezTo>
                  <a:cubicBezTo>
                    <a:pt x="6960" y="3975"/>
                    <a:pt x="7000" y="3959"/>
                    <a:pt x="7031" y="3927"/>
                  </a:cubicBezTo>
                  <a:cubicBezTo>
                    <a:pt x="7095" y="3864"/>
                    <a:pt x="7095" y="3769"/>
                    <a:pt x="7031" y="3706"/>
                  </a:cubicBezTo>
                  <a:cubicBezTo>
                    <a:pt x="6715" y="3357"/>
                    <a:pt x="6430" y="3009"/>
                    <a:pt x="6208" y="2597"/>
                  </a:cubicBezTo>
                  <a:lnTo>
                    <a:pt x="5860" y="1964"/>
                  </a:lnTo>
                  <a:cubicBezTo>
                    <a:pt x="6113" y="1964"/>
                    <a:pt x="6303" y="1742"/>
                    <a:pt x="6303" y="1489"/>
                  </a:cubicBezTo>
                  <a:lnTo>
                    <a:pt x="6303" y="1141"/>
                  </a:lnTo>
                  <a:lnTo>
                    <a:pt x="9217" y="1141"/>
                  </a:lnTo>
                  <a:cubicBezTo>
                    <a:pt x="9280" y="1489"/>
                    <a:pt x="9565" y="1711"/>
                    <a:pt x="9913" y="1711"/>
                  </a:cubicBezTo>
                  <a:cubicBezTo>
                    <a:pt x="10325" y="1711"/>
                    <a:pt x="10642" y="1394"/>
                    <a:pt x="10642" y="982"/>
                  </a:cubicBezTo>
                  <a:cubicBezTo>
                    <a:pt x="10642" y="602"/>
                    <a:pt x="10325" y="286"/>
                    <a:pt x="9913" y="286"/>
                  </a:cubicBezTo>
                  <a:cubicBezTo>
                    <a:pt x="9565" y="286"/>
                    <a:pt x="9280" y="507"/>
                    <a:pt x="9217" y="856"/>
                  </a:cubicBezTo>
                  <a:lnTo>
                    <a:pt x="6303" y="856"/>
                  </a:lnTo>
                  <a:lnTo>
                    <a:pt x="6303" y="507"/>
                  </a:lnTo>
                  <a:cubicBezTo>
                    <a:pt x="6303" y="222"/>
                    <a:pt x="6081" y="0"/>
                    <a:pt x="5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641;p36">
            <a:extLst>
              <a:ext uri="{FF2B5EF4-FFF2-40B4-BE49-F238E27FC236}">
                <a16:creationId xmlns:a16="http://schemas.microsoft.com/office/drawing/2014/main" id="{74D9D7FF-234C-985A-59F3-8CD0FC1ED14D}"/>
              </a:ext>
            </a:extLst>
          </p:cNvPr>
          <p:cNvGrpSpPr/>
          <p:nvPr/>
        </p:nvGrpSpPr>
        <p:grpSpPr>
          <a:xfrm>
            <a:off x="4482276" y="2252076"/>
            <a:ext cx="528003" cy="528003"/>
            <a:chOff x="3274975" y="1092349"/>
            <a:chExt cx="528003" cy="528003"/>
          </a:xfrm>
        </p:grpSpPr>
        <p:sp>
          <p:nvSpPr>
            <p:cNvPr id="46" name="Google Shape;1642;p36">
              <a:extLst>
                <a:ext uri="{FF2B5EF4-FFF2-40B4-BE49-F238E27FC236}">
                  <a16:creationId xmlns:a16="http://schemas.microsoft.com/office/drawing/2014/main" id="{E0B02866-5FE6-C3BE-150F-0F6A47828489}"/>
                </a:ext>
              </a:extLst>
            </p:cNvPr>
            <p:cNvSpPr/>
            <p:nvPr/>
          </p:nvSpPr>
          <p:spPr>
            <a:xfrm>
              <a:off x="3274975" y="1092349"/>
              <a:ext cx="528003" cy="528003"/>
            </a:xfrm>
            <a:custGeom>
              <a:avLst/>
              <a:gdLst/>
              <a:ahLst/>
              <a:cxnLst/>
              <a:rect l="l" t="t" r="r" b="b"/>
              <a:pathLst>
                <a:path w="17514" h="17514" extrusionOk="0">
                  <a:moveTo>
                    <a:pt x="8773" y="1"/>
                  </a:moveTo>
                  <a:cubicBezTo>
                    <a:pt x="3928" y="1"/>
                    <a:pt x="1" y="3927"/>
                    <a:pt x="1" y="8741"/>
                  </a:cubicBezTo>
                  <a:cubicBezTo>
                    <a:pt x="1" y="13586"/>
                    <a:pt x="3928" y="17513"/>
                    <a:pt x="8773" y="17513"/>
                  </a:cubicBezTo>
                  <a:cubicBezTo>
                    <a:pt x="13587" y="17513"/>
                    <a:pt x="17514" y="13586"/>
                    <a:pt x="17514" y="8741"/>
                  </a:cubicBezTo>
                  <a:cubicBezTo>
                    <a:pt x="17514" y="3927"/>
                    <a:pt x="13587" y="1"/>
                    <a:pt x="8773"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43;p36">
              <a:extLst>
                <a:ext uri="{FF2B5EF4-FFF2-40B4-BE49-F238E27FC236}">
                  <a16:creationId xmlns:a16="http://schemas.microsoft.com/office/drawing/2014/main" id="{E32DD3E5-E289-BD51-7E17-8AF4ADA8DBEE}"/>
                </a:ext>
              </a:extLst>
            </p:cNvPr>
            <p:cNvSpPr/>
            <p:nvPr/>
          </p:nvSpPr>
          <p:spPr>
            <a:xfrm>
              <a:off x="3378080" y="1195454"/>
              <a:ext cx="322729" cy="321794"/>
            </a:xfrm>
            <a:custGeom>
              <a:avLst/>
              <a:gdLst/>
              <a:ahLst/>
              <a:cxnLst/>
              <a:rect l="l" t="t" r="r" b="b"/>
              <a:pathLst>
                <a:path w="10705" h="10674" extrusionOk="0">
                  <a:moveTo>
                    <a:pt x="7348" y="4308"/>
                  </a:moveTo>
                  <a:cubicBezTo>
                    <a:pt x="7633" y="4308"/>
                    <a:pt x="7918" y="4339"/>
                    <a:pt x="8171" y="4403"/>
                  </a:cubicBezTo>
                  <a:cubicBezTo>
                    <a:pt x="7886" y="5194"/>
                    <a:pt x="7253" y="5828"/>
                    <a:pt x="6461" y="6145"/>
                  </a:cubicBezTo>
                  <a:cubicBezTo>
                    <a:pt x="6271" y="5669"/>
                    <a:pt x="5986" y="5226"/>
                    <a:pt x="5606" y="4846"/>
                  </a:cubicBezTo>
                  <a:cubicBezTo>
                    <a:pt x="6081" y="4498"/>
                    <a:pt x="6683" y="4308"/>
                    <a:pt x="7348" y="4308"/>
                  </a:cubicBezTo>
                  <a:close/>
                  <a:moveTo>
                    <a:pt x="5321" y="317"/>
                  </a:moveTo>
                  <a:cubicBezTo>
                    <a:pt x="7000" y="317"/>
                    <a:pt x="8361" y="1679"/>
                    <a:pt x="8361" y="3358"/>
                  </a:cubicBezTo>
                  <a:cubicBezTo>
                    <a:pt x="8361" y="3611"/>
                    <a:pt x="8330" y="3864"/>
                    <a:pt x="8266" y="4118"/>
                  </a:cubicBezTo>
                  <a:cubicBezTo>
                    <a:pt x="7981" y="4023"/>
                    <a:pt x="7665" y="3991"/>
                    <a:pt x="7348" y="3991"/>
                  </a:cubicBezTo>
                  <a:cubicBezTo>
                    <a:pt x="6588" y="3991"/>
                    <a:pt x="5891" y="4244"/>
                    <a:pt x="5353" y="4656"/>
                  </a:cubicBezTo>
                  <a:cubicBezTo>
                    <a:pt x="5005" y="4403"/>
                    <a:pt x="4624" y="4213"/>
                    <a:pt x="4213" y="4118"/>
                  </a:cubicBezTo>
                  <a:cubicBezTo>
                    <a:pt x="4189" y="4110"/>
                    <a:pt x="4165" y="4106"/>
                    <a:pt x="4143" y="4106"/>
                  </a:cubicBezTo>
                  <a:cubicBezTo>
                    <a:pt x="4076" y="4106"/>
                    <a:pt x="4023" y="4141"/>
                    <a:pt x="4023" y="4213"/>
                  </a:cubicBezTo>
                  <a:cubicBezTo>
                    <a:pt x="3991" y="4308"/>
                    <a:pt x="4023" y="4371"/>
                    <a:pt x="4118" y="4403"/>
                  </a:cubicBezTo>
                  <a:cubicBezTo>
                    <a:pt x="4466" y="4498"/>
                    <a:pt x="4815" y="4656"/>
                    <a:pt x="5100" y="4878"/>
                  </a:cubicBezTo>
                  <a:cubicBezTo>
                    <a:pt x="4719" y="5226"/>
                    <a:pt x="4403" y="5669"/>
                    <a:pt x="4213" y="6176"/>
                  </a:cubicBezTo>
                  <a:cubicBezTo>
                    <a:pt x="3421" y="5860"/>
                    <a:pt x="2788" y="5194"/>
                    <a:pt x="2503" y="4403"/>
                  </a:cubicBezTo>
                  <a:cubicBezTo>
                    <a:pt x="2756" y="4339"/>
                    <a:pt x="3041" y="4308"/>
                    <a:pt x="3326" y="4308"/>
                  </a:cubicBezTo>
                  <a:lnTo>
                    <a:pt x="3484" y="4308"/>
                  </a:lnTo>
                  <a:cubicBezTo>
                    <a:pt x="3579" y="4308"/>
                    <a:pt x="3643" y="4244"/>
                    <a:pt x="3643" y="4149"/>
                  </a:cubicBezTo>
                  <a:cubicBezTo>
                    <a:pt x="3643" y="4054"/>
                    <a:pt x="3579" y="3991"/>
                    <a:pt x="3516" y="3991"/>
                  </a:cubicBezTo>
                  <a:lnTo>
                    <a:pt x="3326" y="3991"/>
                  </a:lnTo>
                  <a:cubicBezTo>
                    <a:pt x="3009" y="3991"/>
                    <a:pt x="2693" y="4023"/>
                    <a:pt x="2408" y="4118"/>
                  </a:cubicBezTo>
                  <a:cubicBezTo>
                    <a:pt x="2344" y="3864"/>
                    <a:pt x="2313" y="3611"/>
                    <a:pt x="2313" y="3358"/>
                  </a:cubicBezTo>
                  <a:cubicBezTo>
                    <a:pt x="2313" y="1679"/>
                    <a:pt x="3674" y="317"/>
                    <a:pt x="5321" y="317"/>
                  </a:cubicBezTo>
                  <a:close/>
                  <a:moveTo>
                    <a:pt x="5353" y="5068"/>
                  </a:moveTo>
                  <a:cubicBezTo>
                    <a:pt x="5701" y="5384"/>
                    <a:pt x="5986" y="5796"/>
                    <a:pt x="6176" y="6271"/>
                  </a:cubicBezTo>
                  <a:cubicBezTo>
                    <a:pt x="5891" y="6335"/>
                    <a:pt x="5638" y="6366"/>
                    <a:pt x="5321" y="6366"/>
                  </a:cubicBezTo>
                  <a:cubicBezTo>
                    <a:pt x="5036" y="6366"/>
                    <a:pt x="4783" y="6335"/>
                    <a:pt x="4498" y="6271"/>
                  </a:cubicBezTo>
                  <a:cubicBezTo>
                    <a:pt x="4688" y="5796"/>
                    <a:pt x="4973" y="5384"/>
                    <a:pt x="5353" y="5068"/>
                  </a:cubicBezTo>
                  <a:close/>
                  <a:moveTo>
                    <a:pt x="8456" y="4498"/>
                  </a:moveTo>
                  <a:cubicBezTo>
                    <a:pt x="9597" y="4941"/>
                    <a:pt x="10388" y="6050"/>
                    <a:pt x="10388" y="7316"/>
                  </a:cubicBezTo>
                  <a:cubicBezTo>
                    <a:pt x="10388" y="8995"/>
                    <a:pt x="9026" y="10356"/>
                    <a:pt x="7348" y="10356"/>
                  </a:cubicBezTo>
                  <a:cubicBezTo>
                    <a:pt x="6715" y="10356"/>
                    <a:pt x="6081" y="10135"/>
                    <a:pt x="5606" y="9786"/>
                  </a:cubicBezTo>
                  <a:cubicBezTo>
                    <a:pt x="5860" y="9565"/>
                    <a:pt x="6050" y="9280"/>
                    <a:pt x="6240" y="8995"/>
                  </a:cubicBezTo>
                  <a:cubicBezTo>
                    <a:pt x="6271" y="8931"/>
                    <a:pt x="6240" y="8836"/>
                    <a:pt x="6176" y="8773"/>
                  </a:cubicBezTo>
                  <a:cubicBezTo>
                    <a:pt x="6159" y="8765"/>
                    <a:pt x="6140" y="8761"/>
                    <a:pt x="6120" y="8761"/>
                  </a:cubicBezTo>
                  <a:cubicBezTo>
                    <a:pt x="6064" y="8761"/>
                    <a:pt x="6001" y="8790"/>
                    <a:pt x="5955" y="8836"/>
                  </a:cubicBezTo>
                  <a:cubicBezTo>
                    <a:pt x="5796" y="9121"/>
                    <a:pt x="5606" y="9375"/>
                    <a:pt x="5353" y="9596"/>
                  </a:cubicBezTo>
                  <a:cubicBezTo>
                    <a:pt x="4719" y="9026"/>
                    <a:pt x="4308" y="8235"/>
                    <a:pt x="4308" y="7316"/>
                  </a:cubicBezTo>
                  <a:cubicBezTo>
                    <a:pt x="4308" y="7063"/>
                    <a:pt x="4371" y="6810"/>
                    <a:pt x="4434" y="6556"/>
                  </a:cubicBezTo>
                  <a:cubicBezTo>
                    <a:pt x="4719" y="6651"/>
                    <a:pt x="5005" y="6683"/>
                    <a:pt x="5353" y="6683"/>
                  </a:cubicBezTo>
                  <a:cubicBezTo>
                    <a:pt x="5670" y="6683"/>
                    <a:pt x="5986" y="6620"/>
                    <a:pt x="6271" y="6556"/>
                  </a:cubicBezTo>
                  <a:cubicBezTo>
                    <a:pt x="6335" y="6778"/>
                    <a:pt x="6366" y="7063"/>
                    <a:pt x="6366" y="7316"/>
                  </a:cubicBezTo>
                  <a:cubicBezTo>
                    <a:pt x="6366" y="7633"/>
                    <a:pt x="6335" y="7950"/>
                    <a:pt x="6208" y="8266"/>
                  </a:cubicBezTo>
                  <a:cubicBezTo>
                    <a:pt x="6208" y="8330"/>
                    <a:pt x="6240" y="8425"/>
                    <a:pt x="6335" y="8456"/>
                  </a:cubicBezTo>
                  <a:lnTo>
                    <a:pt x="6366" y="8456"/>
                  </a:lnTo>
                  <a:cubicBezTo>
                    <a:pt x="6430" y="8456"/>
                    <a:pt x="6493" y="8425"/>
                    <a:pt x="6525" y="8361"/>
                  </a:cubicBezTo>
                  <a:cubicBezTo>
                    <a:pt x="6620" y="8013"/>
                    <a:pt x="6683" y="7665"/>
                    <a:pt x="6683" y="7316"/>
                  </a:cubicBezTo>
                  <a:cubicBezTo>
                    <a:pt x="6683" y="7031"/>
                    <a:pt x="6651" y="6715"/>
                    <a:pt x="6556" y="6461"/>
                  </a:cubicBezTo>
                  <a:cubicBezTo>
                    <a:pt x="7443" y="6113"/>
                    <a:pt x="8140" y="5384"/>
                    <a:pt x="8456" y="4498"/>
                  </a:cubicBezTo>
                  <a:close/>
                  <a:moveTo>
                    <a:pt x="5353" y="1"/>
                  </a:moveTo>
                  <a:cubicBezTo>
                    <a:pt x="3484" y="1"/>
                    <a:pt x="1996" y="1489"/>
                    <a:pt x="1996" y="3358"/>
                  </a:cubicBezTo>
                  <a:cubicBezTo>
                    <a:pt x="1996" y="3643"/>
                    <a:pt x="2028" y="3928"/>
                    <a:pt x="2123" y="4213"/>
                  </a:cubicBezTo>
                  <a:cubicBezTo>
                    <a:pt x="888" y="4719"/>
                    <a:pt x="1" y="5923"/>
                    <a:pt x="1" y="7316"/>
                  </a:cubicBezTo>
                  <a:cubicBezTo>
                    <a:pt x="1" y="8045"/>
                    <a:pt x="222" y="8741"/>
                    <a:pt x="666" y="9311"/>
                  </a:cubicBezTo>
                  <a:cubicBezTo>
                    <a:pt x="698" y="9343"/>
                    <a:pt x="729" y="9375"/>
                    <a:pt x="793" y="9375"/>
                  </a:cubicBezTo>
                  <a:cubicBezTo>
                    <a:pt x="824" y="9375"/>
                    <a:pt x="856" y="9343"/>
                    <a:pt x="888" y="9343"/>
                  </a:cubicBezTo>
                  <a:cubicBezTo>
                    <a:pt x="951" y="9280"/>
                    <a:pt x="951" y="9185"/>
                    <a:pt x="919" y="9121"/>
                  </a:cubicBezTo>
                  <a:cubicBezTo>
                    <a:pt x="508" y="8615"/>
                    <a:pt x="317" y="7981"/>
                    <a:pt x="317" y="7316"/>
                  </a:cubicBezTo>
                  <a:cubicBezTo>
                    <a:pt x="317" y="6050"/>
                    <a:pt x="1109" y="4973"/>
                    <a:pt x="2218" y="4498"/>
                  </a:cubicBezTo>
                  <a:cubicBezTo>
                    <a:pt x="2534" y="5416"/>
                    <a:pt x="3231" y="6113"/>
                    <a:pt x="4118" y="6461"/>
                  </a:cubicBezTo>
                  <a:cubicBezTo>
                    <a:pt x="4054" y="6746"/>
                    <a:pt x="4023" y="7031"/>
                    <a:pt x="4023" y="7316"/>
                  </a:cubicBezTo>
                  <a:cubicBezTo>
                    <a:pt x="4023" y="8298"/>
                    <a:pt x="4434" y="9185"/>
                    <a:pt x="5100" y="9786"/>
                  </a:cubicBezTo>
                  <a:cubicBezTo>
                    <a:pt x="5036" y="9850"/>
                    <a:pt x="4941" y="9881"/>
                    <a:pt x="4878" y="9945"/>
                  </a:cubicBezTo>
                  <a:cubicBezTo>
                    <a:pt x="4403" y="10198"/>
                    <a:pt x="3864" y="10356"/>
                    <a:pt x="3326" y="10356"/>
                  </a:cubicBezTo>
                  <a:cubicBezTo>
                    <a:pt x="2598" y="10356"/>
                    <a:pt x="1901" y="10071"/>
                    <a:pt x="1331" y="9596"/>
                  </a:cubicBezTo>
                  <a:cubicBezTo>
                    <a:pt x="1299" y="9565"/>
                    <a:pt x="1260" y="9549"/>
                    <a:pt x="1220" y="9549"/>
                  </a:cubicBezTo>
                  <a:cubicBezTo>
                    <a:pt x="1180" y="9549"/>
                    <a:pt x="1141" y="9565"/>
                    <a:pt x="1109" y="9596"/>
                  </a:cubicBezTo>
                  <a:cubicBezTo>
                    <a:pt x="1046" y="9660"/>
                    <a:pt x="1046" y="9755"/>
                    <a:pt x="1109" y="9818"/>
                  </a:cubicBezTo>
                  <a:cubicBezTo>
                    <a:pt x="1743" y="10356"/>
                    <a:pt x="2503" y="10673"/>
                    <a:pt x="3326" y="10673"/>
                  </a:cubicBezTo>
                  <a:cubicBezTo>
                    <a:pt x="3928" y="10673"/>
                    <a:pt x="4529" y="10515"/>
                    <a:pt x="5036" y="10198"/>
                  </a:cubicBezTo>
                  <a:cubicBezTo>
                    <a:pt x="5131" y="10135"/>
                    <a:pt x="5226" y="10071"/>
                    <a:pt x="5321" y="10008"/>
                  </a:cubicBezTo>
                  <a:cubicBezTo>
                    <a:pt x="5891" y="10420"/>
                    <a:pt x="6588" y="10673"/>
                    <a:pt x="7348" y="10673"/>
                  </a:cubicBezTo>
                  <a:cubicBezTo>
                    <a:pt x="9185" y="10673"/>
                    <a:pt x="10673" y="9153"/>
                    <a:pt x="10673" y="7316"/>
                  </a:cubicBezTo>
                  <a:cubicBezTo>
                    <a:pt x="10705" y="5923"/>
                    <a:pt x="9818" y="4688"/>
                    <a:pt x="8551" y="4213"/>
                  </a:cubicBezTo>
                  <a:cubicBezTo>
                    <a:pt x="8646" y="3928"/>
                    <a:pt x="8678" y="3643"/>
                    <a:pt x="8678" y="3358"/>
                  </a:cubicBezTo>
                  <a:cubicBezTo>
                    <a:pt x="8678" y="1489"/>
                    <a:pt x="7190" y="1"/>
                    <a:pt x="5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644;p36">
            <a:extLst>
              <a:ext uri="{FF2B5EF4-FFF2-40B4-BE49-F238E27FC236}">
                <a16:creationId xmlns:a16="http://schemas.microsoft.com/office/drawing/2014/main" id="{B1CFA0E8-D472-DA7A-F542-631442D9CA7D}"/>
              </a:ext>
            </a:extLst>
          </p:cNvPr>
          <p:cNvGrpSpPr/>
          <p:nvPr/>
        </p:nvGrpSpPr>
        <p:grpSpPr>
          <a:xfrm>
            <a:off x="6629502" y="2252076"/>
            <a:ext cx="528003" cy="528003"/>
            <a:chOff x="5422201" y="1092349"/>
            <a:chExt cx="528003" cy="528003"/>
          </a:xfrm>
        </p:grpSpPr>
        <p:sp>
          <p:nvSpPr>
            <p:cNvPr id="49" name="Google Shape;1645;p36">
              <a:extLst>
                <a:ext uri="{FF2B5EF4-FFF2-40B4-BE49-F238E27FC236}">
                  <a16:creationId xmlns:a16="http://schemas.microsoft.com/office/drawing/2014/main" id="{548AA601-AAE1-D4E7-0B1C-2C09C16B6B6D}"/>
                </a:ext>
              </a:extLst>
            </p:cNvPr>
            <p:cNvSpPr/>
            <p:nvPr/>
          </p:nvSpPr>
          <p:spPr>
            <a:xfrm>
              <a:off x="5422201" y="1092349"/>
              <a:ext cx="528003" cy="528003"/>
            </a:xfrm>
            <a:custGeom>
              <a:avLst/>
              <a:gdLst/>
              <a:ahLst/>
              <a:cxnLst/>
              <a:rect l="l" t="t" r="r" b="b"/>
              <a:pathLst>
                <a:path w="17514" h="17514" extrusionOk="0">
                  <a:moveTo>
                    <a:pt x="8741" y="1"/>
                  </a:moveTo>
                  <a:cubicBezTo>
                    <a:pt x="3896" y="1"/>
                    <a:pt x="0" y="3927"/>
                    <a:pt x="0" y="8741"/>
                  </a:cubicBezTo>
                  <a:cubicBezTo>
                    <a:pt x="0" y="13586"/>
                    <a:pt x="3896" y="17513"/>
                    <a:pt x="8741" y="17513"/>
                  </a:cubicBezTo>
                  <a:cubicBezTo>
                    <a:pt x="13586" y="17513"/>
                    <a:pt x="17513" y="13586"/>
                    <a:pt x="17513" y="8741"/>
                  </a:cubicBezTo>
                  <a:cubicBezTo>
                    <a:pt x="17513" y="3927"/>
                    <a:pt x="13586" y="1"/>
                    <a:pt x="8741" y="1"/>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646;p36">
              <a:extLst>
                <a:ext uri="{FF2B5EF4-FFF2-40B4-BE49-F238E27FC236}">
                  <a16:creationId xmlns:a16="http://schemas.microsoft.com/office/drawing/2014/main" id="{69160D5D-A23F-274F-05AF-0CC4994E4BC3}"/>
                </a:ext>
              </a:extLst>
            </p:cNvPr>
            <p:cNvGrpSpPr/>
            <p:nvPr/>
          </p:nvGrpSpPr>
          <p:grpSpPr>
            <a:xfrm>
              <a:off x="5525305" y="1195454"/>
              <a:ext cx="320830" cy="320830"/>
              <a:chOff x="5525305" y="1195454"/>
              <a:chExt cx="320830" cy="320830"/>
            </a:xfrm>
          </p:grpSpPr>
          <p:sp>
            <p:nvSpPr>
              <p:cNvPr id="51" name="Google Shape;1647;p36">
                <a:extLst>
                  <a:ext uri="{FF2B5EF4-FFF2-40B4-BE49-F238E27FC236}">
                    <a16:creationId xmlns:a16="http://schemas.microsoft.com/office/drawing/2014/main" id="{C7311DD2-D8E3-3F46-457F-B5B4B8776AF2}"/>
                  </a:ext>
                </a:extLst>
              </p:cNvPr>
              <p:cNvSpPr/>
              <p:nvPr/>
            </p:nvSpPr>
            <p:spPr>
              <a:xfrm>
                <a:off x="5525305" y="1195454"/>
                <a:ext cx="107928" cy="320830"/>
              </a:xfrm>
              <a:custGeom>
                <a:avLst/>
                <a:gdLst/>
                <a:ahLst/>
                <a:cxnLst/>
                <a:rect l="l" t="t" r="r" b="b"/>
                <a:pathLst>
                  <a:path w="3580" h="10642" extrusionOk="0">
                    <a:moveTo>
                      <a:pt x="3104" y="317"/>
                    </a:moveTo>
                    <a:cubicBezTo>
                      <a:pt x="3199" y="317"/>
                      <a:pt x="3262" y="381"/>
                      <a:pt x="3262" y="444"/>
                    </a:cubicBezTo>
                    <a:lnTo>
                      <a:pt x="3262" y="8868"/>
                    </a:lnTo>
                    <a:cubicBezTo>
                      <a:pt x="3262" y="9691"/>
                      <a:pt x="2597" y="10325"/>
                      <a:pt x="1774" y="10325"/>
                    </a:cubicBezTo>
                    <a:cubicBezTo>
                      <a:pt x="982" y="10325"/>
                      <a:pt x="317" y="9691"/>
                      <a:pt x="317" y="8868"/>
                    </a:cubicBezTo>
                    <a:lnTo>
                      <a:pt x="317" y="444"/>
                    </a:lnTo>
                    <a:cubicBezTo>
                      <a:pt x="317" y="381"/>
                      <a:pt x="349" y="317"/>
                      <a:pt x="444" y="317"/>
                    </a:cubicBezTo>
                    <a:close/>
                    <a:moveTo>
                      <a:pt x="444" y="1"/>
                    </a:moveTo>
                    <a:cubicBezTo>
                      <a:pt x="191" y="1"/>
                      <a:pt x="1" y="191"/>
                      <a:pt x="1" y="444"/>
                    </a:cubicBezTo>
                    <a:lnTo>
                      <a:pt x="1" y="8868"/>
                    </a:lnTo>
                    <a:cubicBezTo>
                      <a:pt x="1" y="9850"/>
                      <a:pt x="792" y="10642"/>
                      <a:pt x="1774" y="10642"/>
                    </a:cubicBezTo>
                    <a:cubicBezTo>
                      <a:pt x="2756" y="10642"/>
                      <a:pt x="3579" y="9850"/>
                      <a:pt x="3579" y="8868"/>
                    </a:cubicBezTo>
                    <a:lnTo>
                      <a:pt x="3579" y="444"/>
                    </a:lnTo>
                    <a:cubicBezTo>
                      <a:pt x="3579" y="191"/>
                      <a:pt x="3357" y="1"/>
                      <a:pt x="3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48;p36">
                <a:extLst>
                  <a:ext uri="{FF2B5EF4-FFF2-40B4-BE49-F238E27FC236}">
                    <a16:creationId xmlns:a16="http://schemas.microsoft.com/office/drawing/2014/main" id="{00C59024-A6E1-774A-3C17-979BBDD8E1B0}"/>
                  </a:ext>
                </a:extLst>
              </p:cNvPr>
              <p:cNvSpPr/>
              <p:nvPr/>
            </p:nvSpPr>
            <p:spPr>
              <a:xfrm>
                <a:off x="5553945" y="1437960"/>
                <a:ext cx="50648" cy="50648"/>
              </a:xfrm>
              <a:custGeom>
                <a:avLst/>
                <a:gdLst/>
                <a:ahLst/>
                <a:cxnLst/>
                <a:rect l="l" t="t" r="r" b="b"/>
                <a:pathLst>
                  <a:path w="1680" h="1680" extrusionOk="0">
                    <a:moveTo>
                      <a:pt x="824" y="317"/>
                    </a:moveTo>
                    <a:cubicBezTo>
                      <a:pt x="1109" y="317"/>
                      <a:pt x="1362" y="539"/>
                      <a:pt x="1362" y="824"/>
                    </a:cubicBezTo>
                    <a:cubicBezTo>
                      <a:pt x="1362" y="1141"/>
                      <a:pt x="1109" y="1362"/>
                      <a:pt x="824" y="1362"/>
                    </a:cubicBezTo>
                    <a:cubicBezTo>
                      <a:pt x="539" y="1362"/>
                      <a:pt x="317" y="1109"/>
                      <a:pt x="317" y="824"/>
                    </a:cubicBezTo>
                    <a:cubicBezTo>
                      <a:pt x="317" y="539"/>
                      <a:pt x="539" y="317"/>
                      <a:pt x="824" y="317"/>
                    </a:cubicBezTo>
                    <a:close/>
                    <a:moveTo>
                      <a:pt x="824" y="1"/>
                    </a:moveTo>
                    <a:cubicBezTo>
                      <a:pt x="381" y="1"/>
                      <a:pt x="1" y="381"/>
                      <a:pt x="1" y="824"/>
                    </a:cubicBezTo>
                    <a:cubicBezTo>
                      <a:pt x="1" y="1299"/>
                      <a:pt x="381" y="1679"/>
                      <a:pt x="824" y="1679"/>
                    </a:cubicBezTo>
                    <a:cubicBezTo>
                      <a:pt x="1299" y="1679"/>
                      <a:pt x="1679" y="1299"/>
                      <a:pt x="1679" y="824"/>
                    </a:cubicBezTo>
                    <a:cubicBezTo>
                      <a:pt x="1679" y="381"/>
                      <a:pt x="1299" y="1"/>
                      <a:pt x="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49;p36">
                <a:extLst>
                  <a:ext uri="{FF2B5EF4-FFF2-40B4-BE49-F238E27FC236}">
                    <a16:creationId xmlns:a16="http://schemas.microsoft.com/office/drawing/2014/main" id="{54497DF3-EE4B-019F-88DA-FAB2BDCD8723}"/>
                  </a:ext>
                </a:extLst>
              </p:cNvPr>
              <p:cNvSpPr/>
              <p:nvPr/>
            </p:nvSpPr>
            <p:spPr>
              <a:xfrm>
                <a:off x="5549182" y="1231751"/>
                <a:ext cx="59210" cy="164244"/>
              </a:xfrm>
              <a:custGeom>
                <a:avLst/>
                <a:gdLst/>
                <a:ahLst/>
                <a:cxnLst/>
                <a:rect l="l" t="t" r="r" b="b"/>
                <a:pathLst>
                  <a:path w="1964" h="5448" extrusionOk="0">
                    <a:moveTo>
                      <a:pt x="1647" y="317"/>
                    </a:moveTo>
                    <a:lnTo>
                      <a:pt x="1647" y="1235"/>
                    </a:lnTo>
                    <a:lnTo>
                      <a:pt x="317" y="1235"/>
                    </a:lnTo>
                    <a:lnTo>
                      <a:pt x="317" y="317"/>
                    </a:lnTo>
                    <a:close/>
                    <a:moveTo>
                      <a:pt x="1647" y="2882"/>
                    </a:moveTo>
                    <a:lnTo>
                      <a:pt x="1647" y="3895"/>
                    </a:lnTo>
                    <a:lnTo>
                      <a:pt x="317" y="3895"/>
                    </a:lnTo>
                    <a:lnTo>
                      <a:pt x="317" y="2882"/>
                    </a:lnTo>
                    <a:close/>
                    <a:moveTo>
                      <a:pt x="1647" y="4212"/>
                    </a:moveTo>
                    <a:lnTo>
                      <a:pt x="1647" y="5131"/>
                    </a:lnTo>
                    <a:lnTo>
                      <a:pt x="317" y="5131"/>
                    </a:lnTo>
                    <a:lnTo>
                      <a:pt x="317" y="4212"/>
                    </a:lnTo>
                    <a:close/>
                    <a:moveTo>
                      <a:pt x="317" y="0"/>
                    </a:moveTo>
                    <a:cubicBezTo>
                      <a:pt x="159" y="0"/>
                      <a:pt x="0" y="127"/>
                      <a:pt x="0" y="285"/>
                    </a:cubicBezTo>
                    <a:lnTo>
                      <a:pt x="0" y="1679"/>
                    </a:lnTo>
                    <a:cubicBezTo>
                      <a:pt x="0" y="1742"/>
                      <a:pt x="95" y="1837"/>
                      <a:pt x="159" y="1837"/>
                    </a:cubicBezTo>
                    <a:cubicBezTo>
                      <a:pt x="254" y="1837"/>
                      <a:pt x="317" y="1742"/>
                      <a:pt x="317" y="1679"/>
                    </a:cubicBezTo>
                    <a:lnTo>
                      <a:pt x="317" y="1552"/>
                    </a:lnTo>
                    <a:lnTo>
                      <a:pt x="1647" y="1552"/>
                    </a:lnTo>
                    <a:lnTo>
                      <a:pt x="1647" y="2565"/>
                    </a:lnTo>
                    <a:lnTo>
                      <a:pt x="317" y="2565"/>
                    </a:lnTo>
                    <a:lnTo>
                      <a:pt x="317" y="2344"/>
                    </a:lnTo>
                    <a:cubicBezTo>
                      <a:pt x="317" y="2249"/>
                      <a:pt x="254" y="2185"/>
                      <a:pt x="159" y="2185"/>
                    </a:cubicBezTo>
                    <a:cubicBezTo>
                      <a:pt x="64" y="2185"/>
                      <a:pt x="0" y="2249"/>
                      <a:pt x="0" y="2344"/>
                    </a:cubicBezTo>
                    <a:lnTo>
                      <a:pt x="0" y="5131"/>
                    </a:lnTo>
                    <a:cubicBezTo>
                      <a:pt x="0" y="5321"/>
                      <a:pt x="159" y="5447"/>
                      <a:pt x="317" y="5447"/>
                    </a:cubicBezTo>
                    <a:lnTo>
                      <a:pt x="1647" y="5447"/>
                    </a:lnTo>
                    <a:cubicBezTo>
                      <a:pt x="1837" y="5447"/>
                      <a:pt x="1964" y="5321"/>
                      <a:pt x="1964" y="5131"/>
                    </a:cubicBezTo>
                    <a:lnTo>
                      <a:pt x="1964" y="317"/>
                    </a:lnTo>
                    <a:cubicBezTo>
                      <a:pt x="1964" y="127"/>
                      <a:pt x="1837" y="0"/>
                      <a:pt x="1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50;p36">
                <a:extLst>
                  <a:ext uri="{FF2B5EF4-FFF2-40B4-BE49-F238E27FC236}">
                    <a16:creationId xmlns:a16="http://schemas.microsoft.com/office/drawing/2014/main" id="{27516360-2F5D-C732-C425-D21FF9DC0229}"/>
                  </a:ext>
                </a:extLst>
              </p:cNvPr>
              <p:cNvSpPr/>
              <p:nvPr/>
            </p:nvSpPr>
            <p:spPr>
              <a:xfrm>
                <a:off x="5641795" y="1241278"/>
                <a:ext cx="158516" cy="125112"/>
              </a:xfrm>
              <a:custGeom>
                <a:avLst/>
                <a:gdLst/>
                <a:ahLst/>
                <a:cxnLst/>
                <a:rect l="l" t="t" r="r" b="b"/>
                <a:pathLst>
                  <a:path w="5258" h="4150" extrusionOk="0">
                    <a:moveTo>
                      <a:pt x="2914" y="1"/>
                    </a:moveTo>
                    <a:cubicBezTo>
                      <a:pt x="2819" y="1"/>
                      <a:pt x="2692" y="64"/>
                      <a:pt x="2597" y="128"/>
                    </a:cubicBezTo>
                    <a:lnTo>
                      <a:pt x="64" y="2693"/>
                    </a:lnTo>
                    <a:cubicBezTo>
                      <a:pt x="0" y="2756"/>
                      <a:pt x="0" y="2851"/>
                      <a:pt x="64" y="2914"/>
                    </a:cubicBezTo>
                    <a:cubicBezTo>
                      <a:pt x="95" y="2946"/>
                      <a:pt x="135" y="2962"/>
                      <a:pt x="174" y="2962"/>
                    </a:cubicBezTo>
                    <a:cubicBezTo>
                      <a:pt x="214" y="2962"/>
                      <a:pt x="254" y="2946"/>
                      <a:pt x="285" y="2914"/>
                    </a:cubicBezTo>
                    <a:lnTo>
                      <a:pt x="2850" y="349"/>
                    </a:lnTo>
                    <a:cubicBezTo>
                      <a:pt x="2850" y="318"/>
                      <a:pt x="2882" y="318"/>
                      <a:pt x="2945" y="318"/>
                    </a:cubicBezTo>
                    <a:cubicBezTo>
                      <a:pt x="2977" y="318"/>
                      <a:pt x="3009" y="318"/>
                      <a:pt x="3040" y="349"/>
                    </a:cubicBezTo>
                    <a:lnTo>
                      <a:pt x="4909" y="2249"/>
                    </a:lnTo>
                    <a:cubicBezTo>
                      <a:pt x="4941" y="2281"/>
                      <a:pt x="4972" y="2313"/>
                      <a:pt x="4972" y="2344"/>
                    </a:cubicBezTo>
                    <a:cubicBezTo>
                      <a:pt x="4972" y="2376"/>
                      <a:pt x="4941" y="2408"/>
                      <a:pt x="4909" y="2439"/>
                    </a:cubicBezTo>
                    <a:lnTo>
                      <a:pt x="3484" y="3864"/>
                    </a:lnTo>
                    <a:cubicBezTo>
                      <a:pt x="3452" y="3928"/>
                      <a:pt x="3452" y="4023"/>
                      <a:pt x="3484" y="4086"/>
                    </a:cubicBezTo>
                    <a:cubicBezTo>
                      <a:pt x="3515" y="4118"/>
                      <a:pt x="3579" y="4149"/>
                      <a:pt x="3610" y="4149"/>
                    </a:cubicBezTo>
                    <a:cubicBezTo>
                      <a:pt x="3642" y="4149"/>
                      <a:pt x="3674" y="4118"/>
                      <a:pt x="3705" y="4086"/>
                    </a:cubicBezTo>
                    <a:lnTo>
                      <a:pt x="5131" y="2661"/>
                    </a:lnTo>
                    <a:cubicBezTo>
                      <a:pt x="5226" y="2566"/>
                      <a:pt x="5257" y="2471"/>
                      <a:pt x="5257" y="2344"/>
                    </a:cubicBezTo>
                    <a:cubicBezTo>
                      <a:pt x="5257" y="2218"/>
                      <a:pt x="5226" y="2123"/>
                      <a:pt x="5131" y="2028"/>
                    </a:cubicBezTo>
                    <a:lnTo>
                      <a:pt x="3230" y="128"/>
                    </a:lnTo>
                    <a:cubicBezTo>
                      <a:pt x="3167" y="64"/>
                      <a:pt x="3040" y="1"/>
                      <a:pt x="29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51;p36">
                <a:extLst>
                  <a:ext uri="{FF2B5EF4-FFF2-40B4-BE49-F238E27FC236}">
                    <a16:creationId xmlns:a16="http://schemas.microsoft.com/office/drawing/2014/main" id="{715BC2D9-129F-A57A-DC0D-76A76D5EA474}"/>
                  </a:ext>
                </a:extLst>
              </p:cNvPr>
              <p:cNvSpPr/>
              <p:nvPr/>
            </p:nvSpPr>
            <p:spPr>
              <a:xfrm>
                <a:off x="5641795" y="1370671"/>
                <a:ext cx="99306" cy="98824"/>
              </a:xfrm>
              <a:custGeom>
                <a:avLst/>
                <a:gdLst/>
                <a:ahLst/>
                <a:cxnLst/>
                <a:rect l="l" t="t" r="r" b="b"/>
                <a:pathLst>
                  <a:path w="3294" h="3278" extrusionOk="0">
                    <a:moveTo>
                      <a:pt x="3120" y="0"/>
                    </a:moveTo>
                    <a:cubicBezTo>
                      <a:pt x="3080" y="0"/>
                      <a:pt x="3040" y="16"/>
                      <a:pt x="3009" y="48"/>
                    </a:cubicBezTo>
                    <a:lnTo>
                      <a:pt x="64" y="2993"/>
                    </a:lnTo>
                    <a:cubicBezTo>
                      <a:pt x="0" y="3056"/>
                      <a:pt x="0" y="3151"/>
                      <a:pt x="64" y="3214"/>
                    </a:cubicBezTo>
                    <a:cubicBezTo>
                      <a:pt x="95" y="3246"/>
                      <a:pt x="127" y="3278"/>
                      <a:pt x="159" y="3278"/>
                    </a:cubicBezTo>
                    <a:cubicBezTo>
                      <a:pt x="222" y="3278"/>
                      <a:pt x="254" y="3246"/>
                      <a:pt x="285" y="3214"/>
                    </a:cubicBezTo>
                    <a:lnTo>
                      <a:pt x="3230" y="269"/>
                    </a:lnTo>
                    <a:cubicBezTo>
                      <a:pt x="3294" y="206"/>
                      <a:pt x="3294" y="111"/>
                      <a:pt x="3230" y="48"/>
                    </a:cubicBezTo>
                    <a:cubicBezTo>
                      <a:pt x="3199" y="16"/>
                      <a:pt x="3159" y="0"/>
                      <a:pt x="3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52;p36">
                <a:extLst>
                  <a:ext uri="{FF2B5EF4-FFF2-40B4-BE49-F238E27FC236}">
                    <a16:creationId xmlns:a16="http://schemas.microsoft.com/office/drawing/2014/main" id="{B349BFCE-A2B5-6502-4F23-739EC1EA7E83}"/>
                  </a:ext>
                </a:extLst>
              </p:cNvPr>
              <p:cNvSpPr/>
              <p:nvPr/>
            </p:nvSpPr>
            <p:spPr>
              <a:xfrm>
                <a:off x="5641795" y="1282339"/>
                <a:ext cx="118419" cy="148959"/>
              </a:xfrm>
              <a:custGeom>
                <a:avLst/>
                <a:gdLst/>
                <a:ahLst/>
                <a:cxnLst/>
                <a:rect l="l" t="t" r="r" b="b"/>
                <a:pathLst>
                  <a:path w="3928" h="4941" extrusionOk="0">
                    <a:moveTo>
                      <a:pt x="2660" y="317"/>
                    </a:moveTo>
                    <a:lnTo>
                      <a:pt x="3610" y="1267"/>
                    </a:lnTo>
                    <a:lnTo>
                      <a:pt x="2945" y="1932"/>
                    </a:lnTo>
                    <a:lnTo>
                      <a:pt x="1995" y="982"/>
                    </a:lnTo>
                    <a:lnTo>
                      <a:pt x="2660" y="317"/>
                    </a:lnTo>
                    <a:close/>
                    <a:moveTo>
                      <a:pt x="1774" y="1204"/>
                    </a:moveTo>
                    <a:lnTo>
                      <a:pt x="2724" y="2154"/>
                    </a:lnTo>
                    <a:lnTo>
                      <a:pt x="1995" y="2851"/>
                    </a:lnTo>
                    <a:lnTo>
                      <a:pt x="1045" y="1932"/>
                    </a:lnTo>
                    <a:lnTo>
                      <a:pt x="1774" y="1204"/>
                    </a:lnTo>
                    <a:close/>
                    <a:moveTo>
                      <a:pt x="2660" y="1"/>
                    </a:moveTo>
                    <a:cubicBezTo>
                      <a:pt x="2581" y="1"/>
                      <a:pt x="2502" y="32"/>
                      <a:pt x="2439" y="96"/>
                    </a:cubicBezTo>
                    <a:lnTo>
                      <a:pt x="64" y="2471"/>
                    </a:lnTo>
                    <a:cubicBezTo>
                      <a:pt x="0" y="2534"/>
                      <a:pt x="0" y="2629"/>
                      <a:pt x="64" y="2692"/>
                    </a:cubicBezTo>
                    <a:cubicBezTo>
                      <a:pt x="95" y="2724"/>
                      <a:pt x="135" y="2740"/>
                      <a:pt x="174" y="2740"/>
                    </a:cubicBezTo>
                    <a:cubicBezTo>
                      <a:pt x="214" y="2740"/>
                      <a:pt x="254" y="2724"/>
                      <a:pt x="285" y="2692"/>
                    </a:cubicBezTo>
                    <a:lnTo>
                      <a:pt x="824" y="2122"/>
                    </a:lnTo>
                    <a:lnTo>
                      <a:pt x="1774" y="3073"/>
                    </a:lnTo>
                    <a:lnTo>
                      <a:pt x="1045" y="3801"/>
                    </a:lnTo>
                    <a:lnTo>
                      <a:pt x="285" y="3009"/>
                    </a:lnTo>
                    <a:cubicBezTo>
                      <a:pt x="254" y="2993"/>
                      <a:pt x="214" y="2985"/>
                      <a:pt x="174" y="2985"/>
                    </a:cubicBezTo>
                    <a:cubicBezTo>
                      <a:pt x="135" y="2985"/>
                      <a:pt x="95" y="2993"/>
                      <a:pt x="64" y="3009"/>
                    </a:cubicBezTo>
                    <a:cubicBezTo>
                      <a:pt x="0" y="3073"/>
                      <a:pt x="0" y="3168"/>
                      <a:pt x="64" y="3231"/>
                    </a:cubicBezTo>
                    <a:lnTo>
                      <a:pt x="824" y="4023"/>
                    </a:lnTo>
                    <a:lnTo>
                      <a:pt x="190" y="4656"/>
                    </a:lnTo>
                    <a:cubicBezTo>
                      <a:pt x="127" y="4719"/>
                      <a:pt x="127" y="4814"/>
                      <a:pt x="190" y="4878"/>
                    </a:cubicBezTo>
                    <a:cubicBezTo>
                      <a:pt x="222" y="4909"/>
                      <a:pt x="254" y="4941"/>
                      <a:pt x="285" y="4941"/>
                    </a:cubicBezTo>
                    <a:cubicBezTo>
                      <a:pt x="349" y="4941"/>
                      <a:pt x="380" y="4909"/>
                      <a:pt x="412" y="4878"/>
                    </a:cubicBezTo>
                    <a:lnTo>
                      <a:pt x="3832" y="1489"/>
                    </a:lnTo>
                    <a:cubicBezTo>
                      <a:pt x="3927" y="1362"/>
                      <a:pt x="3927" y="1172"/>
                      <a:pt x="3832" y="1046"/>
                    </a:cubicBezTo>
                    <a:lnTo>
                      <a:pt x="2882" y="96"/>
                    </a:lnTo>
                    <a:cubicBezTo>
                      <a:pt x="2819" y="32"/>
                      <a:pt x="2740" y="1"/>
                      <a:pt x="2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53;p36">
                <a:extLst>
                  <a:ext uri="{FF2B5EF4-FFF2-40B4-BE49-F238E27FC236}">
                    <a16:creationId xmlns:a16="http://schemas.microsoft.com/office/drawing/2014/main" id="{DAB858AB-F271-F293-CCC2-24B933FFC0B6}"/>
                  </a:ext>
                </a:extLst>
              </p:cNvPr>
              <p:cNvSpPr/>
              <p:nvPr/>
            </p:nvSpPr>
            <p:spPr>
              <a:xfrm>
                <a:off x="5620782" y="1409320"/>
                <a:ext cx="225353" cy="106963"/>
              </a:xfrm>
              <a:custGeom>
                <a:avLst/>
                <a:gdLst/>
                <a:ahLst/>
                <a:cxnLst/>
                <a:rect l="l" t="t" r="r" b="b"/>
                <a:pathLst>
                  <a:path w="7475" h="3548" extrusionOk="0">
                    <a:moveTo>
                      <a:pt x="3421" y="1"/>
                    </a:moveTo>
                    <a:cubicBezTo>
                      <a:pt x="3357" y="1"/>
                      <a:pt x="3262" y="64"/>
                      <a:pt x="3262" y="159"/>
                    </a:cubicBezTo>
                    <a:cubicBezTo>
                      <a:pt x="3262" y="254"/>
                      <a:pt x="3357" y="317"/>
                      <a:pt x="3421" y="317"/>
                    </a:cubicBezTo>
                    <a:lnTo>
                      <a:pt x="7031" y="317"/>
                    </a:lnTo>
                    <a:cubicBezTo>
                      <a:pt x="7126" y="317"/>
                      <a:pt x="7189" y="381"/>
                      <a:pt x="7189" y="444"/>
                    </a:cubicBezTo>
                    <a:lnTo>
                      <a:pt x="7189" y="3136"/>
                    </a:lnTo>
                    <a:cubicBezTo>
                      <a:pt x="7189" y="3199"/>
                      <a:pt x="7126" y="3262"/>
                      <a:pt x="7031" y="3262"/>
                    </a:cubicBezTo>
                    <a:lnTo>
                      <a:pt x="159" y="3262"/>
                    </a:lnTo>
                    <a:cubicBezTo>
                      <a:pt x="64" y="3262"/>
                      <a:pt x="0" y="3326"/>
                      <a:pt x="0" y="3421"/>
                    </a:cubicBezTo>
                    <a:cubicBezTo>
                      <a:pt x="0" y="3484"/>
                      <a:pt x="64" y="3548"/>
                      <a:pt x="159" y="3548"/>
                    </a:cubicBezTo>
                    <a:lnTo>
                      <a:pt x="7031" y="3548"/>
                    </a:lnTo>
                    <a:cubicBezTo>
                      <a:pt x="7284" y="3548"/>
                      <a:pt x="7474" y="3357"/>
                      <a:pt x="7474" y="3104"/>
                    </a:cubicBezTo>
                    <a:lnTo>
                      <a:pt x="7474" y="444"/>
                    </a:lnTo>
                    <a:cubicBezTo>
                      <a:pt x="7474" y="191"/>
                      <a:pt x="7284" y="1"/>
                      <a:pt x="70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54;p36">
                <a:extLst>
                  <a:ext uri="{FF2B5EF4-FFF2-40B4-BE49-F238E27FC236}">
                    <a16:creationId xmlns:a16="http://schemas.microsoft.com/office/drawing/2014/main" id="{8807231D-3227-0044-B777-968169285008}"/>
                  </a:ext>
                </a:extLst>
              </p:cNvPr>
              <p:cNvSpPr/>
              <p:nvPr/>
            </p:nvSpPr>
            <p:spPr>
              <a:xfrm>
                <a:off x="5695247" y="1433197"/>
                <a:ext cx="115555" cy="59210"/>
              </a:xfrm>
              <a:custGeom>
                <a:avLst/>
                <a:gdLst/>
                <a:ahLst/>
                <a:cxnLst/>
                <a:rect l="l" t="t" r="r" b="b"/>
                <a:pathLst>
                  <a:path w="3833" h="1964" extrusionOk="0">
                    <a:moveTo>
                      <a:pt x="2249" y="317"/>
                    </a:moveTo>
                    <a:lnTo>
                      <a:pt x="2249" y="1647"/>
                    </a:lnTo>
                    <a:lnTo>
                      <a:pt x="1236" y="1647"/>
                    </a:lnTo>
                    <a:lnTo>
                      <a:pt x="1236" y="317"/>
                    </a:lnTo>
                    <a:close/>
                    <a:moveTo>
                      <a:pt x="3516" y="317"/>
                    </a:moveTo>
                    <a:lnTo>
                      <a:pt x="3516" y="1647"/>
                    </a:lnTo>
                    <a:lnTo>
                      <a:pt x="2566" y="1647"/>
                    </a:lnTo>
                    <a:lnTo>
                      <a:pt x="2566" y="317"/>
                    </a:lnTo>
                    <a:close/>
                    <a:moveTo>
                      <a:pt x="159" y="0"/>
                    </a:moveTo>
                    <a:cubicBezTo>
                      <a:pt x="64" y="0"/>
                      <a:pt x="1" y="64"/>
                      <a:pt x="1" y="159"/>
                    </a:cubicBezTo>
                    <a:cubicBezTo>
                      <a:pt x="1" y="254"/>
                      <a:pt x="64" y="317"/>
                      <a:pt x="159" y="317"/>
                    </a:cubicBezTo>
                    <a:lnTo>
                      <a:pt x="919" y="317"/>
                    </a:lnTo>
                    <a:lnTo>
                      <a:pt x="919" y="1647"/>
                    </a:lnTo>
                    <a:lnTo>
                      <a:pt x="856" y="1647"/>
                    </a:lnTo>
                    <a:cubicBezTo>
                      <a:pt x="761" y="1647"/>
                      <a:pt x="697" y="1742"/>
                      <a:pt x="697" y="1805"/>
                    </a:cubicBezTo>
                    <a:cubicBezTo>
                      <a:pt x="697" y="1900"/>
                      <a:pt x="761" y="1964"/>
                      <a:pt x="856" y="1964"/>
                    </a:cubicBezTo>
                    <a:lnTo>
                      <a:pt x="3516" y="1964"/>
                    </a:lnTo>
                    <a:cubicBezTo>
                      <a:pt x="3674" y="1964"/>
                      <a:pt x="3833" y="1837"/>
                      <a:pt x="3833" y="1647"/>
                    </a:cubicBezTo>
                    <a:lnTo>
                      <a:pt x="3833" y="317"/>
                    </a:lnTo>
                    <a:cubicBezTo>
                      <a:pt x="3833" y="159"/>
                      <a:pt x="3674" y="0"/>
                      <a:pt x="35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55;p36">
                <a:extLst>
                  <a:ext uri="{FF2B5EF4-FFF2-40B4-BE49-F238E27FC236}">
                    <a16:creationId xmlns:a16="http://schemas.microsoft.com/office/drawing/2014/main" id="{468BC50B-419E-4FA6-DFED-0D080893A9AC}"/>
                  </a:ext>
                </a:extLst>
              </p:cNvPr>
              <p:cNvSpPr/>
              <p:nvPr/>
            </p:nvSpPr>
            <p:spPr>
              <a:xfrm>
                <a:off x="5651322" y="1445618"/>
                <a:ext cx="54446" cy="46789"/>
              </a:xfrm>
              <a:custGeom>
                <a:avLst/>
                <a:gdLst/>
                <a:ahLst/>
                <a:cxnLst/>
                <a:rect l="l" t="t" r="r" b="b"/>
                <a:pathLst>
                  <a:path w="1806" h="1552" extrusionOk="0">
                    <a:moveTo>
                      <a:pt x="1204" y="0"/>
                    </a:moveTo>
                    <a:cubicBezTo>
                      <a:pt x="1141" y="0"/>
                      <a:pt x="1078" y="63"/>
                      <a:pt x="1078" y="158"/>
                    </a:cubicBezTo>
                    <a:lnTo>
                      <a:pt x="1078" y="1235"/>
                    </a:lnTo>
                    <a:lnTo>
                      <a:pt x="159" y="1235"/>
                    </a:lnTo>
                    <a:cubicBezTo>
                      <a:pt x="64" y="1235"/>
                      <a:pt x="1" y="1330"/>
                      <a:pt x="1" y="1393"/>
                    </a:cubicBezTo>
                    <a:cubicBezTo>
                      <a:pt x="1" y="1488"/>
                      <a:pt x="64" y="1552"/>
                      <a:pt x="159" y="1552"/>
                    </a:cubicBezTo>
                    <a:lnTo>
                      <a:pt x="1648" y="1552"/>
                    </a:lnTo>
                    <a:cubicBezTo>
                      <a:pt x="1743" y="1552"/>
                      <a:pt x="1806" y="1488"/>
                      <a:pt x="1806" y="1393"/>
                    </a:cubicBezTo>
                    <a:cubicBezTo>
                      <a:pt x="1806" y="1298"/>
                      <a:pt x="1743" y="1235"/>
                      <a:pt x="1648" y="1235"/>
                    </a:cubicBezTo>
                    <a:lnTo>
                      <a:pt x="1363" y="1235"/>
                    </a:lnTo>
                    <a:lnTo>
                      <a:pt x="1363" y="158"/>
                    </a:lnTo>
                    <a:cubicBezTo>
                      <a:pt x="1363" y="63"/>
                      <a:pt x="1299" y="0"/>
                      <a:pt x="1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 name="Google Shape;1656;p36">
            <a:extLst>
              <a:ext uri="{FF2B5EF4-FFF2-40B4-BE49-F238E27FC236}">
                <a16:creationId xmlns:a16="http://schemas.microsoft.com/office/drawing/2014/main" id="{EAB58A85-200C-DF20-202F-B574881955B0}"/>
              </a:ext>
            </a:extLst>
          </p:cNvPr>
          <p:cNvGrpSpPr/>
          <p:nvPr/>
        </p:nvGrpSpPr>
        <p:grpSpPr>
          <a:xfrm>
            <a:off x="7079182" y="4791671"/>
            <a:ext cx="528003" cy="528003"/>
            <a:chOff x="5871881" y="3631944"/>
            <a:chExt cx="528003" cy="528003"/>
          </a:xfrm>
        </p:grpSpPr>
        <p:sp>
          <p:nvSpPr>
            <p:cNvPr id="61" name="Google Shape;1657;p36">
              <a:extLst>
                <a:ext uri="{FF2B5EF4-FFF2-40B4-BE49-F238E27FC236}">
                  <a16:creationId xmlns:a16="http://schemas.microsoft.com/office/drawing/2014/main" id="{6D85FABA-AC79-5464-5D4B-84D9A9DB3896}"/>
                </a:ext>
              </a:extLst>
            </p:cNvPr>
            <p:cNvSpPr/>
            <p:nvPr/>
          </p:nvSpPr>
          <p:spPr>
            <a:xfrm>
              <a:off x="5871881" y="3631944"/>
              <a:ext cx="528003" cy="528003"/>
            </a:xfrm>
            <a:custGeom>
              <a:avLst/>
              <a:gdLst/>
              <a:ahLst/>
              <a:cxnLst/>
              <a:rect l="l" t="t" r="r" b="b"/>
              <a:pathLst>
                <a:path w="17514" h="17514" extrusionOk="0">
                  <a:moveTo>
                    <a:pt x="8773" y="1"/>
                  </a:moveTo>
                  <a:cubicBezTo>
                    <a:pt x="3927" y="1"/>
                    <a:pt x="0" y="3928"/>
                    <a:pt x="0" y="8741"/>
                  </a:cubicBezTo>
                  <a:cubicBezTo>
                    <a:pt x="0" y="13587"/>
                    <a:pt x="3927" y="17514"/>
                    <a:pt x="8773" y="17514"/>
                  </a:cubicBezTo>
                  <a:cubicBezTo>
                    <a:pt x="13586" y="17514"/>
                    <a:pt x="17513" y="13587"/>
                    <a:pt x="17513" y="8741"/>
                  </a:cubicBezTo>
                  <a:cubicBezTo>
                    <a:pt x="17513" y="3928"/>
                    <a:pt x="13586" y="1"/>
                    <a:pt x="8773" y="1"/>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1658;p36">
              <a:extLst>
                <a:ext uri="{FF2B5EF4-FFF2-40B4-BE49-F238E27FC236}">
                  <a16:creationId xmlns:a16="http://schemas.microsoft.com/office/drawing/2014/main" id="{7D4C7547-9EEF-ABF2-52AF-63DB1303D042}"/>
                </a:ext>
              </a:extLst>
            </p:cNvPr>
            <p:cNvGrpSpPr/>
            <p:nvPr/>
          </p:nvGrpSpPr>
          <p:grpSpPr>
            <a:xfrm>
              <a:off x="6019875" y="3735290"/>
              <a:ext cx="232980" cy="321553"/>
              <a:chOff x="6019875" y="3735290"/>
              <a:chExt cx="232980" cy="321553"/>
            </a:xfrm>
          </p:grpSpPr>
          <p:sp>
            <p:nvSpPr>
              <p:cNvPr id="63" name="Google Shape;1659;p36">
                <a:extLst>
                  <a:ext uri="{FF2B5EF4-FFF2-40B4-BE49-F238E27FC236}">
                    <a16:creationId xmlns:a16="http://schemas.microsoft.com/office/drawing/2014/main" id="{80E145AE-65C1-0711-2357-CB60EB9FCF28}"/>
                  </a:ext>
                </a:extLst>
              </p:cNvPr>
              <p:cNvSpPr/>
              <p:nvPr/>
            </p:nvSpPr>
            <p:spPr>
              <a:xfrm>
                <a:off x="6026537" y="3735290"/>
                <a:ext cx="218690" cy="263308"/>
              </a:xfrm>
              <a:custGeom>
                <a:avLst/>
                <a:gdLst/>
                <a:ahLst/>
                <a:cxnLst/>
                <a:rect l="l" t="t" r="r" b="b"/>
                <a:pathLst>
                  <a:path w="7254" h="8734" extrusionOk="0">
                    <a:moveTo>
                      <a:pt x="3627" y="318"/>
                    </a:moveTo>
                    <a:cubicBezTo>
                      <a:pt x="3666" y="318"/>
                      <a:pt x="3706" y="326"/>
                      <a:pt x="3738" y="341"/>
                    </a:cubicBezTo>
                    <a:cubicBezTo>
                      <a:pt x="4181" y="436"/>
                      <a:pt x="4529" y="785"/>
                      <a:pt x="4688" y="1165"/>
                    </a:cubicBezTo>
                    <a:lnTo>
                      <a:pt x="2566" y="1165"/>
                    </a:lnTo>
                    <a:cubicBezTo>
                      <a:pt x="2756" y="785"/>
                      <a:pt x="3073" y="436"/>
                      <a:pt x="3516" y="341"/>
                    </a:cubicBezTo>
                    <a:cubicBezTo>
                      <a:pt x="3548" y="326"/>
                      <a:pt x="3587" y="318"/>
                      <a:pt x="3627" y="318"/>
                    </a:cubicBezTo>
                    <a:close/>
                    <a:moveTo>
                      <a:pt x="5100" y="2527"/>
                    </a:moveTo>
                    <a:lnTo>
                      <a:pt x="5891" y="3160"/>
                    </a:lnTo>
                    <a:lnTo>
                      <a:pt x="5891" y="5820"/>
                    </a:lnTo>
                    <a:cubicBezTo>
                      <a:pt x="5891" y="5883"/>
                      <a:pt x="5955" y="5978"/>
                      <a:pt x="6050" y="5978"/>
                    </a:cubicBezTo>
                    <a:cubicBezTo>
                      <a:pt x="6113" y="5978"/>
                      <a:pt x="6176" y="5883"/>
                      <a:pt x="6176" y="5820"/>
                    </a:cubicBezTo>
                    <a:lnTo>
                      <a:pt x="6176" y="3413"/>
                    </a:lnTo>
                    <a:lnTo>
                      <a:pt x="6873" y="3983"/>
                    </a:lnTo>
                    <a:cubicBezTo>
                      <a:pt x="6936" y="4015"/>
                      <a:pt x="6968" y="4078"/>
                      <a:pt x="6968" y="4142"/>
                    </a:cubicBezTo>
                    <a:lnTo>
                      <a:pt x="6968" y="7024"/>
                    </a:lnTo>
                    <a:cubicBezTo>
                      <a:pt x="6968" y="7150"/>
                      <a:pt x="6873" y="7214"/>
                      <a:pt x="6746" y="7214"/>
                    </a:cubicBezTo>
                    <a:lnTo>
                      <a:pt x="6240" y="7214"/>
                    </a:lnTo>
                    <a:lnTo>
                      <a:pt x="6240" y="7055"/>
                    </a:lnTo>
                    <a:cubicBezTo>
                      <a:pt x="6240" y="6992"/>
                      <a:pt x="6208" y="6897"/>
                      <a:pt x="6176" y="6865"/>
                    </a:cubicBezTo>
                    <a:lnTo>
                      <a:pt x="5100" y="5630"/>
                    </a:lnTo>
                    <a:lnTo>
                      <a:pt x="5100" y="2527"/>
                    </a:lnTo>
                    <a:close/>
                    <a:moveTo>
                      <a:pt x="4783" y="1481"/>
                    </a:moveTo>
                    <a:cubicBezTo>
                      <a:pt x="4815" y="1576"/>
                      <a:pt x="4815" y="1640"/>
                      <a:pt x="4815" y="1735"/>
                    </a:cubicBezTo>
                    <a:lnTo>
                      <a:pt x="4815" y="5662"/>
                    </a:lnTo>
                    <a:cubicBezTo>
                      <a:pt x="4815" y="5693"/>
                      <a:pt x="4815" y="5757"/>
                      <a:pt x="4846" y="5757"/>
                    </a:cubicBezTo>
                    <a:lnTo>
                      <a:pt x="5923" y="7055"/>
                    </a:lnTo>
                    <a:lnTo>
                      <a:pt x="5923" y="7910"/>
                    </a:lnTo>
                    <a:lnTo>
                      <a:pt x="5575" y="7910"/>
                    </a:lnTo>
                    <a:lnTo>
                      <a:pt x="5575" y="7657"/>
                    </a:lnTo>
                    <a:cubicBezTo>
                      <a:pt x="5575" y="7499"/>
                      <a:pt x="5448" y="7372"/>
                      <a:pt x="5258" y="7372"/>
                    </a:cubicBezTo>
                    <a:lnTo>
                      <a:pt x="4910" y="7372"/>
                    </a:lnTo>
                    <a:cubicBezTo>
                      <a:pt x="4751" y="7372"/>
                      <a:pt x="4624" y="7499"/>
                      <a:pt x="4624" y="7657"/>
                    </a:cubicBezTo>
                    <a:lnTo>
                      <a:pt x="4624" y="7910"/>
                    </a:lnTo>
                    <a:lnTo>
                      <a:pt x="4086" y="7910"/>
                    </a:lnTo>
                    <a:lnTo>
                      <a:pt x="4086" y="7309"/>
                    </a:lnTo>
                    <a:cubicBezTo>
                      <a:pt x="4086" y="7214"/>
                      <a:pt x="4023" y="7150"/>
                      <a:pt x="3928" y="7150"/>
                    </a:cubicBezTo>
                    <a:cubicBezTo>
                      <a:pt x="3864" y="7150"/>
                      <a:pt x="3769" y="7214"/>
                      <a:pt x="3769" y="7309"/>
                    </a:cubicBezTo>
                    <a:lnTo>
                      <a:pt x="3769" y="8164"/>
                    </a:lnTo>
                    <a:lnTo>
                      <a:pt x="3453" y="8164"/>
                    </a:lnTo>
                    <a:lnTo>
                      <a:pt x="3453" y="5788"/>
                    </a:lnTo>
                    <a:lnTo>
                      <a:pt x="3769" y="5788"/>
                    </a:lnTo>
                    <a:lnTo>
                      <a:pt x="3769" y="6643"/>
                    </a:lnTo>
                    <a:cubicBezTo>
                      <a:pt x="3769" y="6738"/>
                      <a:pt x="3864" y="6802"/>
                      <a:pt x="3928" y="6802"/>
                    </a:cubicBezTo>
                    <a:cubicBezTo>
                      <a:pt x="4023" y="6802"/>
                      <a:pt x="4086" y="6738"/>
                      <a:pt x="4086" y="6643"/>
                    </a:cubicBezTo>
                    <a:lnTo>
                      <a:pt x="4086" y="5788"/>
                    </a:lnTo>
                    <a:cubicBezTo>
                      <a:pt x="4086" y="5630"/>
                      <a:pt x="3959" y="5503"/>
                      <a:pt x="3801" y="5503"/>
                    </a:cubicBezTo>
                    <a:lnTo>
                      <a:pt x="3453" y="5503"/>
                    </a:lnTo>
                    <a:cubicBezTo>
                      <a:pt x="3294" y="5503"/>
                      <a:pt x="3136" y="5630"/>
                      <a:pt x="3136" y="5788"/>
                    </a:cubicBezTo>
                    <a:lnTo>
                      <a:pt x="3136" y="7942"/>
                    </a:lnTo>
                    <a:lnTo>
                      <a:pt x="2661" y="7942"/>
                    </a:lnTo>
                    <a:lnTo>
                      <a:pt x="2661" y="7657"/>
                    </a:lnTo>
                    <a:cubicBezTo>
                      <a:pt x="2661" y="7499"/>
                      <a:pt x="2503" y="7372"/>
                      <a:pt x="2344" y="7372"/>
                    </a:cubicBezTo>
                    <a:lnTo>
                      <a:pt x="1996" y="7372"/>
                    </a:lnTo>
                    <a:cubicBezTo>
                      <a:pt x="1838" y="7372"/>
                      <a:pt x="1711" y="7499"/>
                      <a:pt x="1711" y="7657"/>
                    </a:cubicBezTo>
                    <a:lnTo>
                      <a:pt x="1711" y="7942"/>
                    </a:lnTo>
                    <a:lnTo>
                      <a:pt x="1331" y="7942"/>
                    </a:lnTo>
                    <a:lnTo>
                      <a:pt x="1331" y="7055"/>
                    </a:lnTo>
                    <a:lnTo>
                      <a:pt x="2408" y="5788"/>
                    </a:lnTo>
                    <a:cubicBezTo>
                      <a:pt x="2439" y="5757"/>
                      <a:pt x="2471" y="5725"/>
                      <a:pt x="2471" y="5662"/>
                    </a:cubicBezTo>
                    <a:lnTo>
                      <a:pt x="2471" y="4680"/>
                    </a:lnTo>
                    <a:cubicBezTo>
                      <a:pt x="2471" y="4617"/>
                      <a:pt x="2376" y="4522"/>
                      <a:pt x="2313" y="4522"/>
                    </a:cubicBezTo>
                    <a:cubicBezTo>
                      <a:pt x="2218" y="4522"/>
                      <a:pt x="2154" y="4617"/>
                      <a:pt x="2154" y="4680"/>
                    </a:cubicBezTo>
                    <a:lnTo>
                      <a:pt x="2154" y="5630"/>
                    </a:lnTo>
                    <a:lnTo>
                      <a:pt x="1078" y="6833"/>
                    </a:lnTo>
                    <a:cubicBezTo>
                      <a:pt x="1046" y="6897"/>
                      <a:pt x="1014" y="6960"/>
                      <a:pt x="1014" y="7055"/>
                    </a:cubicBezTo>
                    <a:lnTo>
                      <a:pt x="1014" y="7214"/>
                    </a:lnTo>
                    <a:lnTo>
                      <a:pt x="508" y="7214"/>
                    </a:lnTo>
                    <a:cubicBezTo>
                      <a:pt x="381" y="7214"/>
                      <a:pt x="317" y="7119"/>
                      <a:pt x="317" y="7024"/>
                    </a:cubicBezTo>
                    <a:lnTo>
                      <a:pt x="317" y="4142"/>
                    </a:lnTo>
                    <a:cubicBezTo>
                      <a:pt x="317" y="4078"/>
                      <a:pt x="349" y="4015"/>
                      <a:pt x="381" y="3983"/>
                    </a:cubicBezTo>
                    <a:lnTo>
                      <a:pt x="1078" y="3413"/>
                    </a:lnTo>
                    <a:lnTo>
                      <a:pt x="1078" y="5788"/>
                    </a:lnTo>
                    <a:cubicBezTo>
                      <a:pt x="1078" y="5883"/>
                      <a:pt x="1141" y="5947"/>
                      <a:pt x="1236" y="5947"/>
                    </a:cubicBezTo>
                    <a:cubicBezTo>
                      <a:pt x="1331" y="5947"/>
                      <a:pt x="1394" y="5883"/>
                      <a:pt x="1394" y="5788"/>
                    </a:cubicBezTo>
                    <a:lnTo>
                      <a:pt x="1394" y="3160"/>
                    </a:lnTo>
                    <a:lnTo>
                      <a:pt x="2154" y="2527"/>
                    </a:lnTo>
                    <a:lnTo>
                      <a:pt x="2154" y="4015"/>
                    </a:lnTo>
                    <a:cubicBezTo>
                      <a:pt x="2154" y="4110"/>
                      <a:pt x="2218" y="4173"/>
                      <a:pt x="2313" y="4173"/>
                    </a:cubicBezTo>
                    <a:cubicBezTo>
                      <a:pt x="2408" y="4173"/>
                      <a:pt x="2471" y="4110"/>
                      <a:pt x="2471" y="4015"/>
                    </a:cubicBezTo>
                    <a:lnTo>
                      <a:pt x="2471" y="1735"/>
                    </a:lnTo>
                    <a:cubicBezTo>
                      <a:pt x="2471" y="1640"/>
                      <a:pt x="2471" y="1576"/>
                      <a:pt x="2503" y="1481"/>
                    </a:cubicBezTo>
                    <a:close/>
                    <a:moveTo>
                      <a:pt x="2344" y="7689"/>
                    </a:moveTo>
                    <a:lnTo>
                      <a:pt x="2344" y="8449"/>
                    </a:lnTo>
                    <a:lnTo>
                      <a:pt x="2028" y="8449"/>
                    </a:lnTo>
                    <a:lnTo>
                      <a:pt x="2028" y="7689"/>
                    </a:lnTo>
                    <a:close/>
                    <a:moveTo>
                      <a:pt x="5258" y="7689"/>
                    </a:moveTo>
                    <a:lnTo>
                      <a:pt x="5258" y="8449"/>
                    </a:lnTo>
                    <a:lnTo>
                      <a:pt x="4910" y="8449"/>
                    </a:lnTo>
                    <a:lnTo>
                      <a:pt x="4910" y="7689"/>
                    </a:lnTo>
                    <a:close/>
                    <a:moveTo>
                      <a:pt x="3627" y="1"/>
                    </a:moveTo>
                    <a:cubicBezTo>
                      <a:pt x="3556" y="1"/>
                      <a:pt x="3484" y="9"/>
                      <a:pt x="3421" y="25"/>
                    </a:cubicBezTo>
                    <a:cubicBezTo>
                      <a:pt x="3041" y="151"/>
                      <a:pt x="2724" y="373"/>
                      <a:pt x="2503" y="658"/>
                    </a:cubicBezTo>
                    <a:cubicBezTo>
                      <a:pt x="2281" y="975"/>
                      <a:pt x="2154" y="1355"/>
                      <a:pt x="2154" y="1735"/>
                    </a:cubicBezTo>
                    <a:lnTo>
                      <a:pt x="2154" y="2146"/>
                    </a:lnTo>
                    <a:lnTo>
                      <a:pt x="191" y="3762"/>
                    </a:lnTo>
                    <a:cubicBezTo>
                      <a:pt x="64" y="3857"/>
                      <a:pt x="1" y="3983"/>
                      <a:pt x="1" y="4142"/>
                    </a:cubicBezTo>
                    <a:lnTo>
                      <a:pt x="1" y="7024"/>
                    </a:lnTo>
                    <a:cubicBezTo>
                      <a:pt x="1" y="7309"/>
                      <a:pt x="222" y="7530"/>
                      <a:pt x="508" y="7530"/>
                    </a:cubicBezTo>
                    <a:lnTo>
                      <a:pt x="1014" y="7530"/>
                    </a:lnTo>
                    <a:lnTo>
                      <a:pt x="1014" y="7942"/>
                    </a:lnTo>
                    <a:cubicBezTo>
                      <a:pt x="1014" y="8100"/>
                      <a:pt x="1141" y="8259"/>
                      <a:pt x="1331" y="8259"/>
                    </a:cubicBezTo>
                    <a:lnTo>
                      <a:pt x="1711" y="8259"/>
                    </a:lnTo>
                    <a:lnTo>
                      <a:pt x="1711" y="8449"/>
                    </a:lnTo>
                    <a:cubicBezTo>
                      <a:pt x="1711" y="8607"/>
                      <a:pt x="1838" y="8734"/>
                      <a:pt x="1996" y="8734"/>
                    </a:cubicBezTo>
                    <a:lnTo>
                      <a:pt x="2344" y="8734"/>
                    </a:lnTo>
                    <a:cubicBezTo>
                      <a:pt x="2503" y="8734"/>
                      <a:pt x="2661" y="8607"/>
                      <a:pt x="2661" y="8449"/>
                    </a:cubicBezTo>
                    <a:lnTo>
                      <a:pt x="2661" y="8259"/>
                    </a:lnTo>
                    <a:lnTo>
                      <a:pt x="3168" y="8259"/>
                    </a:lnTo>
                    <a:cubicBezTo>
                      <a:pt x="3199" y="8385"/>
                      <a:pt x="3294" y="8480"/>
                      <a:pt x="3453" y="8480"/>
                    </a:cubicBezTo>
                    <a:lnTo>
                      <a:pt x="3801" y="8480"/>
                    </a:lnTo>
                    <a:cubicBezTo>
                      <a:pt x="3928" y="8480"/>
                      <a:pt x="4054" y="8385"/>
                      <a:pt x="4086" y="8259"/>
                    </a:cubicBezTo>
                    <a:lnTo>
                      <a:pt x="4593" y="8259"/>
                    </a:lnTo>
                    <a:lnTo>
                      <a:pt x="4593" y="8449"/>
                    </a:lnTo>
                    <a:cubicBezTo>
                      <a:pt x="4593" y="8607"/>
                      <a:pt x="4751" y="8734"/>
                      <a:pt x="4910" y="8734"/>
                    </a:cubicBezTo>
                    <a:lnTo>
                      <a:pt x="5258" y="8734"/>
                    </a:lnTo>
                    <a:cubicBezTo>
                      <a:pt x="5416" y="8734"/>
                      <a:pt x="5575" y="8607"/>
                      <a:pt x="5575" y="8449"/>
                    </a:cubicBezTo>
                    <a:lnTo>
                      <a:pt x="5575" y="8259"/>
                    </a:lnTo>
                    <a:lnTo>
                      <a:pt x="5955" y="8259"/>
                    </a:lnTo>
                    <a:cubicBezTo>
                      <a:pt x="6113" y="8259"/>
                      <a:pt x="6240" y="8100"/>
                      <a:pt x="6240" y="7942"/>
                    </a:cubicBezTo>
                    <a:lnTo>
                      <a:pt x="6240" y="7530"/>
                    </a:lnTo>
                    <a:lnTo>
                      <a:pt x="6746" y="7530"/>
                    </a:lnTo>
                    <a:cubicBezTo>
                      <a:pt x="7031" y="7530"/>
                      <a:pt x="7253" y="7309"/>
                      <a:pt x="7253" y="7024"/>
                    </a:cubicBezTo>
                    <a:lnTo>
                      <a:pt x="7253" y="4142"/>
                    </a:lnTo>
                    <a:cubicBezTo>
                      <a:pt x="7253" y="3983"/>
                      <a:pt x="7190" y="3857"/>
                      <a:pt x="7063" y="3762"/>
                    </a:cubicBezTo>
                    <a:lnTo>
                      <a:pt x="5100" y="2146"/>
                    </a:lnTo>
                    <a:lnTo>
                      <a:pt x="5100" y="1735"/>
                    </a:lnTo>
                    <a:cubicBezTo>
                      <a:pt x="5100" y="1355"/>
                      <a:pt x="4973" y="975"/>
                      <a:pt x="4751" y="658"/>
                    </a:cubicBezTo>
                    <a:cubicBezTo>
                      <a:pt x="4529" y="373"/>
                      <a:pt x="4213" y="151"/>
                      <a:pt x="3833" y="25"/>
                    </a:cubicBezTo>
                    <a:cubicBezTo>
                      <a:pt x="3769" y="9"/>
                      <a:pt x="3698" y="1"/>
                      <a:pt x="3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60;p36">
                <a:extLst>
                  <a:ext uri="{FF2B5EF4-FFF2-40B4-BE49-F238E27FC236}">
                    <a16:creationId xmlns:a16="http://schemas.microsoft.com/office/drawing/2014/main" id="{83C23B1A-AEB4-104C-1FAB-54708329248F}"/>
                  </a:ext>
                </a:extLst>
              </p:cNvPr>
              <p:cNvSpPr/>
              <p:nvPr/>
            </p:nvSpPr>
            <p:spPr>
              <a:xfrm>
                <a:off x="6108659" y="3790430"/>
                <a:ext cx="55411" cy="55411"/>
              </a:xfrm>
              <a:custGeom>
                <a:avLst/>
                <a:gdLst/>
                <a:ahLst/>
                <a:cxnLst/>
                <a:rect l="l" t="t" r="r" b="b"/>
                <a:pathLst>
                  <a:path w="1838" h="1838" extrusionOk="0">
                    <a:moveTo>
                      <a:pt x="919" y="1"/>
                    </a:moveTo>
                    <a:cubicBezTo>
                      <a:pt x="412" y="1"/>
                      <a:pt x="0" y="413"/>
                      <a:pt x="0" y="919"/>
                    </a:cubicBezTo>
                    <a:cubicBezTo>
                      <a:pt x="0" y="1426"/>
                      <a:pt x="412" y="1838"/>
                      <a:pt x="919" y="1838"/>
                    </a:cubicBezTo>
                    <a:cubicBezTo>
                      <a:pt x="1425" y="1838"/>
                      <a:pt x="1837" y="1426"/>
                      <a:pt x="1837" y="919"/>
                    </a:cubicBezTo>
                    <a:cubicBezTo>
                      <a:pt x="1837" y="856"/>
                      <a:pt x="1805" y="793"/>
                      <a:pt x="1805" y="761"/>
                    </a:cubicBezTo>
                    <a:cubicBezTo>
                      <a:pt x="1805" y="683"/>
                      <a:pt x="1741" y="626"/>
                      <a:pt x="1665" y="626"/>
                    </a:cubicBezTo>
                    <a:cubicBezTo>
                      <a:pt x="1649" y="626"/>
                      <a:pt x="1632" y="629"/>
                      <a:pt x="1615" y="634"/>
                    </a:cubicBezTo>
                    <a:cubicBezTo>
                      <a:pt x="1552" y="634"/>
                      <a:pt x="1489" y="729"/>
                      <a:pt x="1489" y="824"/>
                    </a:cubicBezTo>
                    <a:cubicBezTo>
                      <a:pt x="1520" y="856"/>
                      <a:pt x="1520" y="888"/>
                      <a:pt x="1520" y="919"/>
                    </a:cubicBezTo>
                    <a:cubicBezTo>
                      <a:pt x="1520" y="1268"/>
                      <a:pt x="1235" y="1521"/>
                      <a:pt x="919" y="1521"/>
                    </a:cubicBezTo>
                    <a:cubicBezTo>
                      <a:pt x="570" y="1521"/>
                      <a:pt x="317" y="1268"/>
                      <a:pt x="317" y="919"/>
                    </a:cubicBezTo>
                    <a:cubicBezTo>
                      <a:pt x="317" y="603"/>
                      <a:pt x="570" y="317"/>
                      <a:pt x="919" y="317"/>
                    </a:cubicBezTo>
                    <a:cubicBezTo>
                      <a:pt x="1014" y="317"/>
                      <a:pt x="1109" y="349"/>
                      <a:pt x="1172" y="381"/>
                    </a:cubicBezTo>
                    <a:cubicBezTo>
                      <a:pt x="1198" y="389"/>
                      <a:pt x="1223" y="393"/>
                      <a:pt x="1247" y="393"/>
                    </a:cubicBezTo>
                    <a:cubicBezTo>
                      <a:pt x="1313" y="393"/>
                      <a:pt x="1371" y="364"/>
                      <a:pt x="1394" y="317"/>
                    </a:cubicBezTo>
                    <a:cubicBezTo>
                      <a:pt x="1425" y="222"/>
                      <a:pt x="1394" y="159"/>
                      <a:pt x="1330" y="96"/>
                    </a:cubicBezTo>
                    <a:cubicBezTo>
                      <a:pt x="1204" y="32"/>
                      <a:pt x="1045" y="1"/>
                      <a:pt x="9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61;p36">
                <a:extLst>
                  <a:ext uri="{FF2B5EF4-FFF2-40B4-BE49-F238E27FC236}">
                    <a16:creationId xmlns:a16="http://schemas.microsoft.com/office/drawing/2014/main" id="{55D7860E-16B7-2AC3-A254-49C086C894C7}"/>
                  </a:ext>
                </a:extLst>
              </p:cNvPr>
              <p:cNvSpPr/>
              <p:nvPr/>
            </p:nvSpPr>
            <p:spPr>
              <a:xfrm>
                <a:off x="6019875" y="4006196"/>
                <a:ext cx="64938" cy="50648"/>
              </a:xfrm>
              <a:custGeom>
                <a:avLst/>
                <a:gdLst/>
                <a:ahLst/>
                <a:cxnLst/>
                <a:rect l="l" t="t" r="r" b="b"/>
                <a:pathLst>
                  <a:path w="2154" h="1680" extrusionOk="0">
                    <a:moveTo>
                      <a:pt x="1995" y="1"/>
                    </a:moveTo>
                    <a:cubicBezTo>
                      <a:pt x="1900" y="1"/>
                      <a:pt x="1837" y="64"/>
                      <a:pt x="1837" y="159"/>
                    </a:cubicBezTo>
                    <a:lnTo>
                      <a:pt x="1837" y="318"/>
                    </a:lnTo>
                    <a:cubicBezTo>
                      <a:pt x="1837" y="444"/>
                      <a:pt x="1742" y="539"/>
                      <a:pt x="1615" y="539"/>
                    </a:cubicBezTo>
                    <a:lnTo>
                      <a:pt x="760" y="539"/>
                    </a:lnTo>
                    <a:cubicBezTo>
                      <a:pt x="348" y="539"/>
                      <a:pt x="0" y="888"/>
                      <a:pt x="0" y="1299"/>
                    </a:cubicBezTo>
                    <a:lnTo>
                      <a:pt x="0" y="1521"/>
                    </a:lnTo>
                    <a:cubicBezTo>
                      <a:pt x="0" y="1616"/>
                      <a:pt x="63" y="1679"/>
                      <a:pt x="158" y="1679"/>
                    </a:cubicBezTo>
                    <a:cubicBezTo>
                      <a:pt x="253" y="1679"/>
                      <a:pt x="317" y="1616"/>
                      <a:pt x="317" y="1521"/>
                    </a:cubicBezTo>
                    <a:lnTo>
                      <a:pt x="317" y="1299"/>
                    </a:lnTo>
                    <a:cubicBezTo>
                      <a:pt x="317" y="1078"/>
                      <a:pt x="507" y="856"/>
                      <a:pt x="760" y="856"/>
                    </a:cubicBezTo>
                    <a:lnTo>
                      <a:pt x="1615" y="856"/>
                    </a:lnTo>
                    <a:cubicBezTo>
                      <a:pt x="1900" y="856"/>
                      <a:pt x="2154" y="634"/>
                      <a:pt x="2154" y="318"/>
                    </a:cubicBezTo>
                    <a:lnTo>
                      <a:pt x="2154" y="159"/>
                    </a:lnTo>
                    <a:cubicBezTo>
                      <a:pt x="2154" y="64"/>
                      <a:pt x="2090" y="1"/>
                      <a:pt x="19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62;p36">
                <a:extLst>
                  <a:ext uri="{FF2B5EF4-FFF2-40B4-BE49-F238E27FC236}">
                    <a16:creationId xmlns:a16="http://schemas.microsoft.com/office/drawing/2014/main" id="{2E2A9987-67E0-0E67-ED00-98B80F018A64}"/>
                  </a:ext>
                </a:extLst>
              </p:cNvPr>
              <p:cNvSpPr/>
              <p:nvPr/>
            </p:nvSpPr>
            <p:spPr>
              <a:xfrm>
                <a:off x="6095274" y="4006196"/>
                <a:ext cx="29635" cy="50648"/>
              </a:xfrm>
              <a:custGeom>
                <a:avLst/>
                <a:gdLst/>
                <a:ahLst/>
                <a:cxnLst/>
                <a:rect l="l" t="t" r="r" b="b"/>
                <a:pathLst>
                  <a:path w="983" h="1680" extrusionOk="0">
                    <a:moveTo>
                      <a:pt x="159" y="1"/>
                    </a:moveTo>
                    <a:cubicBezTo>
                      <a:pt x="64" y="1"/>
                      <a:pt x="1" y="64"/>
                      <a:pt x="1" y="159"/>
                    </a:cubicBezTo>
                    <a:lnTo>
                      <a:pt x="1" y="349"/>
                    </a:lnTo>
                    <a:cubicBezTo>
                      <a:pt x="1" y="571"/>
                      <a:pt x="159" y="793"/>
                      <a:pt x="381" y="888"/>
                    </a:cubicBezTo>
                    <a:cubicBezTo>
                      <a:pt x="571" y="983"/>
                      <a:pt x="666" y="1141"/>
                      <a:pt x="666" y="1331"/>
                    </a:cubicBezTo>
                    <a:lnTo>
                      <a:pt x="666" y="1521"/>
                    </a:lnTo>
                    <a:cubicBezTo>
                      <a:pt x="666" y="1616"/>
                      <a:pt x="761" y="1679"/>
                      <a:pt x="824" y="1679"/>
                    </a:cubicBezTo>
                    <a:cubicBezTo>
                      <a:pt x="919" y="1679"/>
                      <a:pt x="983" y="1616"/>
                      <a:pt x="983" y="1521"/>
                    </a:cubicBezTo>
                    <a:lnTo>
                      <a:pt x="983" y="1331"/>
                    </a:lnTo>
                    <a:cubicBezTo>
                      <a:pt x="983" y="1014"/>
                      <a:pt x="793" y="729"/>
                      <a:pt x="508" y="603"/>
                    </a:cubicBezTo>
                    <a:cubicBezTo>
                      <a:pt x="381" y="571"/>
                      <a:pt x="318" y="444"/>
                      <a:pt x="318" y="349"/>
                    </a:cubicBezTo>
                    <a:lnTo>
                      <a:pt x="318" y="159"/>
                    </a:lnTo>
                    <a:cubicBezTo>
                      <a:pt x="318" y="64"/>
                      <a:pt x="254" y="1"/>
                      <a:pt x="1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63;p36">
                <a:extLst>
                  <a:ext uri="{FF2B5EF4-FFF2-40B4-BE49-F238E27FC236}">
                    <a16:creationId xmlns:a16="http://schemas.microsoft.com/office/drawing/2014/main" id="{632CFB0E-7BEF-E6D9-807A-C8A7D3717A0A}"/>
                  </a:ext>
                </a:extLst>
              </p:cNvPr>
              <p:cNvSpPr/>
              <p:nvPr/>
            </p:nvSpPr>
            <p:spPr>
              <a:xfrm>
                <a:off x="6186952" y="4006196"/>
                <a:ext cx="65902" cy="50648"/>
              </a:xfrm>
              <a:custGeom>
                <a:avLst/>
                <a:gdLst/>
                <a:ahLst/>
                <a:cxnLst/>
                <a:rect l="l" t="t" r="r" b="b"/>
                <a:pathLst>
                  <a:path w="2186" h="1680" extrusionOk="0">
                    <a:moveTo>
                      <a:pt x="159" y="1"/>
                    </a:moveTo>
                    <a:cubicBezTo>
                      <a:pt x="64" y="1"/>
                      <a:pt x="0" y="64"/>
                      <a:pt x="0" y="159"/>
                    </a:cubicBezTo>
                    <a:lnTo>
                      <a:pt x="0" y="318"/>
                    </a:lnTo>
                    <a:cubicBezTo>
                      <a:pt x="0" y="634"/>
                      <a:pt x="254" y="856"/>
                      <a:pt x="539" y="856"/>
                    </a:cubicBezTo>
                    <a:lnTo>
                      <a:pt x="1425" y="856"/>
                    </a:lnTo>
                    <a:cubicBezTo>
                      <a:pt x="1647" y="856"/>
                      <a:pt x="1869" y="1078"/>
                      <a:pt x="1869" y="1299"/>
                    </a:cubicBezTo>
                    <a:lnTo>
                      <a:pt x="1869" y="1521"/>
                    </a:lnTo>
                    <a:cubicBezTo>
                      <a:pt x="1869" y="1616"/>
                      <a:pt x="1932" y="1679"/>
                      <a:pt x="2027" y="1679"/>
                    </a:cubicBezTo>
                    <a:cubicBezTo>
                      <a:pt x="2090" y="1679"/>
                      <a:pt x="2185" y="1616"/>
                      <a:pt x="2185" y="1521"/>
                    </a:cubicBezTo>
                    <a:lnTo>
                      <a:pt x="2185" y="1299"/>
                    </a:lnTo>
                    <a:cubicBezTo>
                      <a:pt x="2154" y="888"/>
                      <a:pt x="1837" y="539"/>
                      <a:pt x="1425" y="539"/>
                    </a:cubicBezTo>
                    <a:lnTo>
                      <a:pt x="539" y="539"/>
                    </a:lnTo>
                    <a:cubicBezTo>
                      <a:pt x="412" y="539"/>
                      <a:pt x="317" y="444"/>
                      <a:pt x="317" y="318"/>
                    </a:cubicBezTo>
                    <a:lnTo>
                      <a:pt x="317" y="159"/>
                    </a:lnTo>
                    <a:cubicBezTo>
                      <a:pt x="317" y="64"/>
                      <a:pt x="254" y="1"/>
                      <a:pt x="1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64;p36">
                <a:extLst>
                  <a:ext uri="{FF2B5EF4-FFF2-40B4-BE49-F238E27FC236}">
                    <a16:creationId xmlns:a16="http://schemas.microsoft.com/office/drawing/2014/main" id="{FA4F7A9C-BCAC-0969-C8C5-A27916709ADC}"/>
                  </a:ext>
                </a:extLst>
              </p:cNvPr>
              <p:cNvSpPr/>
              <p:nvPr/>
            </p:nvSpPr>
            <p:spPr>
              <a:xfrm>
                <a:off x="6146856" y="4006196"/>
                <a:ext cx="29605" cy="50648"/>
              </a:xfrm>
              <a:custGeom>
                <a:avLst/>
                <a:gdLst/>
                <a:ahLst/>
                <a:cxnLst/>
                <a:rect l="l" t="t" r="r" b="b"/>
                <a:pathLst>
                  <a:path w="982" h="1680" extrusionOk="0">
                    <a:moveTo>
                      <a:pt x="824" y="1"/>
                    </a:moveTo>
                    <a:cubicBezTo>
                      <a:pt x="728" y="1"/>
                      <a:pt x="665" y="64"/>
                      <a:pt x="665" y="159"/>
                    </a:cubicBezTo>
                    <a:lnTo>
                      <a:pt x="665" y="349"/>
                    </a:lnTo>
                    <a:cubicBezTo>
                      <a:pt x="665" y="476"/>
                      <a:pt x="602" y="571"/>
                      <a:pt x="507" y="603"/>
                    </a:cubicBezTo>
                    <a:cubicBezTo>
                      <a:pt x="190" y="729"/>
                      <a:pt x="0" y="1014"/>
                      <a:pt x="0" y="1331"/>
                    </a:cubicBezTo>
                    <a:lnTo>
                      <a:pt x="0" y="1521"/>
                    </a:lnTo>
                    <a:cubicBezTo>
                      <a:pt x="0" y="1616"/>
                      <a:pt x="63" y="1679"/>
                      <a:pt x="158" y="1679"/>
                    </a:cubicBezTo>
                    <a:cubicBezTo>
                      <a:pt x="253" y="1679"/>
                      <a:pt x="317" y="1616"/>
                      <a:pt x="317" y="1521"/>
                    </a:cubicBezTo>
                    <a:lnTo>
                      <a:pt x="317" y="1331"/>
                    </a:lnTo>
                    <a:cubicBezTo>
                      <a:pt x="317" y="1141"/>
                      <a:pt x="443" y="951"/>
                      <a:pt x="602" y="888"/>
                    </a:cubicBezTo>
                    <a:cubicBezTo>
                      <a:pt x="855" y="793"/>
                      <a:pt x="982" y="603"/>
                      <a:pt x="982" y="349"/>
                    </a:cubicBezTo>
                    <a:lnTo>
                      <a:pt x="982" y="159"/>
                    </a:lnTo>
                    <a:cubicBezTo>
                      <a:pt x="982" y="64"/>
                      <a:pt x="919" y="1"/>
                      <a:pt x="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 name="Google Shape;1665;p36">
            <a:extLst>
              <a:ext uri="{FF2B5EF4-FFF2-40B4-BE49-F238E27FC236}">
                <a16:creationId xmlns:a16="http://schemas.microsoft.com/office/drawing/2014/main" id="{B7DAC4CF-C0D8-6A98-A1AA-EC9529AF4CA1}"/>
              </a:ext>
            </a:extLst>
          </p:cNvPr>
          <p:cNvGrpSpPr/>
          <p:nvPr/>
        </p:nvGrpSpPr>
        <p:grpSpPr>
          <a:xfrm>
            <a:off x="3716560" y="3467474"/>
            <a:ext cx="527069" cy="528003"/>
            <a:chOff x="2509259" y="2266685"/>
            <a:chExt cx="527069" cy="528003"/>
          </a:xfrm>
        </p:grpSpPr>
        <p:sp>
          <p:nvSpPr>
            <p:cNvPr id="70" name="Google Shape;1666;p36">
              <a:extLst>
                <a:ext uri="{FF2B5EF4-FFF2-40B4-BE49-F238E27FC236}">
                  <a16:creationId xmlns:a16="http://schemas.microsoft.com/office/drawing/2014/main" id="{468FDB0F-0164-1C0B-78BE-60F54ED7572D}"/>
                </a:ext>
              </a:extLst>
            </p:cNvPr>
            <p:cNvSpPr/>
            <p:nvPr/>
          </p:nvSpPr>
          <p:spPr>
            <a:xfrm>
              <a:off x="2509259" y="2266685"/>
              <a:ext cx="527069" cy="528003"/>
            </a:xfrm>
            <a:custGeom>
              <a:avLst/>
              <a:gdLst/>
              <a:ahLst/>
              <a:cxnLst/>
              <a:rect l="l" t="t" r="r" b="b"/>
              <a:pathLst>
                <a:path w="17483" h="17514" extrusionOk="0">
                  <a:moveTo>
                    <a:pt x="8742" y="0"/>
                  </a:moveTo>
                  <a:cubicBezTo>
                    <a:pt x="3896" y="0"/>
                    <a:pt x="1" y="3927"/>
                    <a:pt x="1" y="8773"/>
                  </a:cubicBezTo>
                  <a:cubicBezTo>
                    <a:pt x="1" y="13586"/>
                    <a:pt x="3896" y="17513"/>
                    <a:pt x="8742" y="17513"/>
                  </a:cubicBezTo>
                  <a:cubicBezTo>
                    <a:pt x="13587" y="17513"/>
                    <a:pt x="17482" y="13586"/>
                    <a:pt x="17482" y="8773"/>
                  </a:cubicBezTo>
                  <a:cubicBezTo>
                    <a:pt x="17482" y="3927"/>
                    <a:pt x="13587" y="0"/>
                    <a:pt x="8742" y="0"/>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67;p36">
              <a:extLst>
                <a:ext uri="{FF2B5EF4-FFF2-40B4-BE49-F238E27FC236}">
                  <a16:creationId xmlns:a16="http://schemas.microsoft.com/office/drawing/2014/main" id="{42979292-3ABA-05B9-D50C-30CF110B975A}"/>
                </a:ext>
              </a:extLst>
            </p:cNvPr>
            <p:cNvSpPr/>
            <p:nvPr/>
          </p:nvSpPr>
          <p:spPr>
            <a:xfrm>
              <a:off x="2701178" y="2369789"/>
              <a:ext cx="143231" cy="78323"/>
            </a:xfrm>
            <a:custGeom>
              <a:avLst/>
              <a:gdLst/>
              <a:ahLst/>
              <a:cxnLst/>
              <a:rect l="l" t="t" r="r" b="b"/>
              <a:pathLst>
                <a:path w="4751" h="2598" extrusionOk="0">
                  <a:moveTo>
                    <a:pt x="2376" y="0"/>
                  </a:moveTo>
                  <a:cubicBezTo>
                    <a:pt x="2091" y="0"/>
                    <a:pt x="1837" y="159"/>
                    <a:pt x="1647" y="381"/>
                  </a:cubicBezTo>
                  <a:lnTo>
                    <a:pt x="539" y="381"/>
                  </a:lnTo>
                  <a:cubicBezTo>
                    <a:pt x="254" y="381"/>
                    <a:pt x="0" y="634"/>
                    <a:pt x="0" y="919"/>
                  </a:cubicBezTo>
                  <a:lnTo>
                    <a:pt x="0" y="2059"/>
                  </a:lnTo>
                  <a:cubicBezTo>
                    <a:pt x="0" y="2376"/>
                    <a:pt x="254" y="2597"/>
                    <a:pt x="539" y="2597"/>
                  </a:cubicBezTo>
                  <a:lnTo>
                    <a:pt x="919" y="2597"/>
                  </a:lnTo>
                  <a:cubicBezTo>
                    <a:pt x="982" y="2597"/>
                    <a:pt x="1046" y="2534"/>
                    <a:pt x="1046" y="2439"/>
                  </a:cubicBezTo>
                  <a:cubicBezTo>
                    <a:pt x="1046" y="2376"/>
                    <a:pt x="982" y="2312"/>
                    <a:pt x="919" y="2312"/>
                  </a:cubicBezTo>
                  <a:lnTo>
                    <a:pt x="539" y="2312"/>
                  </a:lnTo>
                  <a:cubicBezTo>
                    <a:pt x="412" y="2312"/>
                    <a:pt x="317" y="2186"/>
                    <a:pt x="317" y="2059"/>
                  </a:cubicBezTo>
                  <a:lnTo>
                    <a:pt x="317" y="951"/>
                  </a:lnTo>
                  <a:cubicBezTo>
                    <a:pt x="317" y="824"/>
                    <a:pt x="444" y="729"/>
                    <a:pt x="539" y="729"/>
                  </a:cubicBezTo>
                  <a:lnTo>
                    <a:pt x="1679" y="729"/>
                  </a:lnTo>
                  <a:cubicBezTo>
                    <a:pt x="1774" y="729"/>
                    <a:pt x="1869" y="666"/>
                    <a:pt x="1932" y="571"/>
                  </a:cubicBezTo>
                  <a:cubicBezTo>
                    <a:pt x="2027" y="444"/>
                    <a:pt x="2186" y="349"/>
                    <a:pt x="2376" y="349"/>
                  </a:cubicBezTo>
                  <a:cubicBezTo>
                    <a:pt x="2566" y="349"/>
                    <a:pt x="2756" y="444"/>
                    <a:pt x="2851" y="571"/>
                  </a:cubicBezTo>
                  <a:cubicBezTo>
                    <a:pt x="2914" y="666"/>
                    <a:pt x="3009" y="729"/>
                    <a:pt x="3104" y="729"/>
                  </a:cubicBezTo>
                  <a:lnTo>
                    <a:pt x="4212" y="729"/>
                  </a:lnTo>
                  <a:cubicBezTo>
                    <a:pt x="4307" y="729"/>
                    <a:pt x="4434" y="824"/>
                    <a:pt x="4434" y="951"/>
                  </a:cubicBezTo>
                  <a:lnTo>
                    <a:pt x="4434" y="2059"/>
                  </a:lnTo>
                  <a:cubicBezTo>
                    <a:pt x="4434" y="2186"/>
                    <a:pt x="4307" y="2312"/>
                    <a:pt x="4212" y="2312"/>
                  </a:cubicBezTo>
                  <a:lnTo>
                    <a:pt x="1552" y="2312"/>
                  </a:lnTo>
                  <a:cubicBezTo>
                    <a:pt x="1489" y="2312"/>
                    <a:pt x="1394" y="2376"/>
                    <a:pt x="1394" y="2439"/>
                  </a:cubicBezTo>
                  <a:cubicBezTo>
                    <a:pt x="1394" y="2534"/>
                    <a:pt x="1489" y="2597"/>
                    <a:pt x="1552" y="2597"/>
                  </a:cubicBezTo>
                  <a:lnTo>
                    <a:pt x="4212" y="2597"/>
                  </a:lnTo>
                  <a:cubicBezTo>
                    <a:pt x="4497" y="2597"/>
                    <a:pt x="4751" y="2376"/>
                    <a:pt x="4751" y="2059"/>
                  </a:cubicBezTo>
                  <a:lnTo>
                    <a:pt x="4751" y="919"/>
                  </a:lnTo>
                  <a:cubicBezTo>
                    <a:pt x="4751" y="634"/>
                    <a:pt x="4497" y="381"/>
                    <a:pt x="4212" y="381"/>
                  </a:cubicBezTo>
                  <a:lnTo>
                    <a:pt x="3104" y="381"/>
                  </a:lnTo>
                  <a:cubicBezTo>
                    <a:pt x="2946" y="159"/>
                    <a:pt x="2661" y="0"/>
                    <a:pt x="23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68;p36">
              <a:extLst>
                <a:ext uri="{FF2B5EF4-FFF2-40B4-BE49-F238E27FC236}">
                  <a16:creationId xmlns:a16="http://schemas.microsoft.com/office/drawing/2014/main" id="{944B0F04-9DF0-1BCC-11F2-FA4611F1E8E4}"/>
                </a:ext>
              </a:extLst>
            </p:cNvPr>
            <p:cNvSpPr/>
            <p:nvPr/>
          </p:nvSpPr>
          <p:spPr>
            <a:xfrm>
              <a:off x="2756559" y="2396530"/>
              <a:ext cx="32469" cy="32469"/>
            </a:xfrm>
            <a:custGeom>
              <a:avLst/>
              <a:gdLst/>
              <a:ahLst/>
              <a:cxnLst/>
              <a:rect l="l" t="t" r="r" b="b"/>
              <a:pathLst>
                <a:path w="1077" h="1077" extrusionOk="0">
                  <a:moveTo>
                    <a:pt x="539" y="317"/>
                  </a:moveTo>
                  <a:cubicBezTo>
                    <a:pt x="665" y="317"/>
                    <a:pt x="760" y="412"/>
                    <a:pt x="760" y="539"/>
                  </a:cubicBezTo>
                  <a:cubicBezTo>
                    <a:pt x="760" y="665"/>
                    <a:pt x="665" y="760"/>
                    <a:pt x="539" y="760"/>
                  </a:cubicBezTo>
                  <a:cubicBezTo>
                    <a:pt x="412" y="760"/>
                    <a:pt x="317" y="665"/>
                    <a:pt x="317" y="539"/>
                  </a:cubicBezTo>
                  <a:cubicBezTo>
                    <a:pt x="317" y="412"/>
                    <a:pt x="412" y="317"/>
                    <a:pt x="539" y="317"/>
                  </a:cubicBezTo>
                  <a:close/>
                  <a:moveTo>
                    <a:pt x="539" y="0"/>
                  </a:moveTo>
                  <a:cubicBezTo>
                    <a:pt x="254" y="0"/>
                    <a:pt x="0" y="254"/>
                    <a:pt x="0" y="539"/>
                  </a:cubicBezTo>
                  <a:cubicBezTo>
                    <a:pt x="0" y="824"/>
                    <a:pt x="254" y="1077"/>
                    <a:pt x="539" y="1077"/>
                  </a:cubicBezTo>
                  <a:cubicBezTo>
                    <a:pt x="824" y="1077"/>
                    <a:pt x="1077" y="824"/>
                    <a:pt x="1077" y="539"/>
                  </a:cubicBezTo>
                  <a:cubicBezTo>
                    <a:pt x="1077" y="254"/>
                    <a:pt x="824" y="0"/>
                    <a:pt x="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69;p36">
              <a:extLst>
                <a:ext uri="{FF2B5EF4-FFF2-40B4-BE49-F238E27FC236}">
                  <a16:creationId xmlns:a16="http://schemas.microsoft.com/office/drawing/2014/main" id="{1C55811C-2EEB-2D4C-1A62-4D7309913502}"/>
                </a:ext>
              </a:extLst>
            </p:cNvPr>
            <p:cNvSpPr/>
            <p:nvPr/>
          </p:nvSpPr>
          <p:spPr>
            <a:xfrm>
              <a:off x="2638169" y="2398429"/>
              <a:ext cx="269247" cy="293124"/>
            </a:xfrm>
            <a:custGeom>
              <a:avLst/>
              <a:gdLst/>
              <a:ahLst/>
              <a:cxnLst/>
              <a:rect l="l" t="t" r="r" b="b"/>
              <a:pathLst>
                <a:path w="8931" h="9723" extrusionOk="0">
                  <a:moveTo>
                    <a:pt x="475" y="1"/>
                  </a:moveTo>
                  <a:cubicBezTo>
                    <a:pt x="222" y="1"/>
                    <a:pt x="0" y="222"/>
                    <a:pt x="0" y="476"/>
                  </a:cubicBezTo>
                  <a:lnTo>
                    <a:pt x="0" y="9248"/>
                  </a:lnTo>
                  <a:cubicBezTo>
                    <a:pt x="0" y="9501"/>
                    <a:pt x="222" y="9723"/>
                    <a:pt x="475" y="9723"/>
                  </a:cubicBezTo>
                  <a:lnTo>
                    <a:pt x="8456" y="9723"/>
                  </a:lnTo>
                  <a:cubicBezTo>
                    <a:pt x="8709" y="9723"/>
                    <a:pt x="8931" y="9501"/>
                    <a:pt x="8931" y="9248"/>
                  </a:cubicBezTo>
                  <a:lnTo>
                    <a:pt x="8931" y="476"/>
                  </a:lnTo>
                  <a:cubicBezTo>
                    <a:pt x="8931" y="222"/>
                    <a:pt x="8741" y="1"/>
                    <a:pt x="8456" y="1"/>
                  </a:cubicBezTo>
                  <a:lnTo>
                    <a:pt x="7284" y="1"/>
                  </a:lnTo>
                  <a:cubicBezTo>
                    <a:pt x="7221" y="1"/>
                    <a:pt x="7157" y="64"/>
                    <a:pt x="7157" y="159"/>
                  </a:cubicBezTo>
                  <a:cubicBezTo>
                    <a:pt x="7157" y="222"/>
                    <a:pt x="7221" y="317"/>
                    <a:pt x="7284" y="317"/>
                  </a:cubicBezTo>
                  <a:lnTo>
                    <a:pt x="8456" y="317"/>
                  </a:lnTo>
                  <a:cubicBezTo>
                    <a:pt x="8551" y="317"/>
                    <a:pt x="8614" y="381"/>
                    <a:pt x="8614" y="476"/>
                  </a:cubicBezTo>
                  <a:lnTo>
                    <a:pt x="8614" y="9248"/>
                  </a:lnTo>
                  <a:cubicBezTo>
                    <a:pt x="8614" y="9343"/>
                    <a:pt x="8551" y="9406"/>
                    <a:pt x="8456" y="9406"/>
                  </a:cubicBezTo>
                  <a:lnTo>
                    <a:pt x="475" y="9406"/>
                  </a:lnTo>
                  <a:cubicBezTo>
                    <a:pt x="380" y="9406"/>
                    <a:pt x="317" y="9343"/>
                    <a:pt x="317" y="9248"/>
                  </a:cubicBezTo>
                  <a:lnTo>
                    <a:pt x="317" y="476"/>
                  </a:lnTo>
                  <a:cubicBezTo>
                    <a:pt x="317" y="381"/>
                    <a:pt x="380" y="317"/>
                    <a:pt x="475" y="317"/>
                  </a:cubicBezTo>
                  <a:lnTo>
                    <a:pt x="1647" y="317"/>
                  </a:lnTo>
                  <a:cubicBezTo>
                    <a:pt x="1710" y="317"/>
                    <a:pt x="1774" y="222"/>
                    <a:pt x="1774" y="159"/>
                  </a:cubicBezTo>
                  <a:cubicBezTo>
                    <a:pt x="1774" y="64"/>
                    <a:pt x="1710" y="1"/>
                    <a:pt x="1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70;p36">
              <a:extLst>
                <a:ext uri="{FF2B5EF4-FFF2-40B4-BE49-F238E27FC236}">
                  <a16:creationId xmlns:a16="http://schemas.microsoft.com/office/drawing/2014/main" id="{B809D9B6-AB6B-32DC-5EA8-3AE19D08742C}"/>
                </a:ext>
              </a:extLst>
            </p:cNvPr>
            <p:cNvSpPr/>
            <p:nvPr/>
          </p:nvSpPr>
          <p:spPr>
            <a:xfrm>
              <a:off x="2844378" y="2417513"/>
              <a:ext cx="44920" cy="254957"/>
            </a:xfrm>
            <a:custGeom>
              <a:avLst/>
              <a:gdLst/>
              <a:ahLst/>
              <a:cxnLst/>
              <a:rect l="l" t="t" r="r" b="b"/>
              <a:pathLst>
                <a:path w="1490" h="8457" extrusionOk="0">
                  <a:moveTo>
                    <a:pt x="476" y="1"/>
                  </a:moveTo>
                  <a:cubicBezTo>
                    <a:pt x="381" y="1"/>
                    <a:pt x="317" y="64"/>
                    <a:pt x="317" y="159"/>
                  </a:cubicBezTo>
                  <a:cubicBezTo>
                    <a:pt x="317" y="223"/>
                    <a:pt x="381" y="286"/>
                    <a:pt x="476" y="286"/>
                  </a:cubicBezTo>
                  <a:lnTo>
                    <a:pt x="1173" y="286"/>
                  </a:lnTo>
                  <a:lnTo>
                    <a:pt x="1173" y="8140"/>
                  </a:lnTo>
                  <a:lnTo>
                    <a:pt x="159" y="8140"/>
                  </a:lnTo>
                  <a:lnTo>
                    <a:pt x="159" y="8172"/>
                  </a:lnTo>
                  <a:cubicBezTo>
                    <a:pt x="96" y="8172"/>
                    <a:pt x="1" y="8235"/>
                    <a:pt x="1" y="8298"/>
                  </a:cubicBezTo>
                  <a:cubicBezTo>
                    <a:pt x="1" y="8393"/>
                    <a:pt x="96" y="8457"/>
                    <a:pt x="159" y="8457"/>
                  </a:cubicBezTo>
                  <a:lnTo>
                    <a:pt x="1331" y="8457"/>
                  </a:lnTo>
                  <a:cubicBezTo>
                    <a:pt x="1394" y="8457"/>
                    <a:pt x="1489" y="8393"/>
                    <a:pt x="1489" y="8298"/>
                  </a:cubicBezTo>
                  <a:lnTo>
                    <a:pt x="1489" y="159"/>
                  </a:lnTo>
                  <a:cubicBezTo>
                    <a:pt x="1489" y="64"/>
                    <a:pt x="1394" y="1"/>
                    <a:pt x="13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71;p36">
              <a:extLst>
                <a:ext uri="{FF2B5EF4-FFF2-40B4-BE49-F238E27FC236}">
                  <a16:creationId xmlns:a16="http://schemas.microsoft.com/office/drawing/2014/main" id="{8E657038-5CF8-1AF8-E2F1-2ABEDF964BDE}"/>
                </a:ext>
              </a:extLst>
            </p:cNvPr>
            <p:cNvSpPr/>
            <p:nvPr/>
          </p:nvSpPr>
          <p:spPr>
            <a:xfrm>
              <a:off x="2657253" y="2417513"/>
              <a:ext cx="176664" cy="254957"/>
            </a:xfrm>
            <a:custGeom>
              <a:avLst/>
              <a:gdLst/>
              <a:ahLst/>
              <a:cxnLst/>
              <a:rect l="l" t="t" r="r" b="b"/>
              <a:pathLst>
                <a:path w="5860" h="8457" extrusionOk="0">
                  <a:moveTo>
                    <a:pt x="159" y="1"/>
                  </a:moveTo>
                  <a:cubicBezTo>
                    <a:pt x="64" y="1"/>
                    <a:pt x="1" y="64"/>
                    <a:pt x="1" y="159"/>
                  </a:cubicBezTo>
                  <a:lnTo>
                    <a:pt x="1" y="8298"/>
                  </a:lnTo>
                  <a:cubicBezTo>
                    <a:pt x="1" y="8393"/>
                    <a:pt x="64" y="8457"/>
                    <a:pt x="159" y="8457"/>
                  </a:cubicBezTo>
                  <a:lnTo>
                    <a:pt x="5701" y="8457"/>
                  </a:lnTo>
                  <a:cubicBezTo>
                    <a:pt x="5796" y="8457"/>
                    <a:pt x="5859" y="8393"/>
                    <a:pt x="5859" y="8298"/>
                  </a:cubicBezTo>
                  <a:cubicBezTo>
                    <a:pt x="5859" y="8235"/>
                    <a:pt x="5796" y="8172"/>
                    <a:pt x="5701" y="8172"/>
                  </a:cubicBezTo>
                  <a:lnTo>
                    <a:pt x="286" y="8172"/>
                  </a:lnTo>
                  <a:lnTo>
                    <a:pt x="286" y="318"/>
                  </a:lnTo>
                  <a:lnTo>
                    <a:pt x="1014" y="318"/>
                  </a:lnTo>
                  <a:cubicBezTo>
                    <a:pt x="1077" y="318"/>
                    <a:pt x="1172" y="223"/>
                    <a:pt x="1172" y="159"/>
                  </a:cubicBezTo>
                  <a:cubicBezTo>
                    <a:pt x="1172" y="64"/>
                    <a:pt x="1077" y="1"/>
                    <a:pt x="10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72;p36">
              <a:extLst>
                <a:ext uri="{FF2B5EF4-FFF2-40B4-BE49-F238E27FC236}">
                  <a16:creationId xmlns:a16="http://schemas.microsoft.com/office/drawing/2014/main" id="{9E48284A-85BF-7F23-F879-A037F0FCF99B}"/>
                </a:ext>
              </a:extLst>
            </p:cNvPr>
            <p:cNvSpPr/>
            <p:nvPr/>
          </p:nvSpPr>
          <p:spPr>
            <a:xfrm>
              <a:off x="2773743" y="2474552"/>
              <a:ext cx="34398" cy="27977"/>
            </a:xfrm>
            <a:custGeom>
              <a:avLst/>
              <a:gdLst/>
              <a:ahLst/>
              <a:cxnLst/>
              <a:rect l="l" t="t" r="r" b="b"/>
              <a:pathLst>
                <a:path w="1141" h="928" extrusionOk="0">
                  <a:moveTo>
                    <a:pt x="501" y="1"/>
                  </a:moveTo>
                  <a:cubicBezTo>
                    <a:pt x="443" y="1"/>
                    <a:pt x="375" y="52"/>
                    <a:pt x="349" y="104"/>
                  </a:cubicBezTo>
                  <a:cubicBezTo>
                    <a:pt x="349" y="199"/>
                    <a:pt x="380" y="294"/>
                    <a:pt x="475" y="294"/>
                  </a:cubicBezTo>
                  <a:lnTo>
                    <a:pt x="570" y="326"/>
                  </a:lnTo>
                  <a:lnTo>
                    <a:pt x="349" y="452"/>
                  </a:lnTo>
                  <a:cubicBezTo>
                    <a:pt x="254" y="516"/>
                    <a:pt x="190" y="547"/>
                    <a:pt x="95" y="611"/>
                  </a:cubicBezTo>
                  <a:cubicBezTo>
                    <a:pt x="32" y="642"/>
                    <a:pt x="0" y="737"/>
                    <a:pt x="32" y="832"/>
                  </a:cubicBezTo>
                  <a:cubicBezTo>
                    <a:pt x="64" y="864"/>
                    <a:pt x="127" y="896"/>
                    <a:pt x="190" y="896"/>
                  </a:cubicBezTo>
                  <a:cubicBezTo>
                    <a:pt x="190" y="896"/>
                    <a:pt x="222" y="896"/>
                    <a:pt x="254" y="864"/>
                  </a:cubicBezTo>
                  <a:cubicBezTo>
                    <a:pt x="349" y="832"/>
                    <a:pt x="412" y="769"/>
                    <a:pt x="475" y="737"/>
                  </a:cubicBezTo>
                  <a:lnTo>
                    <a:pt x="729" y="611"/>
                  </a:lnTo>
                  <a:lnTo>
                    <a:pt x="697" y="737"/>
                  </a:lnTo>
                  <a:cubicBezTo>
                    <a:pt x="697" y="832"/>
                    <a:pt x="729" y="896"/>
                    <a:pt x="824" y="927"/>
                  </a:cubicBezTo>
                  <a:lnTo>
                    <a:pt x="855" y="927"/>
                  </a:lnTo>
                  <a:cubicBezTo>
                    <a:pt x="919" y="927"/>
                    <a:pt x="982" y="864"/>
                    <a:pt x="1014" y="801"/>
                  </a:cubicBezTo>
                  <a:lnTo>
                    <a:pt x="1140" y="294"/>
                  </a:lnTo>
                  <a:cubicBezTo>
                    <a:pt x="1140" y="199"/>
                    <a:pt x="1109" y="136"/>
                    <a:pt x="1014" y="104"/>
                  </a:cubicBezTo>
                  <a:lnTo>
                    <a:pt x="539" y="9"/>
                  </a:lnTo>
                  <a:cubicBezTo>
                    <a:pt x="527" y="3"/>
                    <a:pt x="514" y="1"/>
                    <a:pt x="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73;p36">
              <a:extLst>
                <a:ext uri="{FF2B5EF4-FFF2-40B4-BE49-F238E27FC236}">
                  <a16:creationId xmlns:a16="http://schemas.microsoft.com/office/drawing/2014/main" id="{D44C622B-FFFF-D9CE-210E-92E6CFFBB66E}"/>
                </a:ext>
              </a:extLst>
            </p:cNvPr>
            <p:cNvSpPr/>
            <p:nvPr/>
          </p:nvSpPr>
          <p:spPr>
            <a:xfrm>
              <a:off x="2719327" y="2535842"/>
              <a:ext cx="21013" cy="28731"/>
            </a:xfrm>
            <a:custGeom>
              <a:avLst/>
              <a:gdLst/>
              <a:ahLst/>
              <a:cxnLst/>
              <a:rect l="l" t="t" r="r" b="b"/>
              <a:pathLst>
                <a:path w="697" h="953" extrusionOk="0">
                  <a:moveTo>
                    <a:pt x="519" y="0"/>
                  </a:moveTo>
                  <a:cubicBezTo>
                    <a:pt x="471" y="0"/>
                    <a:pt x="419" y="27"/>
                    <a:pt x="380" y="66"/>
                  </a:cubicBezTo>
                  <a:cubicBezTo>
                    <a:pt x="254" y="288"/>
                    <a:pt x="158" y="510"/>
                    <a:pt x="63" y="731"/>
                  </a:cubicBezTo>
                  <a:cubicBezTo>
                    <a:pt x="0" y="795"/>
                    <a:pt x="63" y="890"/>
                    <a:pt x="127" y="921"/>
                  </a:cubicBezTo>
                  <a:cubicBezTo>
                    <a:pt x="158" y="921"/>
                    <a:pt x="158" y="953"/>
                    <a:pt x="190" y="953"/>
                  </a:cubicBezTo>
                  <a:cubicBezTo>
                    <a:pt x="254" y="953"/>
                    <a:pt x="317" y="890"/>
                    <a:pt x="349" y="858"/>
                  </a:cubicBezTo>
                  <a:cubicBezTo>
                    <a:pt x="412" y="636"/>
                    <a:pt x="539" y="446"/>
                    <a:pt x="634" y="256"/>
                  </a:cubicBezTo>
                  <a:cubicBezTo>
                    <a:pt x="697" y="161"/>
                    <a:pt x="665" y="66"/>
                    <a:pt x="602" y="35"/>
                  </a:cubicBezTo>
                  <a:cubicBezTo>
                    <a:pt x="578" y="10"/>
                    <a:pt x="549" y="0"/>
                    <a:pt x="5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74;p36">
              <a:extLst>
                <a:ext uri="{FF2B5EF4-FFF2-40B4-BE49-F238E27FC236}">
                  <a16:creationId xmlns:a16="http://schemas.microsoft.com/office/drawing/2014/main" id="{83C5E3E1-AB96-5DB7-E0E9-51CB84E5C38C}"/>
                </a:ext>
              </a:extLst>
            </p:cNvPr>
            <p:cNvSpPr/>
            <p:nvPr/>
          </p:nvSpPr>
          <p:spPr>
            <a:xfrm>
              <a:off x="2741274" y="2503915"/>
              <a:ext cx="26771" cy="25354"/>
            </a:xfrm>
            <a:custGeom>
              <a:avLst/>
              <a:gdLst/>
              <a:ahLst/>
              <a:cxnLst/>
              <a:rect l="l" t="t" r="r" b="b"/>
              <a:pathLst>
                <a:path w="888" h="841" extrusionOk="0">
                  <a:moveTo>
                    <a:pt x="741" y="1"/>
                  </a:moveTo>
                  <a:cubicBezTo>
                    <a:pt x="705" y="1"/>
                    <a:pt x="666" y="17"/>
                    <a:pt x="634" y="48"/>
                  </a:cubicBezTo>
                  <a:cubicBezTo>
                    <a:pt x="412" y="207"/>
                    <a:pt x="222" y="397"/>
                    <a:pt x="64" y="587"/>
                  </a:cubicBezTo>
                  <a:cubicBezTo>
                    <a:pt x="1" y="650"/>
                    <a:pt x="1" y="745"/>
                    <a:pt x="64" y="809"/>
                  </a:cubicBezTo>
                  <a:cubicBezTo>
                    <a:pt x="96" y="840"/>
                    <a:pt x="127" y="840"/>
                    <a:pt x="191" y="840"/>
                  </a:cubicBezTo>
                  <a:cubicBezTo>
                    <a:pt x="222" y="840"/>
                    <a:pt x="254" y="840"/>
                    <a:pt x="286" y="809"/>
                  </a:cubicBezTo>
                  <a:cubicBezTo>
                    <a:pt x="444" y="619"/>
                    <a:pt x="634" y="429"/>
                    <a:pt x="824" y="270"/>
                  </a:cubicBezTo>
                  <a:cubicBezTo>
                    <a:pt x="887" y="207"/>
                    <a:pt x="887" y="112"/>
                    <a:pt x="824" y="48"/>
                  </a:cubicBezTo>
                  <a:cubicBezTo>
                    <a:pt x="808" y="17"/>
                    <a:pt x="776" y="1"/>
                    <a:pt x="7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75;p36">
              <a:extLst>
                <a:ext uri="{FF2B5EF4-FFF2-40B4-BE49-F238E27FC236}">
                  <a16:creationId xmlns:a16="http://schemas.microsoft.com/office/drawing/2014/main" id="{CE24985C-60D8-52D0-A43B-C73696F242FE}"/>
                </a:ext>
              </a:extLst>
            </p:cNvPr>
            <p:cNvSpPr/>
            <p:nvPr/>
          </p:nvSpPr>
          <p:spPr>
            <a:xfrm>
              <a:off x="2815738" y="2458091"/>
              <a:ext cx="30600" cy="30117"/>
            </a:xfrm>
            <a:custGeom>
              <a:avLst/>
              <a:gdLst/>
              <a:ahLst/>
              <a:cxnLst/>
              <a:rect l="l" t="t" r="r" b="b"/>
              <a:pathLst>
                <a:path w="1015" h="999" extrusionOk="0">
                  <a:moveTo>
                    <a:pt x="175" y="1"/>
                  </a:moveTo>
                  <a:cubicBezTo>
                    <a:pt x="135" y="1"/>
                    <a:pt x="96" y="17"/>
                    <a:pt x="64" y="48"/>
                  </a:cubicBezTo>
                  <a:cubicBezTo>
                    <a:pt x="1" y="112"/>
                    <a:pt x="1" y="207"/>
                    <a:pt x="64" y="270"/>
                  </a:cubicBezTo>
                  <a:lnTo>
                    <a:pt x="286" y="492"/>
                  </a:lnTo>
                  <a:lnTo>
                    <a:pt x="64" y="745"/>
                  </a:lnTo>
                  <a:cubicBezTo>
                    <a:pt x="1" y="777"/>
                    <a:pt x="1" y="903"/>
                    <a:pt x="64" y="967"/>
                  </a:cubicBezTo>
                  <a:cubicBezTo>
                    <a:pt x="96" y="998"/>
                    <a:pt x="127" y="998"/>
                    <a:pt x="159" y="998"/>
                  </a:cubicBezTo>
                  <a:cubicBezTo>
                    <a:pt x="222" y="998"/>
                    <a:pt x="254" y="967"/>
                    <a:pt x="286" y="935"/>
                  </a:cubicBezTo>
                  <a:lnTo>
                    <a:pt x="507" y="713"/>
                  </a:lnTo>
                  <a:lnTo>
                    <a:pt x="729" y="935"/>
                  </a:lnTo>
                  <a:cubicBezTo>
                    <a:pt x="792" y="967"/>
                    <a:pt x="824" y="998"/>
                    <a:pt x="856" y="998"/>
                  </a:cubicBezTo>
                  <a:cubicBezTo>
                    <a:pt x="887" y="998"/>
                    <a:pt x="919" y="967"/>
                    <a:pt x="951" y="935"/>
                  </a:cubicBezTo>
                  <a:cubicBezTo>
                    <a:pt x="1014" y="872"/>
                    <a:pt x="1014" y="777"/>
                    <a:pt x="951" y="713"/>
                  </a:cubicBezTo>
                  <a:lnTo>
                    <a:pt x="729" y="492"/>
                  </a:lnTo>
                  <a:lnTo>
                    <a:pt x="951" y="270"/>
                  </a:lnTo>
                  <a:cubicBezTo>
                    <a:pt x="1014" y="207"/>
                    <a:pt x="1014" y="112"/>
                    <a:pt x="951" y="48"/>
                  </a:cubicBezTo>
                  <a:cubicBezTo>
                    <a:pt x="919" y="17"/>
                    <a:pt x="880" y="1"/>
                    <a:pt x="840" y="1"/>
                  </a:cubicBezTo>
                  <a:cubicBezTo>
                    <a:pt x="800" y="1"/>
                    <a:pt x="761" y="17"/>
                    <a:pt x="729" y="48"/>
                  </a:cubicBezTo>
                  <a:lnTo>
                    <a:pt x="507" y="270"/>
                  </a:lnTo>
                  <a:lnTo>
                    <a:pt x="286" y="48"/>
                  </a:lnTo>
                  <a:cubicBezTo>
                    <a:pt x="254" y="17"/>
                    <a:pt x="214"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76;p36">
              <a:extLst>
                <a:ext uri="{FF2B5EF4-FFF2-40B4-BE49-F238E27FC236}">
                  <a16:creationId xmlns:a16="http://schemas.microsoft.com/office/drawing/2014/main" id="{46A4E094-F250-DEC0-B98A-11825523B054}"/>
                </a:ext>
              </a:extLst>
            </p:cNvPr>
            <p:cNvSpPr/>
            <p:nvPr/>
          </p:nvSpPr>
          <p:spPr>
            <a:xfrm>
              <a:off x="2772778" y="2543077"/>
              <a:ext cx="24872" cy="24359"/>
            </a:xfrm>
            <a:custGeom>
              <a:avLst/>
              <a:gdLst/>
              <a:ahLst/>
              <a:cxnLst/>
              <a:rect l="l" t="t" r="r" b="b"/>
              <a:pathLst>
                <a:path w="825" h="808" extrusionOk="0">
                  <a:moveTo>
                    <a:pt x="175" y="0"/>
                  </a:moveTo>
                  <a:cubicBezTo>
                    <a:pt x="135" y="0"/>
                    <a:pt x="96" y="16"/>
                    <a:pt x="64" y="48"/>
                  </a:cubicBezTo>
                  <a:cubicBezTo>
                    <a:pt x="1" y="111"/>
                    <a:pt x="1" y="238"/>
                    <a:pt x="64" y="270"/>
                  </a:cubicBezTo>
                  <a:lnTo>
                    <a:pt x="191" y="396"/>
                  </a:lnTo>
                  <a:lnTo>
                    <a:pt x="64" y="523"/>
                  </a:lnTo>
                  <a:cubicBezTo>
                    <a:pt x="1" y="586"/>
                    <a:pt x="1" y="681"/>
                    <a:pt x="64" y="745"/>
                  </a:cubicBezTo>
                  <a:cubicBezTo>
                    <a:pt x="96" y="776"/>
                    <a:pt x="127" y="808"/>
                    <a:pt x="159" y="808"/>
                  </a:cubicBezTo>
                  <a:cubicBezTo>
                    <a:pt x="222" y="808"/>
                    <a:pt x="254" y="776"/>
                    <a:pt x="286" y="745"/>
                  </a:cubicBezTo>
                  <a:lnTo>
                    <a:pt x="412" y="618"/>
                  </a:lnTo>
                  <a:lnTo>
                    <a:pt x="539" y="745"/>
                  </a:lnTo>
                  <a:cubicBezTo>
                    <a:pt x="571" y="776"/>
                    <a:pt x="602" y="776"/>
                    <a:pt x="634" y="776"/>
                  </a:cubicBezTo>
                  <a:cubicBezTo>
                    <a:pt x="666" y="776"/>
                    <a:pt x="729" y="776"/>
                    <a:pt x="761" y="745"/>
                  </a:cubicBezTo>
                  <a:cubicBezTo>
                    <a:pt x="824" y="681"/>
                    <a:pt x="824" y="586"/>
                    <a:pt x="761" y="523"/>
                  </a:cubicBezTo>
                  <a:lnTo>
                    <a:pt x="634" y="396"/>
                  </a:lnTo>
                  <a:lnTo>
                    <a:pt x="761" y="270"/>
                  </a:lnTo>
                  <a:cubicBezTo>
                    <a:pt x="792" y="206"/>
                    <a:pt x="792" y="111"/>
                    <a:pt x="761" y="48"/>
                  </a:cubicBezTo>
                  <a:cubicBezTo>
                    <a:pt x="729" y="16"/>
                    <a:pt x="689" y="0"/>
                    <a:pt x="650" y="0"/>
                  </a:cubicBezTo>
                  <a:cubicBezTo>
                    <a:pt x="610" y="0"/>
                    <a:pt x="571" y="16"/>
                    <a:pt x="539" y="48"/>
                  </a:cubicBezTo>
                  <a:lnTo>
                    <a:pt x="412" y="175"/>
                  </a:lnTo>
                  <a:lnTo>
                    <a:pt x="286" y="48"/>
                  </a:lnTo>
                  <a:cubicBezTo>
                    <a:pt x="254" y="16"/>
                    <a:pt x="214"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77;p36">
              <a:extLst>
                <a:ext uri="{FF2B5EF4-FFF2-40B4-BE49-F238E27FC236}">
                  <a16:creationId xmlns:a16="http://schemas.microsoft.com/office/drawing/2014/main" id="{E0A66274-DB52-6F09-61C1-97756A48E993}"/>
                </a:ext>
              </a:extLst>
            </p:cNvPr>
            <p:cNvSpPr/>
            <p:nvPr/>
          </p:nvSpPr>
          <p:spPr>
            <a:xfrm>
              <a:off x="2693550" y="2573134"/>
              <a:ext cx="41061" cy="80253"/>
            </a:xfrm>
            <a:custGeom>
              <a:avLst/>
              <a:gdLst/>
              <a:ahLst/>
              <a:cxnLst/>
              <a:rect l="l" t="t" r="r" b="b"/>
              <a:pathLst>
                <a:path w="1362" h="2662" extrusionOk="0">
                  <a:moveTo>
                    <a:pt x="887" y="1"/>
                  </a:moveTo>
                  <a:cubicBezTo>
                    <a:pt x="792" y="1"/>
                    <a:pt x="697" y="33"/>
                    <a:pt x="697" y="128"/>
                  </a:cubicBezTo>
                  <a:cubicBezTo>
                    <a:pt x="570" y="508"/>
                    <a:pt x="538" y="919"/>
                    <a:pt x="538" y="1299"/>
                  </a:cubicBezTo>
                  <a:cubicBezTo>
                    <a:pt x="222" y="1363"/>
                    <a:pt x="0" y="1648"/>
                    <a:pt x="0" y="1964"/>
                  </a:cubicBezTo>
                  <a:cubicBezTo>
                    <a:pt x="0" y="2344"/>
                    <a:pt x="317" y="2661"/>
                    <a:pt x="665" y="2661"/>
                  </a:cubicBezTo>
                  <a:cubicBezTo>
                    <a:pt x="760" y="2661"/>
                    <a:pt x="855" y="2629"/>
                    <a:pt x="950" y="2598"/>
                  </a:cubicBezTo>
                  <a:cubicBezTo>
                    <a:pt x="1045" y="2566"/>
                    <a:pt x="1077" y="2471"/>
                    <a:pt x="1045" y="2376"/>
                  </a:cubicBezTo>
                  <a:cubicBezTo>
                    <a:pt x="999" y="2330"/>
                    <a:pt x="952" y="2300"/>
                    <a:pt x="894" y="2300"/>
                  </a:cubicBezTo>
                  <a:cubicBezTo>
                    <a:pt x="872" y="2300"/>
                    <a:pt x="849" y="2304"/>
                    <a:pt x="823" y="2313"/>
                  </a:cubicBezTo>
                  <a:cubicBezTo>
                    <a:pt x="792" y="2313"/>
                    <a:pt x="728" y="2344"/>
                    <a:pt x="665" y="2344"/>
                  </a:cubicBezTo>
                  <a:cubicBezTo>
                    <a:pt x="475" y="2344"/>
                    <a:pt x="317" y="2186"/>
                    <a:pt x="317" y="1964"/>
                  </a:cubicBezTo>
                  <a:cubicBezTo>
                    <a:pt x="317" y="1774"/>
                    <a:pt x="475" y="1584"/>
                    <a:pt x="697" y="1584"/>
                  </a:cubicBezTo>
                  <a:cubicBezTo>
                    <a:pt x="855" y="1584"/>
                    <a:pt x="1013" y="1711"/>
                    <a:pt x="1045" y="1901"/>
                  </a:cubicBezTo>
                  <a:cubicBezTo>
                    <a:pt x="1045" y="1964"/>
                    <a:pt x="1140" y="2028"/>
                    <a:pt x="1235" y="2028"/>
                  </a:cubicBezTo>
                  <a:cubicBezTo>
                    <a:pt x="1299" y="1996"/>
                    <a:pt x="1362" y="1901"/>
                    <a:pt x="1362" y="1838"/>
                  </a:cubicBezTo>
                  <a:cubicBezTo>
                    <a:pt x="1299" y="1553"/>
                    <a:pt x="1077" y="1363"/>
                    <a:pt x="823" y="1299"/>
                  </a:cubicBezTo>
                  <a:cubicBezTo>
                    <a:pt x="823" y="919"/>
                    <a:pt x="887" y="571"/>
                    <a:pt x="982" y="191"/>
                  </a:cubicBezTo>
                  <a:cubicBezTo>
                    <a:pt x="1013" y="128"/>
                    <a:pt x="950" y="33"/>
                    <a:pt x="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78;p36">
              <a:extLst>
                <a:ext uri="{FF2B5EF4-FFF2-40B4-BE49-F238E27FC236}">
                  <a16:creationId xmlns:a16="http://schemas.microsoft.com/office/drawing/2014/main" id="{79A0D825-6C3C-6BF2-C62F-8D4A351FC76F}"/>
                </a:ext>
              </a:extLst>
            </p:cNvPr>
            <p:cNvSpPr/>
            <p:nvPr/>
          </p:nvSpPr>
          <p:spPr>
            <a:xfrm>
              <a:off x="2683994" y="2468130"/>
              <a:ext cx="37262" cy="38227"/>
            </a:xfrm>
            <a:custGeom>
              <a:avLst/>
              <a:gdLst/>
              <a:ahLst/>
              <a:cxnLst/>
              <a:rect l="l" t="t" r="r" b="b"/>
              <a:pathLst>
                <a:path w="1236" h="1268" extrusionOk="0">
                  <a:moveTo>
                    <a:pt x="634" y="317"/>
                  </a:moveTo>
                  <a:cubicBezTo>
                    <a:pt x="792" y="317"/>
                    <a:pt x="950" y="475"/>
                    <a:pt x="950" y="634"/>
                  </a:cubicBezTo>
                  <a:cubicBezTo>
                    <a:pt x="950" y="792"/>
                    <a:pt x="792" y="950"/>
                    <a:pt x="634" y="950"/>
                  </a:cubicBezTo>
                  <a:cubicBezTo>
                    <a:pt x="444" y="950"/>
                    <a:pt x="317" y="792"/>
                    <a:pt x="317" y="634"/>
                  </a:cubicBezTo>
                  <a:cubicBezTo>
                    <a:pt x="317" y="444"/>
                    <a:pt x="444" y="317"/>
                    <a:pt x="634" y="317"/>
                  </a:cubicBezTo>
                  <a:close/>
                  <a:moveTo>
                    <a:pt x="634" y="0"/>
                  </a:moveTo>
                  <a:cubicBezTo>
                    <a:pt x="285" y="0"/>
                    <a:pt x="0" y="285"/>
                    <a:pt x="0" y="634"/>
                  </a:cubicBezTo>
                  <a:cubicBezTo>
                    <a:pt x="0" y="982"/>
                    <a:pt x="285" y="1267"/>
                    <a:pt x="634" y="1267"/>
                  </a:cubicBezTo>
                  <a:cubicBezTo>
                    <a:pt x="982" y="1267"/>
                    <a:pt x="1235" y="982"/>
                    <a:pt x="1235" y="634"/>
                  </a:cubicBezTo>
                  <a:cubicBezTo>
                    <a:pt x="1235" y="285"/>
                    <a:pt x="982" y="0"/>
                    <a:pt x="6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79;p36">
              <a:extLst>
                <a:ext uri="{FF2B5EF4-FFF2-40B4-BE49-F238E27FC236}">
                  <a16:creationId xmlns:a16="http://schemas.microsoft.com/office/drawing/2014/main" id="{7FF2EE50-CB4D-D78C-FEA8-449979D87B34}"/>
                </a:ext>
              </a:extLst>
            </p:cNvPr>
            <p:cNvSpPr/>
            <p:nvPr/>
          </p:nvSpPr>
          <p:spPr>
            <a:xfrm>
              <a:off x="2813839" y="2576963"/>
              <a:ext cx="35363" cy="49683"/>
            </a:xfrm>
            <a:custGeom>
              <a:avLst/>
              <a:gdLst/>
              <a:ahLst/>
              <a:cxnLst/>
              <a:rect l="l" t="t" r="r" b="b"/>
              <a:pathLst>
                <a:path w="1173" h="1648" extrusionOk="0">
                  <a:moveTo>
                    <a:pt x="570" y="317"/>
                  </a:moveTo>
                  <a:cubicBezTo>
                    <a:pt x="729" y="317"/>
                    <a:pt x="855" y="444"/>
                    <a:pt x="855" y="602"/>
                  </a:cubicBezTo>
                  <a:cubicBezTo>
                    <a:pt x="855" y="761"/>
                    <a:pt x="729" y="887"/>
                    <a:pt x="570" y="887"/>
                  </a:cubicBezTo>
                  <a:cubicBezTo>
                    <a:pt x="412" y="887"/>
                    <a:pt x="285" y="761"/>
                    <a:pt x="285" y="602"/>
                  </a:cubicBezTo>
                  <a:cubicBezTo>
                    <a:pt x="285" y="444"/>
                    <a:pt x="412" y="317"/>
                    <a:pt x="570" y="317"/>
                  </a:cubicBezTo>
                  <a:close/>
                  <a:moveTo>
                    <a:pt x="570" y="1"/>
                  </a:moveTo>
                  <a:cubicBezTo>
                    <a:pt x="254" y="1"/>
                    <a:pt x="0" y="286"/>
                    <a:pt x="0" y="602"/>
                  </a:cubicBezTo>
                  <a:cubicBezTo>
                    <a:pt x="0" y="856"/>
                    <a:pt x="190" y="1109"/>
                    <a:pt x="444" y="1172"/>
                  </a:cubicBezTo>
                  <a:cubicBezTo>
                    <a:pt x="444" y="1267"/>
                    <a:pt x="444" y="1362"/>
                    <a:pt x="444" y="1426"/>
                  </a:cubicBezTo>
                  <a:cubicBezTo>
                    <a:pt x="412" y="1489"/>
                    <a:pt x="412" y="1552"/>
                    <a:pt x="475" y="1616"/>
                  </a:cubicBezTo>
                  <a:cubicBezTo>
                    <a:pt x="507" y="1647"/>
                    <a:pt x="539" y="1647"/>
                    <a:pt x="570" y="1647"/>
                  </a:cubicBezTo>
                  <a:lnTo>
                    <a:pt x="634" y="1647"/>
                  </a:lnTo>
                  <a:cubicBezTo>
                    <a:pt x="760" y="1584"/>
                    <a:pt x="760" y="1489"/>
                    <a:pt x="729" y="1141"/>
                  </a:cubicBezTo>
                  <a:cubicBezTo>
                    <a:pt x="982" y="1077"/>
                    <a:pt x="1172" y="856"/>
                    <a:pt x="1172" y="602"/>
                  </a:cubicBezTo>
                  <a:cubicBezTo>
                    <a:pt x="1172" y="286"/>
                    <a:pt x="887" y="1"/>
                    <a:pt x="5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681;p36">
            <a:extLst>
              <a:ext uri="{FF2B5EF4-FFF2-40B4-BE49-F238E27FC236}">
                <a16:creationId xmlns:a16="http://schemas.microsoft.com/office/drawing/2014/main" id="{67DEB2DE-011B-EB41-6A61-D0D8C8C7DD99}"/>
              </a:ext>
            </a:extLst>
          </p:cNvPr>
          <p:cNvSpPr txBox="1"/>
          <p:nvPr/>
        </p:nvSpPr>
        <p:spPr>
          <a:xfrm>
            <a:off x="1157576" y="1800839"/>
            <a:ext cx="2902682" cy="13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ea typeface="Roboto"/>
                <a:cs typeface="Roboto"/>
                <a:sym typeface="Roboto"/>
              </a:rPr>
              <a:t>The employee and their manager identify the employee's strengths and weaknesses, as well as their career aspirations.</a:t>
            </a:r>
          </a:p>
        </p:txBody>
      </p:sp>
      <p:sp>
        <p:nvSpPr>
          <p:cNvPr id="87" name="Google Shape;1683;p36">
            <a:extLst>
              <a:ext uri="{FF2B5EF4-FFF2-40B4-BE49-F238E27FC236}">
                <a16:creationId xmlns:a16="http://schemas.microsoft.com/office/drawing/2014/main" id="{AD343A4D-6EDF-E1D5-0B5B-3A404B0B3074}"/>
              </a:ext>
            </a:extLst>
          </p:cNvPr>
          <p:cNvSpPr txBox="1"/>
          <p:nvPr/>
        </p:nvSpPr>
        <p:spPr>
          <a:xfrm>
            <a:off x="1109870" y="3174374"/>
            <a:ext cx="2718432" cy="14098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dirty="0">
                <a:ea typeface="Roboto"/>
                <a:cs typeface="Roboto"/>
                <a:sym typeface="Roboto"/>
              </a:rPr>
              <a:t>The employee and their </a:t>
            </a:r>
          </a:p>
          <a:p>
            <a:pPr marL="0" lvl="0" indent="0" algn="l" rtl="0">
              <a:spcBef>
                <a:spcPts val="0"/>
              </a:spcBef>
              <a:spcAft>
                <a:spcPts val="0"/>
              </a:spcAft>
              <a:buNone/>
            </a:pPr>
            <a:r>
              <a:rPr lang="en-US" sz="1100" dirty="0">
                <a:ea typeface="Roboto"/>
                <a:cs typeface="Roboto"/>
                <a:sym typeface="Roboto"/>
              </a:rPr>
              <a:t>manager create a development </a:t>
            </a:r>
          </a:p>
          <a:p>
            <a:pPr marL="0" lvl="0" indent="0" algn="l" rtl="0">
              <a:spcBef>
                <a:spcPts val="0"/>
              </a:spcBef>
              <a:spcAft>
                <a:spcPts val="0"/>
              </a:spcAft>
              <a:buNone/>
            </a:pPr>
            <a:r>
              <a:rPr lang="en-US" sz="1100" dirty="0">
                <a:ea typeface="Roboto"/>
                <a:cs typeface="Roboto"/>
                <a:sym typeface="Roboto"/>
              </a:rPr>
              <a:t>plan that includes specific goals and action steps, such as </a:t>
            </a:r>
          </a:p>
          <a:p>
            <a:pPr marL="0" lvl="0" indent="0" algn="l" rtl="0">
              <a:spcBef>
                <a:spcPts val="0"/>
              </a:spcBef>
              <a:spcAft>
                <a:spcPts val="0"/>
              </a:spcAft>
              <a:buNone/>
            </a:pPr>
            <a:r>
              <a:rPr lang="en-US" sz="1100" dirty="0">
                <a:ea typeface="Roboto"/>
                <a:cs typeface="Roboto"/>
                <a:sym typeface="Roboto"/>
              </a:rPr>
              <a:t>attending training courses, </a:t>
            </a:r>
          </a:p>
          <a:p>
            <a:pPr marL="0" lvl="0" indent="0" algn="l" rtl="0">
              <a:spcBef>
                <a:spcPts val="0"/>
              </a:spcBef>
              <a:spcAft>
                <a:spcPts val="0"/>
              </a:spcAft>
              <a:buNone/>
            </a:pPr>
            <a:r>
              <a:rPr lang="en-US" sz="1100" dirty="0">
                <a:ea typeface="Roboto"/>
                <a:cs typeface="Roboto"/>
                <a:sym typeface="Roboto"/>
              </a:rPr>
              <a:t>taking on new responsibilities, </a:t>
            </a:r>
          </a:p>
          <a:p>
            <a:pPr marL="0" lvl="0" indent="0" algn="l" rtl="0">
              <a:spcBef>
                <a:spcPts val="0"/>
              </a:spcBef>
              <a:spcAft>
                <a:spcPts val="0"/>
              </a:spcAft>
              <a:buNone/>
            </a:pPr>
            <a:r>
              <a:rPr lang="en-US" sz="1100" dirty="0">
                <a:ea typeface="Roboto"/>
                <a:cs typeface="Roboto"/>
                <a:sym typeface="Roboto"/>
              </a:rPr>
              <a:t>and seeking mentorship.</a:t>
            </a:r>
            <a:endParaRPr sz="1100" dirty="0">
              <a:ea typeface="Roboto"/>
              <a:cs typeface="Roboto"/>
              <a:sym typeface="Roboto"/>
            </a:endParaRPr>
          </a:p>
        </p:txBody>
      </p:sp>
      <p:sp>
        <p:nvSpPr>
          <p:cNvPr id="89" name="Google Shape;1685;p36">
            <a:extLst>
              <a:ext uri="{FF2B5EF4-FFF2-40B4-BE49-F238E27FC236}">
                <a16:creationId xmlns:a16="http://schemas.microsoft.com/office/drawing/2014/main" id="{7970ECF6-AA1C-C005-653B-682AD2DE1230}"/>
              </a:ext>
            </a:extLst>
          </p:cNvPr>
          <p:cNvSpPr txBox="1"/>
          <p:nvPr/>
        </p:nvSpPr>
        <p:spPr>
          <a:xfrm>
            <a:off x="1145997" y="4831300"/>
            <a:ext cx="2523359" cy="86788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dirty="0">
                <a:ea typeface="Roboto"/>
                <a:cs typeface="Roboto"/>
                <a:sym typeface="Roboto"/>
              </a:rPr>
              <a:t>The employee regularly reflects on their progress towards their goals and receives feedback from their manager.</a:t>
            </a:r>
            <a:endParaRPr sz="1100" dirty="0">
              <a:ea typeface="Roboto"/>
              <a:cs typeface="Roboto"/>
              <a:sym typeface="Roboto"/>
            </a:endParaRPr>
          </a:p>
        </p:txBody>
      </p:sp>
      <p:sp>
        <p:nvSpPr>
          <p:cNvPr id="91" name="Google Shape;1687;p36">
            <a:extLst>
              <a:ext uri="{FF2B5EF4-FFF2-40B4-BE49-F238E27FC236}">
                <a16:creationId xmlns:a16="http://schemas.microsoft.com/office/drawing/2014/main" id="{C71AF635-6B6D-1EC5-29CA-6CBEFD1E7E00}"/>
              </a:ext>
            </a:extLst>
          </p:cNvPr>
          <p:cNvSpPr txBox="1"/>
          <p:nvPr/>
        </p:nvSpPr>
        <p:spPr>
          <a:xfrm>
            <a:off x="7906601" y="2051125"/>
            <a:ext cx="2549467" cy="820315"/>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100" dirty="0">
                <a:ea typeface="Roboto"/>
                <a:cs typeface="Roboto"/>
                <a:sym typeface="Roboto"/>
              </a:rPr>
              <a:t>The HRM team provides support and resources for the employee's development, such as training programs and coaching.</a:t>
            </a:r>
            <a:endParaRPr sz="1100" dirty="0">
              <a:ea typeface="Roboto"/>
              <a:cs typeface="Roboto"/>
              <a:sym typeface="Roboto"/>
            </a:endParaRPr>
          </a:p>
        </p:txBody>
      </p:sp>
      <p:sp>
        <p:nvSpPr>
          <p:cNvPr id="93" name="Google Shape;1689;p36">
            <a:extLst>
              <a:ext uri="{FF2B5EF4-FFF2-40B4-BE49-F238E27FC236}">
                <a16:creationId xmlns:a16="http://schemas.microsoft.com/office/drawing/2014/main" id="{02940E60-763F-13EF-7CC3-1280EEF2E725}"/>
              </a:ext>
            </a:extLst>
          </p:cNvPr>
          <p:cNvSpPr txBox="1"/>
          <p:nvPr/>
        </p:nvSpPr>
        <p:spPr>
          <a:xfrm>
            <a:off x="8030215" y="3447277"/>
            <a:ext cx="2496536" cy="978163"/>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dirty="0">
                <a:ea typeface="Roboto"/>
                <a:cs typeface="Roboto"/>
                <a:sym typeface="Roboto"/>
              </a:rPr>
              <a:t>Succession planning is also considered, with the employee </a:t>
            </a:r>
          </a:p>
          <a:p>
            <a:pPr marL="0" lvl="0" indent="0" algn="r" rtl="0">
              <a:spcBef>
                <a:spcPts val="0"/>
              </a:spcBef>
              <a:spcAft>
                <a:spcPts val="0"/>
              </a:spcAft>
              <a:buNone/>
            </a:pPr>
            <a:r>
              <a:rPr lang="en-US" sz="1200" dirty="0">
                <a:ea typeface="Roboto"/>
                <a:cs typeface="Roboto"/>
                <a:sym typeface="Roboto"/>
              </a:rPr>
              <a:t>identified as a potential </a:t>
            </a:r>
          </a:p>
          <a:p>
            <a:pPr marL="0" lvl="0" indent="0" algn="r" rtl="0">
              <a:spcBef>
                <a:spcPts val="0"/>
              </a:spcBef>
              <a:spcAft>
                <a:spcPts val="0"/>
              </a:spcAft>
              <a:buNone/>
            </a:pPr>
            <a:r>
              <a:rPr lang="en-US" sz="1200" dirty="0">
                <a:ea typeface="Roboto"/>
                <a:cs typeface="Roboto"/>
                <a:sym typeface="Roboto"/>
              </a:rPr>
              <a:t>successor for key marketing </a:t>
            </a:r>
          </a:p>
          <a:p>
            <a:pPr marL="0" lvl="0" indent="0" algn="r" rtl="0">
              <a:spcBef>
                <a:spcPts val="0"/>
              </a:spcBef>
              <a:spcAft>
                <a:spcPts val="0"/>
              </a:spcAft>
              <a:buNone/>
            </a:pPr>
            <a:r>
              <a:rPr lang="en-US" sz="1200" dirty="0">
                <a:ea typeface="Roboto"/>
                <a:cs typeface="Roboto"/>
                <a:sym typeface="Roboto"/>
              </a:rPr>
              <a:t>roles within the organization.</a:t>
            </a:r>
            <a:endParaRPr sz="1200" dirty="0">
              <a:ea typeface="Roboto"/>
              <a:cs typeface="Roboto"/>
              <a:sym typeface="Roboto"/>
            </a:endParaRPr>
          </a:p>
        </p:txBody>
      </p:sp>
      <p:sp>
        <p:nvSpPr>
          <p:cNvPr id="95" name="Google Shape;1691;p36">
            <a:extLst>
              <a:ext uri="{FF2B5EF4-FFF2-40B4-BE49-F238E27FC236}">
                <a16:creationId xmlns:a16="http://schemas.microsoft.com/office/drawing/2014/main" id="{A920CCC9-F0CC-32FA-985F-8041EA2AE6A7}"/>
              </a:ext>
            </a:extLst>
          </p:cNvPr>
          <p:cNvSpPr txBox="1"/>
          <p:nvPr/>
        </p:nvSpPr>
        <p:spPr>
          <a:xfrm>
            <a:off x="7971850" y="4544596"/>
            <a:ext cx="2549468" cy="118561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dirty="0">
                <a:ea typeface="Roboto"/>
                <a:cs typeface="Roboto"/>
                <a:sym typeface="Roboto"/>
              </a:rPr>
              <a:t>Overall, effective PDP practices can help employees develop </a:t>
            </a:r>
          </a:p>
          <a:p>
            <a:pPr marL="0" lvl="0" indent="0" algn="r" rtl="0">
              <a:spcBef>
                <a:spcPts val="0"/>
              </a:spcBef>
              <a:spcAft>
                <a:spcPts val="0"/>
              </a:spcAft>
              <a:buNone/>
            </a:pPr>
            <a:r>
              <a:rPr lang="en-US" sz="1200" dirty="0">
                <a:ea typeface="Roboto"/>
                <a:cs typeface="Roboto"/>
                <a:sym typeface="Roboto"/>
              </a:rPr>
              <a:t>their skills and knowledge, </a:t>
            </a:r>
          </a:p>
          <a:p>
            <a:pPr marL="0" lvl="0" indent="0" algn="r" rtl="0">
              <a:spcBef>
                <a:spcPts val="0"/>
              </a:spcBef>
              <a:spcAft>
                <a:spcPts val="0"/>
              </a:spcAft>
              <a:buNone/>
            </a:pPr>
            <a:r>
              <a:rPr lang="en-US" sz="1200" dirty="0">
                <a:ea typeface="Roboto"/>
                <a:cs typeface="Roboto"/>
                <a:sym typeface="Roboto"/>
              </a:rPr>
              <a:t>advance their careers, and </a:t>
            </a:r>
          </a:p>
          <a:p>
            <a:pPr marL="0" lvl="0" indent="0" algn="r" rtl="0">
              <a:spcBef>
                <a:spcPts val="0"/>
              </a:spcBef>
              <a:spcAft>
                <a:spcPts val="0"/>
              </a:spcAft>
              <a:buNone/>
            </a:pPr>
            <a:r>
              <a:rPr lang="en-US" sz="1200" dirty="0">
                <a:ea typeface="Roboto"/>
                <a:cs typeface="Roboto"/>
                <a:sym typeface="Roboto"/>
              </a:rPr>
              <a:t>contribute to the overall </a:t>
            </a:r>
          </a:p>
          <a:p>
            <a:pPr marL="0" lvl="0" indent="0" algn="r" rtl="0">
              <a:spcBef>
                <a:spcPts val="0"/>
              </a:spcBef>
              <a:spcAft>
                <a:spcPts val="0"/>
              </a:spcAft>
              <a:buNone/>
            </a:pPr>
            <a:r>
              <a:rPr lang="en-US" sz="1200" dirty="0">
                <a:ea typeface="Roboto"/>
                <a:cs typeface="Roboto"/>
                <a:sym typeface="Roboto"/>
              </a:rPr>
              <a:t>success of the organization.</a:t>
            </a:r>
            <a:endParaRPr sz="1200" dirty="0">
              <a:ea typeface="Roboto"/>
              <a:cs typeface="Roboto"/>
              <a:sym typeface="Roboto"/>
            </a:endParaRPr>
          </a:p>
        </p:txBody>
      </p:sp>
    </p:spTree>
    <p:extLst>
      <p:ext uri="{BB962C8B-B14F-4D97-AF65-F5344CB8AC3E}">
        <p14:creationId xmlns:p14="http://schemas.microsoft.com/office/powerpoint/2010/main" val="22678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683729" y="1119801"/>
            <a:ext cx="6591298" cy="646331"/>
          </a:xfrm>
          <a:prstGeom prst="rect">
            <a:avLst/>
          </a:prstGeom>
          <a:noFill/>
        </p:spPr>
        <p:txBody>
          <a:bodyPr wrap="square" rtlCol="0" anchor="ctr" anchorCtr="0">
            <a:spAutoFit/>
          </a:bodyPr>
          <a:lstStyle/>
          <a:p>
            <a:pPr algn="ctr"/>
            <a:r>
              <a:rPr lang="en-US" altLang="ko-KR" sz="3600" dirty="0">
                <a:solidFill>
                  <a:srgbClr val="262626"/>
                </a:solidFill>
                <a:effectLst>
                  <a:outerShdw blurRad="38100" dist="38100" dir="2700000" algn="tl">
                    <a:srgbClr val="000000">
                      <a:alpha val="43137"/>
                    </a:srgbClr>
                  </a:outerShdw>
                </a:effectLst>
              </a:rPr>
              <a:t>Employee Relationship</a:t>
            </a:r>
          </a:p>
        </p:txBody>
      </p:sp>
      <p:sp>
        <p:nvSpPr>
          <p:cNvPr id="3" name="TextBox 2">
            <a:extLst>
              <a:ext uri="{FF2B5EF4-FFF2-40B4-BE49-F238E27FC236}">
                <a16:creationId xmlns:a16="http://schemas.microsoft.com/office/drawing/2014/main" id="{85A8A60E-2D74-04CF-AFED-88E0CA23D7FA}"/>
              </a:ext>
            </a:extLst>
          </p:cNvPr>
          <p:cNvSpPr txBox="1"/>
          <p:nvPr/>
        </p:nvSpPr>
        <p:spPr>
          <a:xfrm>
            <a:off x="949714" y="2442117"/>
            <a:ext cx="4380569" cy="2862322"/>
          </a:xfrm>
          <a:prstGeom prst="rect">
            <a:avLst/>
          </a:prstGeom>
          <a:noFill/>
        </p:spPr>
        <p:txBody>
          <a:bodyPr wrap="square">
            <a:spAutoFit/>
          </a:bodyPr>
          <a:lstStyle/>
          <a:p>
            <a:pPr marL="171450" indent="-171450">
              <a:buFont typeface="Arial" panose="020B0604020202020204" pitchFamily="34" charset="0"/>
              <a:buChar char="•"/>
            </a:pPr>
            <a:r>
              <a:rPr lang="en-US" sz="1200" dirty="0"/>
              <a:t>The employment relationship is the bond between </a:t>
            </a:r>
            <a:br>
              <a:rPr lang="en-US" sz="1200" dirty="0"/>
            </a:br>
            <a:r>
              <a:rPr lang="en-US" sz="1200" dirty="0"/>
              <a:t>an employer and an employee, which establishes the rights, responsibilities, and expectations of both </a:t>
            </a:r>
            <a:br>
              <a:rPr lang="en-US" sz="1200" dirty="0"/>
            </a:br>
            <a:r>
              <a:rPr lang="en-US" sz="1200" dirty="0"/>
              <a:t>parties.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A positive employment relationship can result in a </a:t>
            </a:r>
            <a:br>
              <a:rPr lang="en-US" sz="1200" dirty="0"/>
            </a:br>
            <a:r>
              <a:rPr lang="en-US" sz="1200" dirty="0"/>
              <a:t>highly engaged and committed workforce, while a </a:t>
            </a:r>
            <a:br>
              <a:rPr lang="en-US" sz="1200" dirty="0"/>
            </a:br>
            <a:r>
              <a:rPr lang="en-US" sz="1200" dirty="0"/>
              <a:t>negative one can lead to high turnover rates, low </a:t>
            </a:r>
            <a:br>
              <a:rPr lang="en-US" sz="1200" dirty="0"/>
            </a:br>
            <a:r>
              <a:rPr lang="en-US" sz="1200" dirty="0"/>
              <a:t>morale, and low productivity.</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For example, if an employer fosters a positive work </a:t>
            </a:r>
            <a:br>
              <a:rPr lang="en-US" sz="1200" dirty="0"/>
            </a:br>
            <a:r>
              <a:rPr lang="en-US" sz="1200" dirty="0"/>
              <a:t>environment, provides opportunities for career </a:t>
            </a:r>
            <a:br>
              <a:rPr lang="en-US" sz="1200" dirty="0"/>
            </a:br>
            <a:r>
              <a:rPr lang="en-US" sz="1200" dirty="0"/>
              <a:t>development, and recognizes employee </a:t>
            </a:r>
            <a:br>
              <a:rPr lang="en-US" sz="1200" dirty="0"/>
            </a:br>
            <a:r>
              <a:rPr lang="en-US" sz="1200" dirty="0"/>
              <a:t>contributions, employees are more likely to be </a:t>
            </a:r>
            <a:br>
              <a:rPr lang="en-US" sz="1200" dirty="0"/>
            </a:br>
            <a:r>
              <a:rPr lang="en-US" sz="1200" dirty="0"/>
              <a:t>engaged, committed, and motivated.</a:t>
            </a:r>
          </a:p>
        </p:txBody>
      </p:sp>
      <p:pic>
        <p:nvPicPr>
          <p:cNvPr id="13314" name="Picture 2" descr="All You Need to Know about Employee Relations - AIHR">
            <a:extLst>
              <a:ext uri="{FF2B5EF4-FFF2-40B4-BE49-F238E27FC236}">
                <a16:creationId xmlns:a16="http://schemas.microsoft.com/office/drawing/2014/main" id="{797C4206-7C08-1383-0BF8-63FAAF67C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5668" y="2826595"/>
            <a:ext cx="6184984" cy="323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159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683729" y="1119801"/>
            <a:ext cx="6591298" cy="646331"/>
          </a:xfrm>
          <a:prstGeom prst="rect">
            <a:avLst/>
          </a:prstGeom>
          <a:noFill/>
        </p:spPr>
        <p:txBody>
          <a:bodyPr wrap="square" rtlCol="0" anchor="ctr" anchorCtr="0">
            <a:spAutoFit/>
          </a:bodyPr>
          <a:lstStyle/>
          <a:p>
            <a:pPr algn="ctr"/>
            <a:r>
              <a:rPr lang="en-US" altLang="ko-KR" sz="3600" dirty="0">
                <a:solidFill>
                  <a:srgbClr val="262626"/>
                </a:solidFill>
                <a:effectLst>
                  <a:outerShdw blurRad="38100" dist="38100" dir="2700000" algn="tl">
                    <a:srgbClr val="000000">
                      <a:alpha val="43137"/>
                    </a:srgbClr>
                  </a:outerShdw>
                </a:effectLst>
              </a:rPr>
              <a:t>The Psychological Contract</a:t>
            </a:r>
          </a:p>
        </p:txBody>
      </p:sp>
      <p:sp>
        <p:nvSpPr>
          <p:cNvPr id="3" name="TextBox 2">
            <a:extLst>
              <a:ext uri="{FF2B5EF4-FFF2-40B4-BE49-F238E27FC236}">
                <a16:creationId xmlns:a16="http://schemas.microsoft.com/office/drawing/2014/main" id="{85A8A60E-2D74-04CF-AFED-88E0CA23D7FA}"/>
              </a:ext>
            </a:extLst>
          </p:cNvPr>
          <p:cNvSpPr txBox="1"/>
          <p:nvPr/>
        </p:nvSpPr>
        <p:spPr>
          <a:xfrm>
            <a:off x="949714" y="2442117"/>
            <a:ext cx="5278244" cy="3323987"/>
          </a:xfrm>
          <a:prstGeom prst="rect">
            <a:avLst/>
          </a:prstGeom>
          <a:noFill/>
        </p:spPr>
        <p:txBody>
          <a:bodyPr wrap="square">
            <a:spAutoFit/>
          </a:bodyPr>
          <a:lstStyle/>
          <a:p>
            <a:pPr marL="171450" indent="-171450">
              <a:buFont typeface="Arial" panose="020B0604020202020204" pitchFamily="34" charset="0"/>
              <a:buChar char="•"/>
            </a:pPr>
            <a:r>
              <a:rPr lang="en-US" sz="1400" dirty="0"/>
              <a:t>The psychological contract is the unwritten, informal expectations and obligations between an employer and an employee.</a:t>
            </a:r>
          </a:p>
          <a:p>
            <a:endParaRPr lang="en-US" sz="1400" dirty="0"/>
          </a:p>
          <a:p>
            <a:pPr marL="171450" indent="-171450">
              <a:buFont typeface="Arial" panose="020B0604020202020204" pitchFamily="34" charset="0"/>
              <a:buChar char="•"/>
            </a:pPr>
            <a:r>
              <a:rPr lang="en-US" sz="1400" dirty="0"/>
              <a:t>It can include factors such as job security, career development opportunities, work-life balance, and recognition and rewards.</a:t>
            </a:r>
          </a:p>
          <a:p>
            <a:endParaRPr lang="en-US" sz="1400" dirty="0"/>
          </a:p>
          <a:p>
            <a:pPr marL="171450" indent="-171450">
              <a:buFont typeface="Arial" panose="020B0604020202020204" pitchFamily="34" charset="0"/>
              <a:buChar char="•"/>
            </a:pPr>
            <a:r>
              <a:rPr lang="en-US" sz="1400" dirty="0"/>
              <a:t>For example, if an employee expects job security and career </a:t>
            </a:r>
            <a:br>
              <a:rPr lang="en-US" sz="1400" dirty="0"/>
            </a:br>
            <a:r>
              <a:rPr lang="en-US" sz="1400" dirty="0"/>
              <a:t>development opportunities in exchange for their commitment </a:t>
            </a:r>
            <a:br>
              <a:rPr lang="en-US" sz="1400" dirty="0"/>
            </a:br>
            <a:r>
              <a:rPr lang="en-US" sz="1400" dirty="0"/>
              <a:t>to the organization, and the employer fails to provide these, the </a:t>
            </a:r>
            <a:br>
              <a:rPr lang="en-US" sz="1400" dirty="0"/>
            </a:br>
            <a:r>
              <a:rPr lang="en-US" sz="1400" dirty="0"/>
              <a:t>employee may feel dissatisfied and disengaged.</a:t>
            </a:r>
          </a:p>
        </p:txBody>
      </p:sp>
      <p:pic>
        <p:nvPicPr>
          <p:cNvPr id="15362" name="Picture 2" descr="Psychological Contract by Andrea Graffe on Prezi Next">
            <a:extLst>
              <a:ext uri="{FF2B5EF4-FFF2-40B4-BE49-F238E27FC236}">
                <a16:creationId xmlns:a16="http://schemas.microsoft.com/office/drawing/2014/main" id="{3E966723-1C73-D340-BB74-273FFF221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615658"/>
            <a:ext cx="5278244" cy="329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42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683729" y="842802"/>
            <a:ext cx="6591298" cy="1200329"/>
          </a:xfrm>
          <a:prstGeom prst="rect">
            <a:avLst/>
          </a:prstGeom>
          <a:noFill/>
        </p:spPr>
        <p:txBody>
          <a:bodyPr wrap="square" rtlCol="0" anchor="ctr" anchorCtr="0">
            <a:spAutoFit/>
          </a:bodyPr>
          <a:lstStyle/>
          <a:p>
            <a:pPr algn="ctr"/>
            <a:r>
              <a:rPr lang="en-US" altLang="ko-KR" sz="3600" dirty="0">
                <a:solidFill>
                  <a:srgbClr val="262626"/>
                </a:solidFill>
                <a:effectLst>
                  <a:outerShdw blurRad="38100" dist="38100" dir="2700000" algn="tl">
                    <a:srgbClr val="000000">
                      <a:alpha val="43137"/>
                    </a:srgbClr>
                  </a:outerShdw>
                </a:effectLst>
              </a:rPr>
              <a:t>Employee Voice and Engagement</a:t>
            </a:r>
          </a:p>
        </p:txBody>
      </p:sp>
      <p:sp>
        <p:nvSpPr>
          <p:cNvPr id="3" name="TextBox 2">
            <a:extLst>
              <a:ext uri="{FF2B5EF4-FFF2-40B4-BE49-F238E27FC236}">
                <a16:creationId xmlns:a16="http://schemas.microsoft.com/office/drawing/2014/main" id="{85A8A60E-2D74-04CF-AFED-88E0CA23D7FA}"/>
              </a:ext>
            </a:extLst>
          </p:cNvPr>
          <p:cNvSpPr txBox="1"/>
          <p:nvPr/>
        </p:nvSpPr>
        <p:spPr>
          <a:xfrm>
            <a:off x="949714" y="2442117"/>
            <a:ext cx="5473388" cy="3108543"/>
          </a:xfrm>
          <a:prstGeom prst="rect">
            <a:avLst/>
          </a:prstGeom>
          <a:noFill/>
        </p:spPr>
        <p:txBody>
          <a:bodyPr wrap="square">
            <a:spAutoFit/>
          </a:bodyPr>
          <a:lstStyle/>
          <a:p>
            <a:pPr marL="171450" indent="-171450">
              <a:buFont typeface="Arial" panose="020B0604020202020204" pitchFamily="34" charset="0"/>
              <a:buChar char="•"/>
            </a:pPr>
            <a:r>
              <a:rPr lang="en-US" sz="1400" dirty="0"/>
              <a:t>Employee voice refers to the opportunities and </a:t>
            </a:r>
            <a:br>
              <a:rPr lang="en-US" sz="1400" dirty="0"/>
            </a:br>
            <a:r>
              <a:rPr lang="en-US" sz="1400" dirty="0"/>
              <a:t>mechanisms provided by the employer for employees to express their opinions, concerns, and suggestions </a:t>
            </a:r>
            <a:br>
              <a:rPr lang="en-US" sz="1400" dirty="0"/>
            </a:br>
            <a:r>
              <a:rPr lang="en-US" sz="1400" dirty="0"/>
              <a:t>regarding work-related matters.</a:t>
            </a:r>
            <a:br>
              <a:rPr lang="en-US" sz="1400" dirty="0"/>
            </a:br>
            <a:endParaRPr lang="en-US" sz="1400" dirty="0"/>
          </a:p>
          <a:p>
            <a:pPr marL="171450" indent="-171450">
              <a:buFont typeface="Arial" panose="020B0604020202020204" pitchFamily="34" charset="0"/>
              <a:buChar char="•"/>
            </a:pPr>
            <a:r>
              <a:rPr lang="en-US" sz="1400" dirty="0"/>
              <a:t>Employee engagement refers to the level of commitment, motivation, and satisfaction that employees have towards their job and organization.</a:t>
            </a:r>
            <a:br>
              <a:rPr lang="en-US" sz="1400" dirty="0"/>
            </a:br>
            <a:endParaRPr lang="en-US" sz="1400" dirty="0"/>
          </a:p>
          <a:p>
            <a:pPr marL="171450" indent="-171450">
              <a:buFont typeface="Arial" panose="020B0604020202020204" pitchFamily="34" charset="0"/>
              <a:buChar char="•"/>
            </a:pPr>
            <a:r>
              <a:rPr lang="en-US" sz="1400" dirty="0"/>
              <a:t>For example, if an employer provides opportunities for </a:t>
            </a:r>
            <a:br>
              <a:rPr lang="en-US" sz="1400" dirty="0"/>
            </a:br>
            <a:r>
              <a:rPr lang="en-US" sz="1400" dirty="0"/>
              <a:t>employees to participate in decision-making, seeks and </a:t>
            </a:r>
            <a:br>
              <a:rPr lang="en-US" sz="1400" dirty="0"/>
            </a:br>
            <a:r>
              <a:rPr lang="en-US" sz="1400" dirty="0"/>
              <a:t>values employee feedback, and recognizes and rewards </a:t>
            </a:r>
            <a:br>
              <a:rPr lang="en-US" sz="1400" dirty="0"/>
            </a:br>
            <a:r>
              <a:rPr lang="en-US" sz="1400" dirty="0"/>
              <a:t>employee contributions, employees are more likely to be engaged, committed, and motivated.</a:t>
            </a:r>
          </a:p>
        </p:txBody>
      </p:sp>
      <p:pic>
        <p:nvPicPr>
          <p:cNvPr id="16388" name="Picture 4" descr="What is the Voice of the Employee (VoE)? | MeaningCloud">
            <a:extLst>
              <a:ext uri="{FF2B5EF4-FFF2-40B4-BE49-F238E27FC236}">
                <a16:creationId xmlns:a16="http://schemas.microsoft.com/office/drawing/2014/main" id="{CC617D19-7D64-DB81-3185-ED0175011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278" y="2442117"/>
            <a:ext cx="4351351" cy="298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09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Using Gamification in R&amp;R Program to Improve Employee Engagement">
            <a:extLst>
              <a:ext uri="{FF2B5EF4-FFF2-40B4-BE49-F238E27FC236}">
                <a16:creationId xmlns:a16="http://schemas.microsoft.com/office/drawing/2014/main" id="{B2872936-14E9-EBF8-3B96-8A476753A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445" y="2228919"/>
            <a:ext cx="3838516" cy="3534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641E19-3B39-49F8-BE55-7E9384DF9CF7}"/>
              </a:ext>
            </a:extLst>
          </p:cNvPr>
          <p:cNvSpPr txBox="1"/>
          <p:nvPr/>
        </p:nvSpPr>
        <p:spPr>
          <a:xfrm>
            <a:off x="2683729" y="750469"/>
            <a:ext cx="6591298" cy="1384995"/>
          </a:xfrm>
          <a:prstGeom prst="rect">
            <a:avLst/>
          </a:prstGeom>
          <a:noFill/>
        </p:spPr>
        <p:txBody>
          <a:bodyPr wrap="square" rtlCol="0" anchor="ctr" anchorCtr="0">
            <a:spAutoFit/>
          </a:bodyPr>
          <a:lstStyle/>
          <a:p>
            <a:pPr algn="ctr"/>
            <a:r>
              <a:rPr lang="en-US" altLang="ko-KR" sz="2800" dirty="0">
                <a:solidFill>
                  <a:srgbClr val="262626"/>
                </a:solidFill>
                <a:effectLst>
                  <a:outerShdw blurRad="38100" dist="38100" dir="2700000" algn="tl">
                    <a:srgbClr val="000000">
                      <a:alpha val="43137"/>
                    </a:srgbClr>
                  </a:outerShdw>
                </a:effectLst>
              </a:rPr>
              <a:t>Managing Performance to Attain Competitive Advantage and Increase Job Satisfaction</a:t>
            </a:r>
          </a:p>
        </p:txBody>
      </p:sp>
      <p:sp>
        <p:nvSpPr>
          <p:cNvPr id="3" name="TextBox 2">
            <a:extLst>
              <a:ext uri="{FF2B5EF4-FFF2-40B4-BE49-F238E27FC236}">
                <a16:creationId xmlns:a16="http://schemas.microsoft.com/office/drawing/2014/main" id="{85A8A60E-2D74-04CF-AFED-88E0CA23D7FA}"/>
              </a:ext>
            </a:extLst>
          </p:cNvPr>
          <p:cNvSpPr txBox="1"/>
          <p:nvPr/>
        </p:nvSpPr>
        <p:spPr>
          <a:xfrm>
            <a:off x="949714" y="2442117"/>
            <a:ext cx="5473388" cy="3323987"/>
          </a:xfrm>
          <a:prstGeom prst="rect">
            <a:avLst/>
          </a:prstGeom>
          <a:noFill/>
        </p:spPr>
        <p:txBody>
          <a:bodyPr wrap="square">
            <a:spAutoFit/>
          </a:bodyPr>
          <a:lstStyle/>
          <a:p>
            <a:pPr marL="171450" indent="-171450">
              <a:buFont typeface="Arial" panose="020B0604020202020204" pitchFamily="34" charset="0"/>
              <a:buChar char="•"/>
            </a:pPr>
            <a:r>
              <a:rPr lang="en-US" sz="1400" dirty="0"/>
              <a:t>Performance management is a continuous process of </a:t>
            </a:r>
            <a:br>
              <a:rPr lang="en-US" sz="1400" dirty="0"/>
            </a:br>
            <a:r>
              <a:rPr lang="en-US" sz="1400" dirty="0"/>
              <a:t>setting goals, monitoring progress, and providing feedback to employees.</a:t>
            </a:r>
            <a:br>
              <a:rPr lang="en-US" sz="1400" dirty="0"/>
            </a:br>
            <a:endParaRPr lang="en-US" sz="1400" dirty="0"/>
          </a:p>
          <a:p>
            <a:pPr marL="171450" indent="-171450">
              <a:buFont typeface="Arial" panose="020B0604020202020204" pitchFamily="34" charset="0"/>
              <a:buChar char="•"/>
            </a:pPr>
            <a:r>
              <a:rPr lang="en-US" sz="1400" dirty="0"/>
              <a:t>Employers can manage employee performance by </a:t>
            </a:r>
            <a:br>
              <a:rPr lang="en-US" sz="1400" dirty="0"/>
            </a:br>
            <a:r>
              <a:rPr lang="en-US" sz="1400" dirty="0"/>
              <a:t>providing regular feedback, setting clear expectations and goals, providing training and development </a:t>
            </a:r>
            <a:br>
              <a:rPr lang="en-US" sz="1400" dirty="0"/>
            </a:br>
            <a:r>
              <a:rPr lang="en-US" sz="1400" dirty="0"/>
              <a:t>opportunities, and recognizing and rewarding employee achievements.</a:t>
            </a:r>
            <a:br>
              <a:rPr lang="en-US" sz="1400" dirty="0"/>
            </a:br>
            <a:endParaRPr lang="en-US" sz="1400" dirty="0"/>
          </a:p>
          <a:p>
            <a:pPr marL="171450" indent="-171450">
              <a:buFont typeface="Arial" panose="020B0604020202020204" pitchFamily="34" charset="0"/>
              <a:buChar char="•"/>
            </a:pPr>
            <a:r>
              <a:rPr lang="en-US" sz="1400" dirty="0"/>
              <a:t>For example, if an employer provides regular feedback and coaching to employees, and recognizes and rewards </a:t>
            </a:r>
            <a:br>
              <a:rPr lang="en-US" sz="1400" dirty="0"/>
            </a:br>
            <a:r>
              <a:rPr lang="en-US" sz="1400" dirty="0"/>
              <a:t>high-performing employees, they are more likely to be </a:t>
            </a:r>
            <a:br>
              <a:rPr lang="en-US" sz="1400" dirty="0"/>
            </a:br>
            <a:r>
              <a:rPr lang="en-US" sz="1400" dirty="0"/>
              <a:t>motivated, engaged, and committed to achieving </a:t>
            </a:r>
            <a:br>
              <a:rPr lang="en-US" sz="1400" dirty="0"/>
            </a:br>
            <a:r>
              <a:rPr lang="en-US" sz="1400" dirty="0"/>
              <a:t>organizational goals.</a:t>
            </a:r>
          </a:p>
        </p:txBody>
      </p:sp>
    </p:spTree>
    <p:extLst>
      <p:ext uri="{BB962C8B-B14F-4D97-AF65-F5344CB8AC3E}">
        <p14:creationId xmlns:p14="http://schemas.microsoft.com/office/powerpoint/2010/main" val="985880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758611" y="936217"/>
            <a:ext cx="659129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spAutoFit/>
          </a:bodyPr>
          <a:lstStyle/>
          <a:p>
            <a:pPr algn="ctr"/>
            <a:r>
              <a:rPr lang="en-US" altLang="ko-KR" sz="3600" dirty="0">
                <a:solidFill>
                  <a:srgbClr val="1E292E"/>
                </a:solidFill>
                <a:cs typeface="Arial" panose="020B0604020202020204" pitchFamily="34" charset="0"/>
              </a:rPr>
              <a:t>Summary</a:t>
            </a:r>
            <a:endParaRPr lang="ko-KR" altLang="en-US" sz="3600" dirty="0">
              <a:solidFill>
                <a:srgbClr val="1E292E"/>
              </a:solidFill>
              <a:cs typeface="Arial" panose="020B0604020202020204" pitchFamily="34" charset="0"/>
            </a:endParaRPr>
          </a:p>
        </p:txBody>
      </p:sp>
      <p:sp>
        <p:nvSpPr>
          <p:cNvPr id="10" name="TextBox 9">
            <a:extLst>
              <a:ext uri="{FF2B5EF4-FFF2-40B4-BE49-F238E27FC236}">
                <a16:creationId xmlns:a16="http://schemas.microsoft.com/office/drawing/2014/main" id="{0365EB57-D2FD-6C8A-7606-1D5D29A9E1D1}"/>
              </a:ext>
            </a:extLst>
          </p:cNvPr>
          <p:cNvSpPr txBox="1"/>
          <p:nvPr/>
        </p:nvSpPr>
        <p:spPr>
          <a:xfrm>
            <a:off x="2575932" y="1951465"/>
            <a:ext cx="6773977" cy="3416320"/>
          </a:xfrm>
          <a:prstGeom prst="rect">
            <a:avLst/>
          </a:prstGeom>
          <a:noFill/>
        </p:spPr>
        <p:txBody>
          <a:bodyPr wrap="square" rtlCol="0">
            <a:spAutoFit/>
          </a:bodyPr>
          <a:lstStyle/>
          <a:p>
            <a:pPr marL="171450" indent="-171450" algn="just">
              <a:buFont typeface="Arial" panose="020B0604020202020204" pitchFamily="34" charset="0"/>
              <a:buChar char="•"/>
            </a:pPr>
            <a:r>
              <a:rPr lang="en-US" altLang="ko-KR" sz="1200" dirty="0">
                <a:solidFill>
                  <a:srgbClr val="262626"/>
                </a:solidFill>
              </a:rPr>
              <a:t>HRM practices play a crucial role in improving sustainable organizational performance.</a:t>
            </a:r>
          </a:p>
          <a:p>
            <a:pPr marL="171450" indent="-171450" algn="just">
              <a:buFont typeface="Arial" panose="020B0604020202020204" pitchFamily="34" charset="0"/>
              <a:buChar char="•"/>
            </a:pPr>
            <a:r>
              <a:rPr lang="en-US" altLang="ko-KR" sz="1200" dirty="0">
                <a:solidFill>
                  <a:srgbClr val="262626"/>
                </a:solidFill>
              </a:rPr>
              <a:t>Job descriptions and person specifications are important tools in workforce planning and identifying the right candidates for the job.</a:t>
            </a:r>
          </a:p>
          <a:p>
            <a:pPr marL="171450" indent="-171450" algn="just">
              <a:buFont typeface="Arial" panose="020B0604020202020204" pitchFamily="34" charset="0"/>
              <a:buChar char="•"/>
            </a:pPr>
            <a:r>
              <a:rPr lang="en-US" altLang="ko-KR" sz="1200" dirty="0">
                <a:solidFill>
                  <a:srgbClr val="262626"/>
                </a:solidFill>
              </a:rPr>
              <a:t>Competence-based and task-based job descriptions have their merits and should be assessed accordingly.</a:t>
            </a:r>
          </a:p>
          <a:p>
            <a:pPr marL="171450" indent="-171450" algn="just">
              <a:buFont typeface="Arial" panose="020B0604020202020204" pitchFamily="34" charset="0"/>
              <a:buChar char="•"/>
            </a:pPr>
            <a:r>
              <a:rPr lang="en-US" altLang="ko-KR" sz="1200" dirty="0">
                <a:solidFill>
                  <a:srgbClr val="262626"/>
                </a:solidFill>
              </a:rPr>
              <a:t>Designing a relevant person specification involves identifying qualities and attributes necessary for a job role.</a:t>
            </a:r>
          </a:p>
          <a:p>
            <a:pPr marL="171450" indent="-171450" algn="just">
              <a:buFont typeface="Arial" panose="020B0604020202020204" pitchFamily="34" charset="0"/>
              <a:buChar char="•"/>
            </a:pPr>
            <a:r>
              <a:rPr lang="en-US" altLang="ko-KR" sz="1200" dirty="0">
                <a:solidFill>
                  <a:srgbClr val="262626"/>
                </a:solidFill>
              </a:rPr>
              <a:t>Recruitment and selection involve designing and placing job advertisements, shortlisting and processing applications, and conducting interviews and selection based on best practices.</a:t>
            </a:r>
          </a:p>
          <a:p>
            <a:pPr marL="171450" indent="-171450" algn="just">
              <a:buFont typeface="Arial" panose="020B0604020202020204" pitchFamily="34" charset="0"/>
              <a:buChar char="•"/>
            </a:pPr>
            <a:r>
              <a:rPr lang="en-US" altLang="ko-KR" sz="1200" dirty="0">
                <a:solidFill>
                  <a:srgbClr val="262626"/>
                </a:solidFill>
              </a:rPr>
              <a:t>Performance management involves aligning goals with workforce planning, using financial and non-financial rewards, and promoting staff development and wellbeing.</a:t>
            </a:r>
          </a:p>
          <a:p>
            <a:pPr marL="171450" indent="-171450" algn="just">
              <a:buFont typeface="Arial" panose="020B0604020202020204" pitchFamily="34" charset="0"/>
              <a:buChar char="•"/>
            </a:pPr>
            <a:r>
              <a:rPr lang="en-US" altLang="ko-KR" sz="1200" dirty="0">
                <a:solidFill>
                  <a:srgbClr val="262626"/>
                </a:solidFill>
              </a:rPr>
              <a:t>Personal development planning should embed learning and reflective practice, and also address underperformance, disciplinary issues, and succession planning.</a:t>
            </a:r>
          </a:p>
          <a:p>
            <a:pPr marL="171450" indent="-171450" algn="just">
              <a:buFont typeface="Arial" panose="020B0604020202020204" pitchFamily="34" charset="0"/>
              <a:buChar char="•"/>
            </a:pPr>
            <a:r>
              <a:rPr lang="en-US" altLang="ko-KR" sz="1200" dirty="0">
                <a:solidFill>
                  <a:srgbClr val="262626"/>
                </a:solidFill>
              </a:rPr>
              <a:t>Employee relationship management should focus on the psychological contract, employee voice and engagement, and managing performance for competitive advantage and job satisfaction.</a:t>
            </a:r>
          </a:p>
        </p:txBody>
      </p:sp>
    </p:spTree>
    <p:extLst>
      <p:ext uri="{BB962C8B-B14F-4D97-AF65-F5344CB8AC3E}">
        <p14:creationId xmlns:p14="http://schemas.microsoft.com/office/powerpoint/2010/main" val="4256317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BBA8B1-D7D9-4BA7-81BD-EA7584A7937C}"/>
              </a:ext>
            </a:extLst>
          </p:cNvPr>
          <p:cNvSpPr txBox="1"/>
          <p:nvPr/>
        </p:nvSpPr>
        <p:spPr>
          <a:xfrm>
            <a:off x="3715657" y="2483449"/>
            <a:ext cx="4760686" cy="1200329"/>
          </a:xfrm>
          <a:prstGeom prst="rect">
            <a:avLst/>
          </a:prstGeom>
          <a:noFill/>
        </p:spPr>
        <p:txBody>
          <a:bodyPr wrap="square" rtlCol="0">
            <a:spAutoFit/>
          </a:bodyPr>
          <a:lstStyle>
            <a:defPPr>
              <a:defRPr lang="ko-KR"/>
            </a:defPPr>
            <a:lvl1pPr>
              <a:defRPr sz="4000" b="1">
                <a:latin typeface="+mj-lt"/>
                <a:cs typeface="Arial" panose="020B0604020202020204" pitchFamily="34" charset="0"/>
              </a:defRPr>
            </a:lvl1pPr>
          </a:lstStyle>
          <a:p>
            <a:pPr algn="ctr"/>
            <a:r>
              <a:rPr lang="en-US" altLang="ko-KR" sz="7200" b="0" dirty="0">
                <a:solidFill>
                  <a:srgbClr val="1E292E"/>
                </a:solidFill>
              </a:rPr>
              <a:t>Thanks !</a:t>
            </a:r>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55C61A5C-C72B-4CFE-B9FD-166780F5789A}"/>
              </a:ext>
            </a:extLst>
          </p:cNvPr>
          <p:cNvSpPr txBox="1"/>
          <p:nvPr/>
        </p:nvSpPr>
        <p:spPr>
          <a:xfrm>
            <a:off x="2318686" y="1605571"/>
            <a:ext cx="6754528" cy="584775"/>
          </a:xfrm>
          <a:prstGeom prst="rect">
            <a:avLst/>
          </a:prstGeom>
          <a:noFill/>
        </p:spPr>
        <p:txBody>
          <a:bodyPr wrap="square" rtlCol="0">
            <a:spAutoFit/>
          </a:bodyPr>
          <a:lstStyle/>
          <a:p>
            <a:pPr algn="ctr"/>
            <a:r>
              <a:rPr lang="en-US" altLang="ko-KR" sz="3200" b="1" dirty="0">
                <a:solidFill>
                  <a:srgbClr val="262626"/>
                </a:solidFill>
                <a:effectLst>
                  <a:outerShdw blurRad="38100" dist="38100" dir="2700000" algn="tl">
                    <a:srgbClr val="000000">
                      <a:alpha val="43137"/>
                    </a:srgbClr>
                  </a:outerShdw>
                </a:effectLst>
                <a:cs typeface="Arial" panose="020B0604020202020204" pitchFamily="34" charset="0"/>
              </a:rPr>
              <a:t>Key Learnings</a:t>
            </a:r>
            <a:endParaRPr lang="ko-KR" altLang="en-US" sz="3200" b="1" dirty="0">
              <a:solidFill>
                <a:srgbClr val="262626"/>
              </a:solidFill>
              <a:effectLst>
                <a:outerShdw blurRad="38100" dist="38100" dir="2700000" algn="tl">
                  <a:srgbClr val="000000">
                    <a:alpha val="43137"/>
                  </a:srgbClr>
                </a:outerShdw>
              </a:effectLst>
              <a:cs typeface="Arial" panose="020B0604020202020204" pitchFamily="34" charset="0"/>
            </a:endParaRPr>
          </a:p>
        </p:txBody>
      </p:sp>
      <p:sp>
        <p:nvSpPr>
          <p:cNvPr id="72" name="타원 71">
            <a:extLst>
              <a:ext uri="{FF2B5EF4-FFF2-40B4-BE49-F238E27FC236}">
                <a16:creationId xmlns:a16="http://schemas.microsoft.com/office/drawing/2014/main" id="{6F46732C-52FA-4297-BB9B-0ED6201BF687}"/>
              </a:ext>
            </a:extLst>
          </p:cNvPr>
          <p:cNvSpPr/>
          <p:nvPr/>
        </p:nvSpPr>
        <p:spPr>
          <a:xfrm>
            <a:off x="3844433" y="2718126"/>
            <a:ext cx="1259658" cy="1259656"/>
          </a:xfrm>
          <a:prstGeom prst="ellipse">
            <a:avLst/>
          </a:prstGeom>
          <a:solidFill>
            <a:srgbClr val="262626"/>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73" name="직사각형 72">
            <a:extLst>
              <a:ext uri="{FF2B5EF4-FFF2-40B4-BE49-F238E27FC236}">
                <a16:creationId xmlns:a16="http://schemas.microsoft.com/office/drawing/2014/main" id="{4771F330-5641-4723-A201-F7A6C5C1A035}"/>
              </a:ext>
            </a:extLst>
          </p:cNvPr>
          <p:cNvSpPr/>
          <p:nvPr/>
        </p:nvSpPr>
        <p:spPr>
          <a:xfrm>
            <a:off x="3249448" y="4370161"/>
            <a:ext cx="3019600" cy="1200329"/>
          </a:xfrm>
          <a:prstGeom prst="rect">
            <a:avLst/>
          </a:prstGeom>
          <a:noFill/>
        </p:spPr>
        <p:txBody>
          <a:bodyPr wrap="square" rtlCol="0">
            <a:spAutoFit/>
          </a:bodyPr>
          <a:lstStyle/>
          <a:p>
            <a:pPr algn="ctr"/>
            <a:r>
              <a:rPr lang="en-US" altLang="ko-KR" sz="2400" dirty="0">
                <a:solidFill>
                  <a:srgbClr val="262626"/>
                </a:solidFill>
                <a:effectLst>
                  <a:outerShdw blurRad="38100" dist="38100" dir="2700000" algn="tl">
                    <a:srgbClr val="000000">
                      <a:alpha val="43137"/>
                    </a:srgbClr>
                  </a:outerShdw>
                </a:effectLst>
              </a:rPr>
              <a:t>Recruitment and Selection in Practice</a:t>
            </a:r>
            <a:endParaRPr lang="ko-KR" altLang="en-US" sz="2400" dirty="0">
              <a:solidFill>
                <a:srgbClr val="262626"/>
              </a:solidFill>
              <a:effectLst>
                <a:outerShdw blurRad="38100" dist="38100" dir="2700000" algn="tl">
                  <a:srgbClr val="000000">
                    <a:alpha val="43137"/>
                  </a:srgbClr>
                </a:outerShdw>
              </a:effectLst>
            </a:endParaRPr>
          </a:p>
        </p:txBody>
      </p:sp>
      <p:sp>
        <p:nvSpPr>
          <p:cNvPr id="79" name="타원 78">
            <a:extLst>
              <a:ext uri="{FF2B5EF4-FFF2-40B4-BE49-F238E27FC236}">
                <a16:creationId xmlns:a16="http://schemas.microsoft.com/office/drawing/2014/main" id="{835A4386-060A-45A3-8C62-B66ACF9F2533}"/>
              </a:ext>
            </a:extLst>
          </p:cNvPr>
          <p:cNvSpPr/>
          <p:nvPr/>
        </p:nvSpPr>
        <p:spPr>
          <a:xfrm>
            <a:off x="947031" y="2755121"/>
            <a:ext cx="1259658" cy="1259656"/>
          </a:xfrm>
          <a:prstGeom prst="ellipse">
            <a:avLst/>
          </a:prstGeom>
          <a:solidFill>
            <a:srgbClr val="262626"/>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80" name="직사각형 79">
            <a:extLst>
              <a:ext uri="{FF2B5EF4-FFF2-40B4-BE49-F238E27FC236}">
                <a16:creationId xmlns:a16="http://schemas.microsoft.com/office/drawing/2014/main" id="{B021A7BD-B9C8-4C34-9A12-C15818C4BE4B}"/>
              </a:ext>
            </a:extLst>
          </p:cNvPr>
          <p:cNvSpPr/>
          <p:nvPr/>
        </p:nvSpPr>
        <p:spPr>
          <a:xfrm>
            <a:off x="67060" y="4370162"/>
            <a:ext cx="3019600" cy="1200329"/>
          </a:xfrm>
          <a:prstGeom prst="rect">
            <a:avLst/>
          </a:prstGeom>
          <a:noFill/>
        </p:spPr>
        <p:txBody>
          <a:bodyPr wrap="square" rtlCol="0">
            <a:spAutoFit/>
          </a:bodyPr>
          <a:lstStyle/>
          <a:p>
            <a:pPr algn="ctr"/>
            <a:r>
              <a:rPr lang="en-US" altLang="ko-KR" sz="2400" dirty="0">
                <a:solidFill>
                  <a:srgbClr val="262626"/>
                </a:solidFill>
                <a:effectLst>
                  <a:outerShdw blurRad="38100" dist="38100" dir="2700000" algn="tl">
                    <a:srgbClr val="000000">
                      <a:alpha val="43137"/>
                    </a:srgbClr>
                  </a:outerShdw>
                </a:effectLst>
              </a:rPr>
              <a:t>Job Descriptions and Person Specification</a:t>
            </a:r>
          </a:p>
        </p:txBody>
      </p:sp>
      <p:grpSp>
        <p:nvGrpSpPr>
          <p:cNvPr id="81" name="그룹 80">
            <a:extLst>
              <a:ext uri="{FF2B5EF4-FFF2-40B4-BE49-F238E27FC236}">
                <a16:creationId xmlns:a16="http://schemas.microsoft.com/office/drawing/2014/main" id="{5218CFF7-5136-4294-8488-0994AE5A5039}"/>
              </a:ext>
            </a:extLst>
          </p:cNvPr>
          <p:cNvGrpSpPr/>
          <p:nvPr/>
        </p:nvGrpSpPr>
        <p:grpSpPr>
          <a:xfrm>
            <a:off x="1376072" y="3080194"/>
            <a:ext cx="401576" cy="535520"/>
            <a:chOff x="3471472" y="902398"/>
            <a:chExt cx="295275" cy="393763"/>
          </a:xfrm>
          <a:solidFill>
            <a:srgbClr val="F7F7F7"/>
          </a:solidFill>
        </p:grpSpPr>
        <p:sp>
          <p:nvSpPr>
            <p:cNvPr id="82" name="자유형: 도형 81">
              <a:extLst>
                <a:ext uri="{FF2B5EF4-FFF2-40B4-BE49-F238E27FC236}">
                  <a16:creationId xmlns:a16="http://schemas.microsoft.com/office/drawing/2014/main" id="{E7B5E985-F575-4FFC-8FE8-F7517476FAB2}"/>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endParaRPr lang="ko-KR" altLang="en-US"/>
            </a:p>
          </p:txBody>
        </p:sp>
        <p:sp>
          <p:nvSpPr>
            <p:cNvPr id="83" name="자유형: 도형 82">
              <a:extLst>
                <a:ext uri="{FF2B5EF4-FFF2-40B4-BE49-F238E27FC236}">
                  <a16:creationId xmlns:a16="http://schemas.microsoft.com/office/drawing/2014/main" id="{0BF2898B-B18B-40CE-9669-A19BA10FE6ED}"/>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endParaRPr lang="ko-KR" altLang="en-US"/>
            </a:p>
          </p:txBody>
        </p:sp>
      </p:grpSp>
      <p:sp>
        <p:nvSpPr>
          <p:cNvPr id="84" name="타원 83">
            <a:extLst>
              <a:ext uri="{FF2B5EF4-FFF2-40B4-BE49-F238E27FC236}">
                <a16:creationId xmlns:a16="http://schemas.microsoft.com/office/drawing/2014/main" id="{2B553954-F3B1-4C5C-A28E-E07F3BD064EF}"/>
              </a:ext>
            </a:extLst>
          </p:cNvPr>
          <p:cNvSpPr/>
          <p:nvPr/>
        </p:nvSpPr>
        <p:spPr>
          <a:xfrm>
            <a:off x="6829644" y="2718126"/>
            <a:ext cx="1259658" cy="1259656"/>
          </a:xfrm>
          <a:prstGeom prst="ellipse">
            <a:avLst/>
          </a:prstGeom>
          <a:solidFill>
            <a:srgbClr val="262626"/>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85" name="직사각형 84">
            <a:extLst>
              <a:ext uri="{FF2B5EF4-FFF2-40B4-BE49-F238E27FC236}">
                <a16:creationId xmlns:a16="http://schemas.microsoft.com/office/drawing/2014/main" id="{FF1E9B24-A71B-4806-B739-FE962BC965E1}"/>
              </a:ext>
            </a:extLst>
          </p:cNvPr>
          <p:cNvSpPr/>
          <p:nvPr/>
        </p:nvSpPr>
        <p:spPr>
          <a:xfrm>
            <a:off x="6096000" y="4375710"/>
            <a:ext cx="3019600" cy="830997"/>
          </a:xfrm>
          <a:prstGeom prst="rect">
            <a:avLst/>
          </a:prstGeom>
          <a:noFill/>
        </p:spPr>
        <p:txBody>
          <a:bodyPr wrap="square" rtlCol="0">
            <a:spAutoFit/>
          </a:bodyPr>
          <a:lstStyle/>
          <a:p>
            <a:pPr algn="ctr"/>
            <a:r>
              <a:rPr lang="en-US" altLang="ko-KR" sz="2400" dirty="0">
                <a:solidFill>
                  <a:srgbClr val="262626"/>
                </a:solidFill>
                <a:effectLst>
                  <a:outerShdw blurRad="38100" dist="38100" dir="2700000" algn="tl">
                    <a:srgbClr val="000000">
                      <a:alpha val="43137"/>
                    </a:srgbClr>
                  </a:outerShdw>
                </a:effectLst>
              </a:rPr>
              <a:t>Performance Management</a:t>
            </a:r>
            <a:endParaRPr lang="ko-KR" altLang="en-US" sz="2400" dirty="0">
              <a:solidFill>
                <a:srgbClr val="262626"/>
              </a:solidFill>
              <a:effectLst>
                <a:outerShdw blurRad="38100" dist="38100" dir="2700000" algn="tl">
                  <a:srgbClr val="000000">
                    <a:alpha val="43137"/>
                  </a:srgbClr>
                </a:outerShdw>
              </a:effectLst>
            </a:endParaRPr>
          </a:p>
        </p:txBody>
      </p:sp>
      <p:sp>
        <p:nvSpPr>
          <p:cNvPr id="2" name="타원 83">
            <a:extLst>
              <a:ext uri="{FF2B5EF4-FFF2-40B4-BE49-F238E27FC236}">
                <a16:creationId xmlns:a16="http://schemas.microsoft.com/office/drawing/2014/main" id="{30D8E1E7-5D70-B8DE-CA2A-93650B442FAB}"/>
              </a:ext>
            </a:extLst>
          </p:cNvPr>
          <p:cNvSpPr/>
          <p:nvPr/>
        </p:nvSpPr>
        <p:spPr>
          <a:xfrm>
            <a:off x="9526690" y="2718126"/>
            <a:ext cx="1259658" cy="1259656"/>
          </a:xfrm>
          <a:prstGeom prst="ellipse">
            <a:avLst/>
          </a:prstGeom>
          <a:solidFill>
            <a:srgbClr val="262626"/>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grpSp>
        <p:nvGrpSpPr>
          <p:cNvPr id="3" name="그룹 80">
            <a:extLst>
              <a:ext uri="{FF2B5EF4-FFF2-40B4-BE49-F238E27FC236}">
                <a16:creationId xmlns:a16="http://schemas.microsoft.com/office/drawing/2014/main" id="{0C1BC885-41DA-CB5C-58C0-B407EE77662E}"/>
              </a:ext>
            </a:extLst>
          </p:cNvPr>
          <p:cNvGrpSpPr/>
          <p:nvPr/>
        </p:nvGrpSpPr>
        <p:grpSpPr>
          <a:xfrm>
            <a:off x="4273474" y="3033107"/>
            <a:ext cx="401576" cy="535520"/>
            <a:chOff x="3471472" y="902398"/>
            <a:chExt cx="295275" cy="393763"/>
          </a:xfrm>
          <a:solidFill>
            <a:srgbClr val="F7F7F7"/>
          </a:solidFill>
        </p:grpSpPr>
        <p:sp>
          <p:nvSpPr>
            <p:cNvPr id="4" name="자유형: 도형 81">
              <a:extLst>
                <a:ext uri="{FF2B5EF4-FFF2-40B4-BE49-F238E27FC236}">
                  <a16:creationId xmlns:a16="http://schemas.microsoft.com/office/drawing/2014/main" id="{2377425E-013C-13F0-6EFB-0A09DC78B26A}"/>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endParaRPr lang="ko-KR" altLang="en-US"/>
            </a:p>
          </p:txBody>
        </p:sp>
        <p:sp>
          <p:nvSpPr>
            <p:cNvPr id="5" name="자유형: 도형 82">
              <a:extLst>
                <a:ext uri="{FF2B5EF4-FFF2-40B4-BE49-F238E27FC236}">
                  <a16:creationId xmlns:a16="http://schemas.microsoft.com/office/drawing/2014/main" id="{C1DA4609-992A-EF61-3482-AFAFF3A90E63}"/>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endParaRPr lang="ko-KR" altLang="en-US"/>
            </a:p>
          </p:txBody>
        </p:sp>
      </p:grpSp>
      <p:grpSp>
        <p:nvGrpSpPr>
          <p:cNvPr id="6" name="그룹 80">
            <a:extLst>
              <a:ext uri="{FF2B5EF4-FFF2-40B4-BE49-F238E27FC236}">
                <a16:creationId xmlns:a16="http://schemas.microsoft.com/office/drawing/2014/main" id="{7A6DC717-34AC-D3B4-2858-6B2BBED14F65}"/>
              </a:ext>
            </a:extLst>
          </p:cNvPr>
          <p:cNvGrpSpPr/>
          <p:nvPr/>
        </p:nvGrpSpPr>
        <p:grpSpPr>
          <a:xfrm>
            <a:off x="7258685" y="3048263"/>
            <a:ext cx="401576" cy="535520"/>
            <a:chOff x="3471472" y="902398"/>
            <a:chExt cx="295275" cy="393763"/>
          </a:xfrm>
          <a:solidFill>
            <a:srgbClr val="F7F7F7"/>
          </a:solidFill>
        </p:grpSpPr>
        <p:sp>
          <p:nvSpPr>
            <p:cNvPr id="7" name="자유형: 도형 81">
              <a:extLst>
                <a:ext uri="{FF2B5EF4-FFF2-40B4-BE49-F238E27FC236}">
                  <a16:creationId xmlns:a16="http://schemas.microsoft.com/office/drawing/2014/main" id="{81A72943-3439-690D-9D1C-A664416FA65E}"/>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endParaRPr lang="ko-KR" altLang="en-US"/>
            </a:p>
          </p:txBody>
        </p:sp>
        <p:sp>
          <p:nvSpPr>
            <p:cNvPr id="8" name="자유형: 도형 82">
              <a:extLst>
                <a:ext uri="{FF2B5EF4-FFF2-40B4-BE49-F238E27FC236}">
                  <a16:creationId xmlns:a16="http://schemas.microsoft.com/office/drawing/2014/main" id="{D584BAAD-06E8-716E-CFBB-B83AAD533CD7}"/>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endParaRPr lang="ko-KR" altLang="en-US"/>
            </a:p>
          </p:txBody>
        </p:sp>
      </p:grpSp>
      <p:grpSp>
        <p:nvGrpSpPr>
          <p:cNvPr id="9" name="그룹 80">
            <a:extLst>
              <a:ext uri="{FF2B5EF4-FFF2-40B4-BE49-F238E27FC236}">
                <a16:creationId xmlns:a16="http://schemas.microsoft.com/office/drawing/2014/main" id="{29E675CE-8D34-B39D-985F-7AE995D0876B}"/>
              </a:ext>
            </a:extLst>
          </p:cNvPr>
          <p:cNvGrpSpPr/>
          <p:nvPr/>
        </p:nvGrpSpPr>
        <p:grpSpPr>
          <a:xfrm>
            <a:off x="9946913" y="3033107"/>
            <a:ext cx="401576" cy="535520"/>
            <a:chOff x="3471472" y="902398"/>
            <a:chExt cx="295275" cy="393763"/>
          </a:xfrm>
          <a:solidFill>
            <a:srgbClr val="F7F7F7"/>
          </a:solidFill>
        </p:grpSpPr>
        <p:sp>
          <p:nvSpPr>
            <p:cNvPr id="10" name="자유형: 도형 81">
              <a:extLst>
                <a:ext uri="{FF2B5EF4-FFF2-40B4-BE49-F238E27FC236}">
                  <a16:creationId xmlns:a16="http://schemas.microsoft.com/office/drawing/2014/main" id="{67527CC2-6308-CAAF-B3C2-C370460650AB}"/>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endParaRPr lang="ko-KR" altLang="en-US"/>
            </a:p>
          </p:txBody>
        </p:sp>
        <p:sp>
          <p:nvSpPr>
            <p:cNvPr id="11" name="자유형: 도형 82">
              <a:extLst>
                <a:ext uri="{FF2B5EF4-FFF2-40B4-BE49-F238E27FC236}">
                  <a16:creationId xmlns:a16="http://schemas.microsoft.com/office/drawing/2014/main" id="{1628BC8C-7797-6EE4-F206-E63AE188AA2B}"/>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endParaRPr lang="ko-KR" altLang="en-US"/>
            </a:p>
          </p:txBody>
        </p:sp>
      </p:grpSp>
      <p:sp>
        <p:nvSpPr>
          <p:cNvPr id="13" name="TextBox 12">
            <a:extLst>
              <a:ext uri="{FF2B5EF4-FFF2-40B4-BE49-F238E27FC236}">
                <a16:creationId xmlns:a16="http://schemas.microsoft.com/office/drawing/2014/main" id="{D1AC3EF0-67E5-DB4B-F839-AC89636B9DF9}"/>
              </a:ext>
            </a:extLst>
          </p:cNvPr>
          <p:cNvSpPr txBox="1"/>
          <p:nvPr/>
        </p:nvSpPr>
        <p:spPr>
          <a:xfrm>
            <a:off x="9143593" y="4370160"/>
            <a:ext cx="2107987" cy="830997"/>
          </a:xfrm>
          <a:prstGeom prst="rect">
            <a:avLst/>
          </a:prstGeom>
          <a:noFill/>
        </p:spPr>
        <p:txBody>
          <a:bodyPr wrap="square">
            <a:spAutoFit/>
          </a:bodyPr>
          <a:lstStyle/>
          <a:p>
            <a:pPr algn="ctr"/>
            <a:r>
              <a:rPr lang="en-US" altLang="ko-KR" sz="2400" dirty="0">
                <a:solidFill>
                  <a:srgbClr val="262626"/>
                </a:solidFill>
                <a:effectLst>
                  <a:outerShdw blurRad="38100" dist="38100" dir="2700000" algn="tl">
                    <a:srgbClr val="000000">
                      <a:alpha val="43137"/>
                    </a:srgbClr>
                  </a:outerShdw>
                </a:effectLst>
              </a:rPr>
              <a:t>Employee </a:t>
            </a:r>
          </a:p>
          <a:p>
            <a:pPr algn="ctr"/>
            <a:r>
              <a:rPr lang="en-US" altLang="ko-KR" sz="2400" dirty="0">
                <a:solidFill>
                  <a:srgbClr val="262626"/>
                </a:solidFill>
                <a:effectLst>
                  <a:outerShdw blurRad="38100" dist="38100" dir="2700000" algn="tl">
                    <a:srgbClr val="000000">
                      <a:alpha val="43137"/>
                    </a:srgbClr>
                  </a:outerShdw>
                </a:effectLst>
              </a:rPr>
              <a:t>Relationship</a:t>
            </a:r>
            <a:endParaRPr lang="ko-KR" altLang="en-US" sz="2400" dirty="0">
              <a:solidFill>
                <a:srgbClr val="26262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6403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800351" y="1165968"/>
            <a:ext cx="6591298" cy="1200329"/>
          </a:xfrm>
          <a:prstGeom prst="rect">
            <a:avLst/>
          </a:prstGeom>
          <a:noFill/>
        </p:spPr>
        <p:txBody>
          <a:bodyPr wrap="square" rtlCol="0" anchor="ctr" anchorCtr="0">
            <a:spAutoFit/>
          </a:bodyPr>
          <a:lstStyle/>
          <a:p>
            <a:pPr algn="ctr"/>
            <a:r>
              <a:rPr lang="en-US" altLang="ko-KR" sz="3600" dirty="0">
                <a:solidFill>
                  <a:srgbClr val="262626"/>
                </a:solidFill>
                <a:effectLst>
                  <a:outerShdw blurRad="38100" dist="38100" dir="2700000" algn="tl">
                    <a:srgbClr val="000000">
                      <a:alpha val="43137"/>
                    </a:srgbClr>
                  </a:outerShdw>
                </a:effectLst>
              </a:rPr>
              <a:t>Job Descriptions and Person Specification</a:t>
            </a:r>
          </a:p>
        </p:txBody>
      </p:sp>
      <p:pic>
        <p:nvPicPr>
          <p:cNvPr id="1026" name="Picture 2" descr="FREE DOWNLOAD: JOB DESCRIPTION TEMPLATES | Built In">
            <a:extLst>
              <a:ext uri="{FF2B5EF4-FFF2-40B4-BE49-F238E27FC236}">
                <a16:creationId xmlns:a16="http://schemas.microsoft.com/office/drawing/2014/main" id="{48E536C8-665F-275F-828F-71D091F77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710" y="2669570"/>
            <a:ext cx="6298580" cy="330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4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rkforce planning concept icon Royalty Free Vector Image">
            <a:extLst>
              <a:ext uri="{FF2B5EF4-FFF2-40B4-BE49-F238E27FC236}">
                <a16:creationId xmlns:a16="http://schemas.microsoft.com/office/drawing/2014/main" id="{A39469BC-D0F4-83A7-0DE1-32456DEC2F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113"/>
          <a:stretch/>
        </p:blipFill>
        <p:spPr bwMode="auto">
          <a:xfrm>
            <a:off x="5050882" y="1302475"/>
            <a:ext cx="6350000" cy="506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D52DE26-28B3-4FCF-B495-D2C34D7CAE1A}"/>
              </a:ext>
            </a:extLst>
          </p:cNvPr>
          <p:cNvSpPr txBox="1"/>
          <p:nvPr/>
        </p:nvSpPr>
        <p:spPr>
          <a:xfrm>
            <a:off x="1000828" y="2604951"/>
            <a:ext cx="4673327" cy="2462213"/>
          </a:xfrm>
          <a:prstGeom prst="rect">
            <a:avLst/>
          </a:prstGeom>
          <a:noFill/>
        </p:spPr>
        <p:txBody>
          <a:bodyPr wrap="square" rtlCol="0">
            <a:spAutoFit/>
          </a:bodyPr>
          <a:lstStyle/>
          <a:p>
            <a:pPr algn="just"/>
            <a:r>
              <a:rPr lang="en-US" altLang="ko-KR" sz="1400" dirty="0"/>
              <a:t>“Workforce planning is the process of identifying and addressing gaps between the current workforce and future business needs. It involves forecasting workforce needs, analyzing the current workforce, and developing strategies to address any gaps or deficiencies. Workforce planning is important for HRM because it helps organizations to align their workforce with their strategic objectives, improve organizational performance, and ensure that they have the right people with the right skills in the right roles at the right time.”</a:t>
            </a:r>
          </a:p>
        </p:txBody>
      </p:sp>
      <p:sp>
        <p:nvSpPr>
          <p:cNvPr id="20" name="TextBox 19">
            <a:extLst>
              <a:ext uri="{FF2B5EF4-FFF2-40B4-BE49-F238E27FC236}">
                <a16:creationId xmlns:a16="http://schemas.microsoft.com/office/drawing/2014/main" id="{C3731EF0-8963-48BE-A9B6-B60C5B4B9252}"/>
              </a:ext>
            </a:extLst>
          </p:cNvPr>
          <p:cNvSpPr txBox="1"/>
          <p:nvPr/>
        </p:nvSpPr>
        <p:spPr>
          <a:xfrm>
            <a:off x="140176" y="1887522"/>
            <a:ext cx="5955824" cy="584775"/>
          </a:xfrm>
          <a:prstGeom prst="rect">
            <a:avLst/>
          </a:prstGeom>
          <a:noFill/>
        </p:spPr>
        <p:txBody>
          <a:bodyPr wrap="square" rtlCol="0">
            <a:spAutoFit/>
          </a:bodyPr>
          <a:lstStyle/>
          <a:p>
            <a:pPr algn="ctr"/>
            <a:r>
              <a:rPr lang="en-US" altLang="ko-KR" sz="3200"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Workforce Planning</a:t>
            </a:r>
          </a:p>
        </p:txBody>
      </p:sp>
    </p:spTree>
    <p:extLst>
      <p:ext uri="{BB962C8B-B14F-4D97-AF65-F5344CB8AC3E}">
        <p14:creationId xmlns:p14="http://schemas.microsoft.com/office/powerpoint/2010/main" val="701214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7,484 Recruiter Illustrations Illustrations &amp; Clip Art - iStock">
            <a:extLst>
              <a:ext uri="{FF2B5EF4-FFF2-40B4-BE49-F238E27FC236}">
                <a16:creationId xmlns:a16="http://schemas.microsoft.com/office/drawing/2014/main" id="{1D5B6E0D-CE98-CE4C-28A0-D06C94182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1872" y="1945540"/>
            <a:ext cx="5829300" cy="43719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D52DE26-28B3-4FCF-B495-D2C34D7CAE1A}"/>
              </a:ext>
            </a:extLst>
          </p:cNvPr>
          <p:cNvSpPr txBox="1"/>
          <p:nvPr/>
        </p:nvSpPr>
        <p:spPr>
          <a:xfrm>
            <a:off x="1000828" y="2604951"/>
            <a:ext cx="4673327" cy="2246769"/>
          </a:xfrm>
          <a:prstGeom prst="rect">
            <a:avLst/>
          </a:prstGeom>
          <a:noFill/>
        </p:spPr>
        <p:txBody>
          <a:bodyPr wrap="square" rtlCol="0">
            <a:spAutoFit/>
          </a:bodyPr>
          <a:lstStyle/>
          <a:p>
            <a:pPr algn="just"/>
            <a:r>
              <a:rPr lang="en-US" altLang="ko-KR" sz="1400" dirty="0"/>
              <a:t>Assessing the need to create and fill a post is an important step in workforce planning. This involves evaluating the current workforce to determine if there are any gaps or deficiencies that need to be addressed. For instance, if an organization is expanding its operations or launching a new product, it may need to hire additional staff to support these initiatives. On the other hand, if an organization is downsizing or reorganizing, it may need to reduce its workforce.</a:t>
            </a:r>
          </a:p>
        </p:txBody>
      </p:sp>
      <p:sp>
        <p:nvSpPr>
          <p:cNvPr id="20" name="TextBox 19">
            <a:extLst>
              <a:ext uri="{FF2B5EF4-FFF2-40B4-BE49-F238E27FC236}">
                <a16:creationId xmlns:a16="http://schemas.microsoft.com/office/drawing/2014/main" id="{C3731EF0-8963-48BE-A9B6-B60C5B4B9252}"/>
              </a:ext>
            </a:extLst>
          </p:cNvPr>
          <p:cNvSpPr txBox="1"/>
          <p:nvPr/>
        </p:nvSpPr>
        <p:spPr>
          <a:xfrm>
            <a:off x="359579" y="1527733"/>
            <a:ext cx="5955824" cy="1077218"/>
          </a:xfrm>
          <a:prstGeom prst="rect">
            <a:avLst/>
          </a:prstGeom>
          <a:noFill/>
        </p:spPr>
        <p:txBody>
          <a:bodyPr wrap="square" rtlCol="0">
            <a:spAutoFit/>
          </a:bodyPr>
          <a:lstStyle/>
          <a:p>
            <a:pPr algn="ctr"/>
            <a:r>
              <a:rPr lang="en-US" altLang="ko-KR" sz="3200"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Assessing the need to</a:t>
            </a:r>
          </a:p>
          <a:p>
            <a:pPr algn="ctr"/>
            <a:r>
              <a:rPr lang="en-US" altLang="ko-KR" sz="3200"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Create and Fill a Post</a:t>
            </a:r>
          </a:p>
        </p:txBody>
      </p:sp>
    </p:spTree>
    <p:extLst>
      <p:ext uri="{BB962C8B-B14F-4D97-AF65-F5344CB8AC3E}">
        <p14:creationId xmlns:p14="http://schemas.microsoft.com/office/powerpoint/2010/main" val="313120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731EF0-8963-48BE-A9B6-B60C5B4B9252}"/>
              </a:ext>
            </a:extLst>
          </p:cNvPr>
          <p:cNvSpPr txBox="1"/>
          <p:nvPr/>
        </p:nvSpPr>
        <p:spPr>
          <a:xfrm>
            <a:off x="2991266" y="479745"/>
            <a:ext cx="5955824" cy="1815882"/>
          </a:xfrm>
          <a:prstGeom prst="rect">
            <a:avLst/>
          </a:prstGeom>
          <a:noFill/>
        </p:spPr>
        <p:txBody>
          <a:bodyPr wrap="square" rtlCol="0">
            <a:spAutoFit/>
          </a:bodyPr>
          <a:lstStyle/>
          <a:p>
            <a:pPr algn="ctr"/>
            <a:r>
              <a:rPr lang="en-US" altLang="ko-KR" sz="2800"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Factors to consider when developing workforce plans include:</a:t>
            </a:r>
          </a:p>
          <a:p>
            <a:pPr algn="ctr"/>
            <a:endParaRPr lang="en-US" altLang="ko-KR" sz="2800"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endParaRPr>
          </a:p>
        </p:txBody>
      </p:sp>
      <p:sp>
        <p:nvSpPr>
          <p:cNvPr id="47" name="Google Shape;1261;p32">
            <a:extLst>
              <a:ext uri="{FF2B5EF4-FFF2-40B4-BE49-F238E27FC236}">
                <a16:creationId xmlns:a16="http://schemas.microsoft.com/office/drawing/2014/main" id="{42A04A3F-1C79-2593-2D17-C37CC7899EB5}"/>
              </a:ext>
            </a:extLst>
          </p:cNvPr>
          <p:cNvSpPr/>
          <p:nvPr/>
        </p:nvSpPr>
        <p:spPr>
          <a:xfrm>
            <a:off x="5059319" y="3223915"/>
            <a:ext cx="817415" cy="905723"/>
          </a:xfrm>
          <a:custGeom>
            <a:avLst/>
            <a:gdLst/>
            <a:ahLst/>
            <a:cxnLst/>
            <a:rect l="l" t="t" r="r" b="b"/>
            <a:pathLst>
              <a:path w="26381" h="29231" extrusionOk="0">
                <a:moveTo>
                  <a:pt x="16053" y="0"/>
                </a:moveTo>
                <a:cubicBezTo>
                  <a:pt x="12312" y="0"/>
                  <a:pt x="8567" y="1425"/>
                  <a:pt x="5701" y="4276"/>
                </a:cubicBezTo>
                <a:cubicBezTo>
                  <a:pt x="1" y="9976"/>
                  <a:pt x="1" y="19223"/>
                  <a:pt x="5701" y="24955"/>
                </a:cubicBezTo>
                <a:cubicBezTo>
                  <a:pt x="8551" y="27806"/>
                  <a:pt x="12296" y="29231"/>
                  <a:pt x="16041" y="29231"/>
                </a:cubicBezTo>
                <a:cubicBezTo>
                  <a:pt x="19786" y="29231"/>
                  <a:pt x="23531" y="27806"/>
                  <a:pt x="26381" y="24955"/>
                </a:cubicBezTo>
                <a:lnTo>
                  <a:pt x="23341" y="21884"/>
                </a:lnTo>
                <a:cubicBezTo>
                  <a:pt x="21330" y="23895"/>
                  <a:pt x="18693" y="24900"/>
                  <a:pt x="16057" y="24900"/>
                </a:cubicBezTo>
                <a:cubicBezTo>
                  <a:pt x="13420" y="24900"/>
                  <a:pt x="10784" y="23895"/>
                  <a:pt x="8773" y="21884"/>
                </a:cubicBezTo>
                <a:cubicBezTo>
                  <a:pt x="4751" y="17862"/>
                  <a:pt x="4751" y="11338"/>
                  <a:pt x="8773" y="7316"/>
                </a:cubicBezTo>
                <a:cubicBezTo>
                  <a:pt x="10784" y="5305"/>
                  <a:pt x="13420" y="4299"/>
                  <a:pt x="16057" y="4299"/>
                </a:cubicBezTo>
                <a:cubicBezTo>
                  <a:pt x="18693" y="4299"/>
                  <a:pt x="21330" y="5305"/>
                  <a:pt x="23341" y="7316"/>
                </a:cubicBezTo>
                <a:lnTo>
                  <a:pt x="26381" y="4276"/>
                </a:lnTo>
                <a:cubicBezTo>
                  <a:pt x="23531" y="1425"/>
                  <a:pt x="19794" y="0"/>
                  <a:pt x="16053" y="0"/>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62;p32">
            <a:extLst>
              <a:ext uri="{FF2B5EF4-FFF2-40B4-BE49-F238E27FC236}">
                <a16:creationId xmlns:a16="http://schemas.microsoft.com/office/drawing/2014/main" id="{05E9F5DE-B770-EEE4-E000-D978B4D57F90}"/>
              </a:ext>
            </a:extLst>
          </p:cNvPr>
          <p:cNvSpPr/>
          <p:nvPr/>
        </p:nvSpPr>
        <p:spPr>
          <a:xfrm>
            <a:off x="5059319" y="4315083"/>
            <a:ext cx="817415" cy="906466"/>
          </a:xfrm>
          <a:custGeom>
            <a:avLst/>
            <a:gdLst/>
            <a:ahLst/>
            <a:cxnLst/>
            <a:rect l="l" t="t" r="r" b="b"/>
            <a:pathLst>
              <a:path w="26381" h="29255" extrusionOk="0">
                <a:moveTo>
                  <a:pt x="16041" y="0"/>
                </a:moveTo>
                <a:cubicBezTo>
                  <a:pt x="12296" y="0"/>
                  <a:pt x="8551" y="1425"/>
                  <a:pt x="5701" y="4275"/>
                </a:cubicBezTo>
                <a:cubicBezTo>
                  <a:pt x="1" y="10008"/>
                  <a:pt x="1" y="19255"/>
                  <a:pt x="5701" y="24955"/>
                </a:cubicBezTo>
                <a:cubicBezTo>
                  <a:pt x="8551" y="27821"/>
                  <a:pt x="12296" y="29254"/>
                  <a:pt x="16041" y="29254"/>
                </a:cubicBezTo>
                <a:cubicBezTo>
                  <a:pt x="19786" y="29254"/>
                  <a:pt x="23531" y="27821"/>
                  <a:pt x="26381" y="24955"/>
                </a:cubicBezTo>
                <a:lnTo>
                  <a:pt x="23341" y="21915"/>
                </a:lnTo>
                <a:cubicBezTo>
                  <a:pt x="21330" y="23926"/>
                  <a:pt x="18693" y="24931"/>
                  <a:pt x="16057" y="24931"/>
                </a:cubicBezTo>
                <a:cubicBezTo>
                  <a:pt x="13420" y="24931"/>
                  <a:pt x="10784" y="23926"/>
                  <a:pt x="8773" y="21915"/>
                </a:cubicBezTo>
                <a:cubicBezTo>
                  <a:pt x="4751" y="17893"/>
                  <a:pt x="4751" y="11369"/>
                  <a:pt x="8773" y="7347"/>
                </a:cubicBezTo>
                <a:cubicBezTo>
                  <a:pt x="10784" y="5336"/>
                  <a:pt x="13420" y="4331"/>
                  <a:pt x="16057" y="4331"/>
                </a:cubicBezTo>
                <a:cubicBezTo>
                  <a:pt x="18693" y="4331"/>
                  <a:pt x="21330" y="5336"/>
                  <a:pt x="23341" y="7347"/>
                </a:cubicBezTo>
                <a:lnTo>
                  <a:pt x="26381" y="4275"/>
                </a:lnTo>
                <a:cubicBezTo>
                  <a:pt x="23531" y="1425"/>
                  <a:pt x="19786" y="0"/>
                  <a:pt x="16041" y="0"/>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63;p32">
            <a:extLst>
              <a:ext uri="{FF2B5EF4-FFF2-40B4-BE49-F238E27FC236}">
                <a16:creationId xmlns:a16="http://schemas.microsoft.com/office/drawing/2014/main" id="{A8067511-037D-601D-71B1-E7ED9292F3BC}"/>
              </a:ext>
            </a:extLst>
          </p:cNvPr>
          <p:cNvSpPr/>
          <p:nvPr/>
        </p:nvSpPr>
        <p:spPr>
          <a:xfrm>
            <a:off x="5782509" y="3769499"/>
            <a:ext cx="817446" cy="905723"/>
          </a:xfrm>
          <a:custGeom>
            <a:avLst/>
            <a:gdLst/>
            <a:ahLst/>
            <a:cxnLst/>
            <a:rect l="l" t="t" r="r" b="b"/>
            <a:pathLst>
              <a:path w="26382" h="29231" extrusionOk="0">
                <a:moveTo>
                  <a:pt x="10329" y="0"/>
                </a:moveTo>
                <a:cubicBezTo>
                  <a:pt x="6588" y="0"/>
                  <a:pt x="2851" y="1425"/>
                  <a:pt x="1" y="4276"/>
                </a:cubicBezTo>
                <a:lnTo>
                  <a:pt x="3041" y="7347"/>
                </a:lnTo>
                <a:cubicBezTo>
                  <a:pt x="5052" y="5336"/>
                  <a:pt x="7688" y="4331"/>
                  <a:pt x="10325" y="4331"/>
                </a:cubicBezTo>
                <a:cubicBezTo>
                  <a:pt x="12961" y="4331"/>
                  <a:pt x="15598" y="5336"/>
                  <a:pt x="17609" y="7347"/>
                </a:cubicBezTo>
                <a:cubicBezTo>
                  <a:pt x="21631" y="11369"/>
                  <a:pt x="21631" y="17862"/>
                  <a:pt x="17609" y="21883"/>
                </a:cubicBezTo>
                <a:cubicBezTo>
                  <a:pt x="15598" y="23894"/>
                  <a:pt x="12961" y="24900"/>
                  <a:pt x="10325" y="24900"/>
                </a:cubicBezTo>
                <a:cubicBezTo>
                  <a:pt x="7688" y="24900"/>
                  <a:pt x="5052" y="23894"/>
                  <a:pt x="3041" y="21883"/>
                </a:cubicBezTo>
                <a:lnTo>
                  <a:pt x="1" y="24955"/>
                </a:lnTo>
                <a:cubicBezTo>
                  <a:pt x="2851" y="27806"/>
                  <a:pt x="6588" y="29231"/>
                  <a:pt x="10329" y="29231"/>
                </a:cubicBezTo>
                <a:cubicBezTo>
                  <a:pt x="14070" y="29231"/>
                  <a:pt x="17815" y="27806"/>
                  <a:pt x="20681" y="24955"/>
                </a:cubicBezTo>
                <a:cubicBezTo>
                  <a:pt x="26381" y="19255"/>
                  <a:pt x="26381" y="9976"/>
                  <a:pt x="20681" y="4276"/>
                </a:cubicBezTo>
                <a:cubicBezTo>
                  <a:pt x="17815" y="1425"/>
                  <a:pt x="14070" y="0"/>
                  <a:pt x="10329" y="0"/>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64;p32">
            <a:extLst>
              <a:ext uri="{FF2B5EF4-FFF2-40B4-BE49-F238E27FC236}">
                <a16:creationId xmlns:a16="http://schemas.microsoft.com/office/drawing/2014/main" id="{BB379B79-BB04-5F28-049E-224AB4FD3A31}"/>
              </a:ext>
            </a:extLst>
          </p:cNvPr>
          <p:cNvSpPr/>
          <p:nvPr/>
        </p:nvSpPr>
        <p:spPr>
          <a:xfrm>
            <a:off x="5781549" y="4861627"/>
            <a:ext cx="818407" cy="905754"/>
          </a:xfrm>
          <a:custGeom>
            <a:avLst/>
            <a:gdLst/>
            <a:ahLst/>
            <a:cxnLst/>
            <a:rect l="l" t="t" r="r" b="b"/>
            <a:pathLst>
              <a:path w="26413" h="29232" extrusionOk="0">
                <a:moveTo>
                  <a:pt x="10352" y="1"/>
                </a:moveTo>
                <a:cubicBezTo>
                  <a:pt x="6611" y="1"/>
                  <a:pt x="2866" y="1426"/>
                  <a:pt x="0" y="4276"/>
                </a:cubicBezTo>
                <a:lnTo>
                  <a:pt x="3072" y="7316"/>
                </a:lnTo>
                <a:cubicBezTo>
                  <a:pt x="5083" y="5305"/>
                  <a:pt x="7719" y="4300"/>
                  <a:pt x="10356" y="4300"/>
                </a:cubicBezTo>
                <a:cubicBezTo>
                  <a:pt x="12992" y="4300"/>
                  <a:pt x="15629" y="5305"/>
                  <a:pt x="17640" y="7316"/>
                </a:cubicBezTo>
                <a:cubicBezTo>
                  <a:pt x="21662" y="11338"/>
                  <a:pt x="21662" y="17862"/>
                  <a:pt x="17640" y="21884"/>
                </a:cubicBezTo>
                <a:cubicBezTo>
                  <a:pt x="15629" y="23895"/>
                  <a:pt x="12992" y="24900"/>
                  <a:pt x="10356" y="24900"/>
                </a:cubicBezTo>
                <a:cubicBezTo>
                  <a:pt x="7719" y="24900"/>
                  <a:pt x="5083" y="23895"/>
                  <a:pt x="3072" y="21884"/>
                </a:cubicBezTo>
                <a:lnTo>
                  <a:pt x="0" y="24956"/>
                </a:lnTo>
                <a:cubicBezTo>
                  <a:pt x="2866" y="27806"/>
                  <a:pt x="6611" y="29231"/>
                  <a:pt x="10352" y="29231"/>
                </a:cubicBezTo>
                <a:cubicBezTo>
                  <a:pt x="14093" y="29231"/>
                  <a:pt x="17830" y="27806"/>
                  <a:pt x="20680" y="24956"/>
                </a:cubicBezTo>
                <a:cubicBezTo>
                  <a:pt x="26412" y="19224"/>
                  <a:pt x="26412" y="9976"/>
                  <a:pt x="20680" y="4276"/>
                </a:cubicBezTo>
                <a:cubicBezTo>
                  <a:pt x="17830" y="1426"/>
                  <a:pt x="14093" y="1"/>
                  <a:pt x="10352"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66;p32">
            <a:extLst>
              <a:ext uri="{FF2B5EF4-FFF2-40B4-BE49-F238E27FC236}">
                <a16:creationId xmlns:a16="http://schemas.microsoft.com/office/drawing/2014/main" id="{8CEA3160-4593-3269-94C8-97E8656ED70F}"/>
              </a:ext>
            </a:extLst>
          </p:cNvPr>
          <p:cNvSpPr/>
          <p:nvPr/>
        </p:nvSpPr>
        <p:spPr>
          <a:xfrm>
            <a:off x="1851566" y="2677340"/>
            <a:ext cx="4748389" cy="905754"/>
          </a:xfrm>
          <a:custGeom>
            <a:avLst/>
            <a:gdLst/>
            <a:ahLst/>
            <a:cxnLst/>
            <a:rect l="l" t="t" r="r" b="b"/>
            <a:pathLst>
              <a:path w="153248" h="29232" extrusionOk="0">
                <a:moveTo>
                  <a:pt x="0" y="1"/>
                </a:moveTo>
                <a:lnTo>
                  <a:pt x="0" y="4339"/>
                </a:lnTo>
                <a:lnTo>
                  <a:pt x="137222" y="4339"/>
                </a:lnTo>
                <a:cubicBezTo>
                  <a:pt x="137262" y="4339"/>
                  <a:pt x="137302" y="4339"/>
                  <a:pt x="137342" y="4339"/>
                </a:cubicBezTo>
                <a:cubicBezTo>
                  <a:pt x="139931" y="4339"/>
                  <a:pt x="142510" y="5352"/>
                  <a:pt x="144475" y="7348"/>
                </a:cubicBezTo>
                <a:cubicBezTo>
                  <a:pt x="148497" y="11370"/>
                  <a:pt x="148497" y="17894"/>
                  <a:pt x="144475" y="21916"/>
                </a:cubicBezTo>
                <a:cubicBezTo>
                  <a:pt x="142480" y="23911"/>
                  <a:pt x="139851" y="24924"/>
                  <a:pt x="137222" y="24924"/>
                </a:cubicBezTo>
                <a:cubicBezTo>
                  <a:pt x="134562" y="24924"/>
                  <a:pt x="131934" y="23911"/>
                  <a:pt x="129939" y="21916"/>
                </a:cubicBezTo>
                <a:lnTo>
                  <a:pt x="126867" y="24956"/>
                </a:lnTo>
                <a:cubicBezTo>
                  <a:pt x="129717" y="27806"/>
                  <a:pt x="133454" y="29231"/>
                  <a:pt x="137222" y="29231"/>
                </a:cubicBezTo>
                <a:cubicBezTo>
                  <a:pt x="140959" y="29231"/>
                  <a:pt x="144696" y="27806"/>
                  <a:pt x="147547" y="24956"/>
                </a:cubicBezTo>
                <a:cubicBezTo>
                  <a:pt x="153247" y="19255"/>
                  <a:pt x="153247" y="10008"/>
                  <a:pt x="147547" y="4276"/>
                </a:cubicBezTo>
                <a:cubicBezTo>
                  <a:pt x="144696" y="1426"/>
                  <a:pt x="140959" y="1"/>
                  <a:pt x="137222"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67;p32">
            <a:extLst>
              <a:ext uri="{FF2B5EF4-FFF2-40B4-BE49-F238E27FC236}">
                <a16:creationId xmlns:a16="http://schemas.microsoft.com/office/drawing/2014/main" id="{1F729F33-F565-54D5-ECDF-4411504D5CBB}"/>
              </a:ext>
            </a:extLst>
          </p:cNvPr>
          <p:cNvSpPr/>
          <p:nvPr/>
        </p:nvSpPr>
        <p:spPr>
          <a:xfrm>
            <a:off x="5314450" y="3433901"/>
            <a:ext cx="484791" cy="485752"/>
          </a:xfrm>
          <a:custGeom>
            <a:avLst/>
            <a:gdLst/>
            <a:ahLst/>
            <a:cxnLst/>
            <a:rect l="l" t="t" r="r" b="b"/>
            <a:pathLst>
              <a:path w="15646" h="15677" extrusionOk="0">
                <a:moveTo>
                  <a:pt x="7823" y="0"/>
                </a:moveTo>
                <a:cubicBezTo>
                  <a:pt x="3484" y="0"/>
                  <a:pt x="1" y="3516"/>
                  <a:pt x="1" y="7823"/>
                </a:cubicBezTo>
                <a:cubicBezTo>
                  <a:pt x="1" y="12161"/>
                  <a:pt x="3484" y="15677"/>
                  <a:pt x="7823" y="15677"/>
                </a:cubicBezTo>
                <a:cubicBezTo>
                  <a:pt x="12130" y="15677"/>
                  <a:pt x="15645" y="12161"/>
                  <a:pt x="15645" y="7823"/>
                </a:cubicBezTo>
                <a:cubicBezTo>
                  <a:pt x="15645" y="3516"/>
                  <a:pt x="12130" y="0"/>
                  <a:pt x="7823"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Fira Sans"/>
                <a:ea typeface="Fira Sans"/>
                <a:cs typeface="Fira Sans"/>
                <a:sym typeface="Fira Sans"/>
              </a:rPr>
              <a:t>2</a:t>
            </a:r>
            <a:endParaRPr sz="1800">
              <a:latin typeface="Fira Sans"/>
              <a:ea typeface="Fira Sans"/>
              <a:cs typeface="Fira Sans"/>
              <a:sym typeface="Fira Sans"/>
            </a:endParaRPr>
          </a:p>
        </p:txBody>
      </p:sp>
      <p:sp>
        <p:nvSpPr>
          <p:cNvPr id="54" name="Google Shape;1268;p32">
            <a:extLst>
              <a:ext uri="{FF2B5EF4-FFF2-40B4-BE49-F238E27FC236}">
                <a16:creationId xmlns:a16="http://schemas.microsoft.com/office/drawing/2014/main" id="{9C80E7E8-E8C2-3A22-C041-98EBBBCF9141}"/>
              </a:ext>
            </a:extLst>
          </p:cNvPr>
          <p:cNvSpPr/>
          <p:nvPr/>
        </p:nvSpPr>
        <p:spPr>
          <a:xfrm>
            <a:off x="5860034" y="2887325"/>
            <a:ext cx="484791" cy="485783"/>
          </a:xfrm>
          <a:custGeom>
            <a:avLst/>
            <a:gdLst/>
            <a:ahLst/>
            <a:cxnLst/>
            <a:rect l="l" t="t" r="r" b="b"/>
            <a:pathLst>
              <a:path w="15646" h="15678" extrusionOk="0">
                <a:moveTo>
                  <a:pt x="7823" y="1"/>
                </a:moveTo>
                <a:cubicBezTo>
                  <a:pt x="3516" y="1"/>
                  <a:pt x="1" y="3516"/>
                  <a:pt x="1" y="7855"/>
                </a:cubicBezTo>
                <a:cubicBezTo>
                  <a:pt x="1" y="12162"/>
                  <a:pt x="3516" y="15677"/>
                  <a:pt x="7823" y="15677"/>
                </a:cubicBezTo>
                <a:cubicBezTo>
                  <a:pt x="12161" y="15677"/>
                  <a:pt x="15645" y="12162"/>
                  <a:pt x="15645" y="7855"/>
                </a:cubicBezTo>
                <a:cubicBezTo>
                  <a:pt x="15645" y="3516"/>
                  <a:pt x="12161" y="1"/>
                  <a:pt x="7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Fira Sans"/>
                <a:ea typeface="Fira Sans"/>
                <a:cs typeface="Fira Sans"/>
                <a:sym typeface="Fira Sans"/>
              </a:rPr>
              <a:t>1</a:t>
            </a:r>
            <a:endParaRPr sz="1800">
              <a:latin typeface="Fira Sans"/>
              <a:ea typeface="Fira Sans"/>
              <a:cs typeface="Fira Sans"/>
              <a:sym typeface="Fira Sans"/>
            </a:endParaRPr>
          </a:p>
        </p:txBody>
      </p:sp>
      <p:sp>
        <p:nvSpPr>
          <p:cNvPr id="55" name="Google Shape;1269;p32">
            <a:extLst>
              <a:ext uri="{FF2B5EF4-FFF2-40B4-BE49-F238E27FC236}">
                <a16:creationId xmlns:a16="http://schemas.microsoft.com/office/drawing/2014/main" id="{90C526E8-8BD9-68E8-BE80-034A643DBA22}"/>
              </a:ext>
            </a:extLst>
          </p:cNvPr>
          <p:cNvSpPr/>
          <p:nvPr/>
        </p:nvSpPr>
        <p:spPr>
          <a:xfrm>
            <a:off x="5313458" y="4526029"/>
            <a:ext cx="485783" cy="484791"/>
          </a:xfrm>
          <a:custGeom>
            <a:avLst/>
            <a:gdLst/>
            <a:ahLst/>
            <a:cxnLst/>
            <a:rect l="l" t="t" r="r" b="b"/>
            <a:pathLst>
              <a:path w="15678" h="15646" extrusionOk="0">
                <a:moveTo>
                  <a:pt x="7855" y="1"/>
                </a:moveTo>
                <a:cubicBezTo>
                  <a:pt x="3516" y="1"/>
                  <a:pt x="1" y="3485"/>
                  <a:pt x="1" y="7823"/>
                </a:cubicBezTo>
                <a:cubicBezTo>
                  <a:pt x="1" y="12130"/>
                  <a:pt x="3516" y="15645"/>
                  <a:pt x="7855" y="15645"/>
                </a:cubicBezTo>
                <a:cubicBezTo>
                  <a:pt x="12162" y="15645"/>
                  <a:pt x="15677" y="12130"/>
                  <a:pt x="15677" y="7823"/>
                </a:cubicBezTo>
                <a:cubicBezTo>
                  <a:pt x="15677" y="3485"/>
                  <a:pt x="12162" y="1"/>
                  <a:pt x="7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Fira Sans"/>
                <a:ea typeface="Fira Sans"/>
                <a:cs typeface="Fira Sans"/>
                <a:sym typeface="Fira Sans"/>
              </a:rPr>
              <a:t>4</a:t>
            </a:r>
            <a:endParaRPr sz="1800">
              <a:latin typeface="Fira Sans"/>
              <a:ea typeface="Fira Sans"/>
              <a:cs typeface="Fira Sans"/>
              <a:sym typeface="Fira Sans"/>
            </a:endParaRPr>
          </a:p>
        </p:txBody>
      </p:sp>
      <p:sp>
        <p:nvSpPr>
          <p:cNvPr id="56" name="Google Shape;1270;p32">
            <a:extLst>
              <a:ext uri="{FF2B5EF4-FFF2-40B4-BE49-F238E27FC236}">
                <a16:creationId xmlns:a16="http://schemas.microsoft.com/office/drawing/2014/main" id="{550EF589-E7F7-0FB5-A2CB-2FD09A179080}"/>
              </a:ext>
            </a:extLst>
          </p:cNvPr>
          <p:cNvSpPr/>
          <p:nvPr/>
        </p:nvSpPr>
        <p:spPr>
          <a:xfrm>
            <a:off x="5860034" y="3979485"/>
            <a:ext cx="484791" cy="485752"/>
          </a:xfrm>
          <a:custGeom>
            <a:avLst/>
            <a:gdLst/>
            <a:ahLst/>
            <a:cxnLst/>
            <a:rect l="l" t="t" r="r" b="b"/>
            <a:pathLst>
              <a:path w="15646" h="15677" extrusionOk="0">
                <a:moveTo>
                  <a:pt x="7823" y="0"/>
                </a:moveTo>
                <a:cubicBezTo>
                  <a:pt x="3516" y="0"/>
                  <a:pt x="1" y="3516"/>
                  <a:pt x="1" y="7854"/>
                </a:cubicBezTo>
                <a:cubicBezTo>
                  <a:pt x="1" y="12161"/>
                  <a:pt x="3516" y="15676"/>
                  <a:pt x="7823" y="15676"/>
                </a:cubicBezTo>
                <a:cubicBezTo>
                  <a:pt x="12161" y="15676"/>
                  <a:pt x="15645" y="12161"/>
                  <a:pt x="15645" y="7854"/>
                </a:cubicBezTo>
                <a:cubicBezTo>
                  <a:pt x="15645" y="3516"/>
                  <a:pt x="12161" y="0"/>
                  <a:pt x="7823"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Fira Sans"/>
                <a:ea typeface="Fira Sans"/>
                <a:cs typeface="Fira Sans"/>
                <a:sym typeface="Fira Sans"/>
              </a:rPr>
              <a:t>3</a:t>
            </a:r>
            <a:endParaRPr sz="1800">
              <a:latin typeface="Fira Sans"/>
              <a:ea typeface="Fira Sans"/>
              <a:cs typeface="Fira Sans"/>
              <a:sym typeface="Fira Sans"/>
            </a:endParaRPr>
          </a:p>
        </p:txBody>
      </p:sp>
      <p:sp>
        <p:nvSpPr>
          <p:cNvPr id="58" name="Google Shape;1272;p32">
            <a:extLst>
              <a:ext uri="{FF2B5EF4-FFF2-40B4-BE49-F238E27FC236}">
                <a16:creationId xmlns:a16="http://schemas.microsoft.com/office/drawing/2014/main" id="{07594FB8-B0B6-02D5-D65D-9825DE30BD80}"/>
              </a:ext>
            </a:extLst>
          </p:cNvPr>
          <p:cNvSpPr/>
          <p:nvPr/>
        </p:nvSpPr>
        <p:spPr>
          <a:xfrm>
            <a:off x="5860034" y="5071613"/>
            <a:ext cx="484791" cy="485752"/>
          </a:xfrm>
          <a:custGeom>
            <a:avLst/>
            <a:gdLst/>
            <a:ahLst/>
            <a:cxnLst/>
            <a:rect l="l" t="t" r="r" b="b"/>
            <a:pathLst>
              <a:path w="15646" h="15677" extrusionOk="0">
                <a:moveTo>
                  <a:pt x="7823" y="1"/>
                </a:moveTo>
                <a:cubicBezTo>
                  <a:pt x="3484" y="1"/>
                  <a:pt x="1" y="3516"/>
                  <a:pt x="1" y="7823"/>
                </a:cubicBezTo>
                <a:cubicBezTo>
                  <a:pt x="1" y="12162"/>
                  <a:pt x="3484" y="15677"/>
                  <a:pt x="7823" y="15677"/>
                </a:cubicBezTo>
                <a:cubicBezTo>
                  <a:pt x="12130" y="15677"/>
                  <a:pt x="15645" y="12162"/>
                  <a:pt x="15645" y="7823"/>
                </a:cubicBezTo>
                <a:cubicBezTo>
                  <a:pt x="15645" y="3516"/>
                  <a:pt x="12130" y="1"/>
                  <a:pt x="7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Fira Sans"/>
                <a:ea typeface="Fira Sans"/>
                <a:cs typeface="Fira Sans"/>
                <a:sym typeface="Fira Sans"/>
              </a:rPr>
              <a:t>5</a:t>
            </a:r>
            <a:endParaRPr sz="1800">
              <a:latin typeface="Fira Sans"/>
              <a:ea typeface="Fira Sans"/>
              <a:cs typeface="Fira Sans"/>
              <a:sym typeface="Fira Sans"/>
            </a:endParaRPr>
          </a:p>
        </p:txBody>
      </p:sp>
      <p:sp>
        <p:nvSpPr>
          <p:cNvPr id="59" name="Google Shape;1273;p32">
            <a:extLst>
              <a:ext uri="{FF2B5EF4-FFF2-40B4-BE49-F238E27FC236}">
                <a16:creationId xmlns:a16="http://schemas.microsoft.com/office/drawing/2014/main" id="{A479F152-A76A-0F7A-76E6-931D3DACAB90}"/>
              </a:ext>
            </a:extLst>
          </p:cNvPr>
          <p:cNvSpPr/>
          <p:nvPr/>
        </p:nvSpPr>
        <p:spPr>
          <a:xfrm>
            <a:off x="6350681" y="3664491"/>
            <a:ext cx="54967" cy="24571"/>
          </a:xfrm>
          <a:custGeom>
            <a:avLst/>
            <a:gdLst/>
            <a:ahLst/>
            <a:cxnLst/>
            <a:rect l="l" t="t" r="r" b="b"/>
            <a:pathLst>
              <a:path w="1774" h="793" extrusionOk="0">
                <a:moveTo>
                  <a:pt x="380" y="1"/>
                </a:moveTo>
                <a:cubicBezTo>
                  <a:pt x="158" y="1"/>
                  <a:pt x="0" y="159"/>
                  <a:pt x="0" y="381"/>
                </a:cubicBezTo>
                <a:cubicBezTo>
                  <a:pt x="0" y="602"/>
                  <a:pt x="158" y="792"/>
                  <a:pt x="380" y="792"/>
                </a:cubicBezTo>
                <a:lnTo>
                  <a:pt x="1362" y="792"/>
                </a:lnTo>
                <a:cubicBezTo>
                  <a:pt x="1584" y="792"/>
                  <a:pt x="1774" y="602"/>
                  <a:pt x="1774" y="381"/>
                </a:cubicBezTo>
                <a:cubicBezTo>
                  <a:pt x="1774" y="159"/>
                  <a:pt x="1584" y="1"/>
                  <a:pt x="1362" y="1"/>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4;p32">
            <a:extLst>
              <a:ext uri="{FF2B5EF4-FFF2-40B4-BE49-F238E27FC236}">
                <a16:creationId xmlns:a16="http://schemas.microsoft.com/office/drawing/2014/main" id="{924C9FD8-11B0-F608-7523-2020571A3B37}"/>
              </a:ext>
            </a:extLst>
          </p:cNvPr>
          <p:cNvSpPr/>
          <p:nvPr/>
        </p:nvSpPr>
        <p:spPr>
          <a:xfrm>
            <a:off x="6442893" y="3664491"/>
            <a:ext cx="956786" cy="24571"/>
          </a:xfrm>
          <a:custGeom>
            <a:avLst/>
            <a:gdLst/>
            <a:ahLst/>
            <a:cxnLst/>
            <a:rect l="l" t="t" r="r" b="b"/>
            <a:pathLst>
              <a:path w="30879" h="793" extrusionOk="0">
                <a:moveTo>
                  <a:pt x="413" y="1"/>
                </a:moveTo>
                <a:cubicBezTo>
                  <a:pt x="191" y="1"/>
                  <a:pt x="1" y="159"/>
                  <a:pt x="1" y="381"/>
                </a:cubicBezTo>
                <a:cubicBezTo>
                  <a:pt x="1" y="602"/>
                  <a:pt x="191" y="792"/>
                  <a:pt x="413" y="792"/>
                </a:cubicBezTo>
                <a:lnTo>
                  <a:pt x="2408" y="792"/>
                </a:lnTo>
                <a:cubicBezTo>
                  <a:pt x="2630" y="792"/>
                  <a:pt x="2820" y="602"/>
                  <a:pt x="2820" y="381"/>
                </a:cubicBezTo>
                <a:cubicBezTo>
                  <a:pt x="2820" y="159"/>
                  <a:pt x="2630" y="1"/>
                  <a:pt x="2408" y="1"/>
                </a:cubicBezTo>
                <a:close/>
                <a:moveTo>
                  <a:pt x="4403" y="1"/>
                </a:moveTo>
                <a:cubicBezTo>
                  <a:pt x="4213" y="1"/>
                  <a:pt x="4023" y="159"/>
                  <a:pt x="4023" y="381"/>
                </a:cubicBezTo>
                <a:cubicBezTo>
                  <a:pt x="4023" y="602"/>
                  <a:pt x="4213" y="792"/>
                  <a:pt x="4403" y="792"/>
                </a:cubicBezTo>
                <a:lnTo>
                  <a:pt x="6430" y="792"/>
                </a:lnTo>
                <a:cubicBezTo>
                  <a:pt x="6651" y="792"/>
                  <a:pt x="6810" y="602"/>
                  <a:pt x="6810" y="381"/>
                </a:cubicBezTo>
                <a:cubicBezTo>
                  <a:pt x="6810" y="159"/>
                  <a:pt x="6651" y="1"/>
                  <a:pt x="6430" y="1"/>
                </a:cubicBezTo>
                <a:close/>
                <a:moveTo>
                  <a:pt x="8425" y="1"/>
                </a:moveTo>
                <a:cubicBezTo>
                  <a:pt x="8203" y="1"/>
                  <a:pt x="8013" y="159"/>
                  <a:pt x="8013" y="381"/>
                </a:cubicBezTo>
                <a:cubicBezTo>
                  <a:pt x="8013" y="602"/>
                  <a:pt x="8203" y="792"/>
                  <a:pt x="8425" y="792"/>
                </a:cubicBezTo>
                <a:lnTo>
                  <a:pt x="10420" y="792"/>
                </a:lnTo>
                <a:cubicBezTo>
                  <a:pt x="10642" y="792"/>
                  <a:pt x="10832" y="602"/>
                  <a:pt x="10832" y="381"/>
                </a:cubicBezTo>
                <a:cubicBezTo>
                  <a:pt x="10832" y="159"/>
                  <a:pt x="10642" y="1"/>
                  <a:pt x="10420" y="1"/>
                </a:cubicBezTo>
                <a:close/>
                <a:moveTo>
                  <a:pt x="12447" y="1"/>
                </a:moveTo>
                <a:cubicBezTo>
                  <a:pt x="12225" y="1"/>
                  <a:pt x="12035" y="159"/>
                  <a:pt x="12035" y="381"/>
                </a:cubicBezTo>
                <a:cubicBezTo>
                  <a:pt x="12035" y="602"/>
                  <a:pt x="12225" y="792"/>
                  <a:pt x="12447" y="792"/>
                </a:cubicBezTo>
                <a:lnTo>
                  <a:pt x="14442" y="792"/>
                </a:lnTo>
                <a:cubicBezTo>
                  <a:pt x="14664" y="792"/>
                  <a:pt x="14822" y="602"/>
                  <a:pt x="14822" y="381"/>
                </a:cubicBezTo>
                <a:cubicBezTo>
                  <a:pt x="14822" y="159"/>
                  <a:pt x="14664" y="1"/>
                  <a:pt x="14442" y="1"/>
                </a:cubicBezTo>
                <a:close/>
                <a:moveTo>
                  <a:pt x="16437" y="1"/>
                </a:moveTo>
                <a:cubicBezTo>
                  <a:pt x="16216" y="1"/>
                  <a:pt x="16057" y="159"/>
                  <a:pt x="16057" y="381"/>
                </a:cubicBezTo>
                <a:cubicBezTo>
                  <a:pt x="16057" y="602"/>
                  <a:pt x="16216" y="792"/>
                  <a:pt x="16437" y="792"/>
                </a:cubicBezTo>
                <a:lnTo>
                  <a:pt x="18432" y="792"/>
                </a:lnTo>
                <a:cubicBezTo>
                  <a:pt x="18654" y="792"/>
                  <a:pt x="18844" y="602"/>
                  <a:pt x="18844" y="381"/>
                </a:cubicBezTo>
                <a:cubicBezTo>
                  <a:pt x="18844" y="159"/>
                  <a:pt x="18654" y="1"/>
                  <a:pt x="18432" y="1"/>
                </a:cubicBezTo>
                <a:close/>
                <a:moveTo>
                  <a:pt x="20459" y="1"/>
                </a:moveTo>
                <a:cubicBezTo>
                  <a:pt x="20238" y="1"/>
                  <a:pt x="20048" y="159"/>
                  <a:pt x="20048" y="381"/>
                </a:cubicBezTo>
                <a:cubicBezTo>
                  <a:pt x="20048" y="602"/>
                  <a:pt x="20238" y="792"/>
                  <a:pt x="20459" y="792"/>
                </a:cubicBezTo>
                <a:lnTo>
                  <a:pt x="22454" y="792"/>
                </a:lnTo>
                <a:cubicBezTo>
                  <a:pt x="22676" y="792"/>
                  <a:pt x="22834" y="602"/>
                  <a:pt x="22834" y="381"/>
                </a:cubicBezTo>
                <a:cubicBezTo>
                  <a:pt x="22834" y="159"/>
                  <a:pt x="22676" y="1"/>
                  <a:pt x="22454" y="1"/>
                </a:cubicBezTo>
                <a:close/>
                <a:moveTo>
                  <a:pt x="24450" y="1"/>
                </a:moveTo>
                <a:cubicBezTo>
                  <a:pt x="24228" y="1"/>
                  <a:pt x="24069" y="159"/>
                  <a:pt x="24069" y="381"/>
                </a:cubicBezTo>
                <a:cubicBezTo>
                  <a:pt x="24069" y="602"/>
                  <a:pt x="24228" y="792"/>
                  <a:pt x="24450" y="792"/>
                </a:cubicBezTo>
                <a:lnTo>
                  <a:pt x="26445" y="792"/>
                </a:lnTo>
                <a:cubicBezTo>
                  <a:pt x="26666" y="792"/>
                  <a:pt x="26856" y="602"/>
                  <a:pt x="26856" y="381"/>
                </a:cubicBezTo>
                <a:cubicBezTo>
                  <a:pt x="26856" y="159"/>
                  <a:pt x="26666" y="1"/>
                  <a:pt x="26445" y="1"/>
                </a:cubicBezTo>
                <a:close/>
                <a:moveTo>
                  <a:pt x="28471" y="1"/>
                </a:moveTo>
                <a:cubicBezTo>
                  <a:pt x="28250" y="1"/>
                  <a:pt x="28060" y="159"/>
                  <a:pt x="28060" y="381"/>
                </a:cubicBezTo>
                <a:cubicBezTo>
                  <a:pt x="28060" y="602"/>
                  <a:pt x="28250" y="792"/>
                  <a:pt x="28471" y="792"/>
                </a:cubicBezTo>
                <a:lnTo>
                  <a:pt x="30467" y="792"/>
                </a:lnTo>
                <a:cubicBezTo>
                  <a:pt x="30688" y="792"/>
                  <a:pt x="30878" y="602"/>
                  <a:pt x="30878" y="381"/>
                </a:cubicBezTo>
                <a:cubicBezTo>
                  <a:pt x="30878" y="159"/>
                  <a:pt x="30688" y="1"/>
                  <a:pt x="30467" y="1"/>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75;p32">
            <a:extLst>
              <a:ext uri="{FF2B5EF4-FFF2-40B4-BE49-F238E27FC236}">
                <a16:creationId xmlns:a16="http://schemas.microsoft.com/office/drawing/2014/main" id="{FA2169B4-5690-F7B3-7E8F-450FD40A3DED}"/>
              </a:ext>
            </a:extLst>
          </p:cNvPr>
          <p:cNvSpPr/>
          <p:nvPr/>
        </p:nvSpPr>
        <p:spPr>
          <a:xfrm>
            <a:off x="7436922" y="3664491"/>
            <a:ext cx="54998" cy="24571"/>
          </a:xfrm>
          <a:custGeom>
            <a:avLst/>
            <a:gdLst/>
            <a:ahLst/>
            <a:cxnLst/>
            <a:rect l="l" t="t" r="r" b="b"/>
            <a:pathLst>
              <a:path w="1775" h="793" extrusionOk="0">
                <a:moveTo>
                  <a:pt x="381" y="1"/>
                </a:moveTo>
                <a:cubicBezTo>
                  <a:pt x="159" y="1"/>
                  <a:pt x="1" y="159"/>
                  <a:pt x="1" y="381"/>
                </a:cubicBezTo>
                <a:cubicBezTo>
                  <a:pt x="1" y="602"/>
                  <a:pt x="159" y="792"/>
                  <a:pt x="381" y="792"/>
                </a:cubicBezTo>
                <a:lnTo>
                  <a:pt x="1394" y="792"/>
                </a:lnTo>
                <a:cubicBezTo>
                  <a:pt x="1584" y="792"/>
                  <a:pt x="1774" y="602"/>
                  <a:pt x="1774" y="381"/>
                </a:cubicBezTo>
                <a:cubicBezTo>
                  <a:pt x="1774" y="159"/>
                  <a:pt x="1584" y="1"/>
                  <a:pt x="1394" y="1"/>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76;p32">
            <a:extLst>
              <a:ext uri="{FF2B5EF4-FFF2-40B4-BE49-F238E27FC236}">
                <a16:creationId xmlns:a16="http://schemas.microsoft.com/office/drawing/2014/main" id="{B0C08078-A715-A369-BA4F-0012E8D269D8}"/>
              </a:ext>
            </a:extLst>
          </p:cNvPr>
          <p:cNvSpPr/>
          <p:nvPr/>
        </p:nvSpPr>
        <p:spPr>
          <a:xfrm>
            <a:off x="7436922" y="3615442"/>
            <a:ext cx="148201" cy="121709"/>
          </a:xfrm>
          <a:custGeom>
            <a:avLst/>
            <a:gdLst/>
            <a:ahLst/>
            <a:cxnLst/>
            <a:rect l="l" t="t" r="r" b="b"/>
            <a:pathLst>
              <a:path w="4783" h="3928" extrusionOk="0">
                <a:moveTo>
                  <a:pt x="1" y="0"/>
                </a:moveTo>
                <a:lnTo>
                  <a:pt x="1141" y="1964"/>
                </a:lnTo>
                <a:lnTo>
                  <a:pt x="1" y="3927"/>
                </a:lnTo>
                <a:lnTo>
                  <a:pt x="4783" y="1964"/>
                </a:lnTo>
                <a:lnTo>
                  <a:pt x="1" y="0"/>
                </a:ln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77;p32">
            <a:extLst>
              <a:ext uri="{FF2B5EF4-FFF2-40B4-BE49-F238E27FC236}">
                <a16:creationId xmlns:a16="http://schemas.microsoft.com/office/drawing/2014/main" id="{DF19CE43-ECAB-7F38-6619-20564E19AE57}"/>
              </a:ext>
            </a:extLst>
          </p:cNvPr>
          <p:cNvSpPr/>
          <p:nvPr/>
        </p:nvSpPr>
        <p:spPr>
          <a:xfrm>
            <a:off x="6350681" y="4755659"/>
            <a:ext cx="54967" cy="24571"/>
          </a:xfrm>
          <a:custGeom>
            <a:avLst/>
            <a:gdLst/>
            <a:ahLst/>
            <a:cxnLst/>
            <a:rect l="l" t="t" r="r" b="b"/>
            <a:pathLst>
              <a:path w="1774" h="793" extrusionOk="0">
                <a:moveTo>
                  <a:pt x="380" y="0"/>
                </a:moveTo>
                <a:cubicBezTo>
                  <a:pt x="158" y="0"/>
                  <a:pt x="0" y="190"/>
                  <a:pt x="0" y="412"/>
                </a:cubicBezTo>
                <a:cubicBezTo>
                  <a:pt x="0" y="634"/>
                  <a:pt x="158" y="792"/>
                  <a:pt x="380" y="792"/>
                </a:cubicBezTo>
                <a:lnTo>
                  <a:pt x="1362" y="792"/>
                </a:lnTo>
                <a:cubicBezTo>
                  <a:pt x="1584" y="792"/>
                  <a:pt x="1774" y="634"/>
                  <a:pt x="1774" y="412"/>
                </a:cubicBezTo>
                <a:cubicBezTo>
                  <a:pt x="1774" y="190"/>
                  <a:pt x="1584" y="0"/>
                  <a:pt x="1362" y="0"/>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1278;p32">
            <a:extLst>
              <a:ext uri="{FF2B5EF4-FFF2-40B4-BE49-F238E27FC236}">
                <a16:creationId xmlns:a16="http://schemas.microsoft.com/office/drawing/2014/main" id="{F7C37BBF-2B9F-2D8D-5849-4A932D900423}"/>
              </a:ext>
            </a:extLst>
          </p:cNvPr>
          <p:cNvSpPr/>
          <p:nvPr/>
        </p:nvSpPr>
        <p:spPr>
          <a:xfrm>
            <a:off x="6442893" y="4755659"/>
            <a:ext cx="956786" cy="24571"/>
          </a:xfrm>
          <a:custGeom>
            <a:avLst/>
            <a:gdLst/>
            <a:ahLst/>
            <a:cxnLst/>
            <a:rect l="l" t="t" r="r" b="b"/>
            <a:pathLst>
              <a:path w="30879" h="793" extrusionOk="0">
                <a:moveTo>
                  <a:pt x="413" y="0"/>
                </a:moveTo>
                <a:cubicBezTo>
                  <a:pt x="191" y="0"/>
                  <a:pt x="1" y="190"/>
                  <a:pt x="1" y="412"/>
                </a:cubicBezTo>
                <a:cubicBezTo>
                  <a:pt x="1" y="634"/>
                  <a:pt x="191" y="792"/>
                  <a:pt x="413" y="792"/>
                </a:cubicBezTo>
                <a:lnTo>
                  <a:pt x="2408" y="792"/>
                </a:lnTo>
                <a:cubicBezTo>
                  <a:pt x="2630" y="792"/>
                  <a:pt x="2820" y="634"/>
                  <a:pt x="2820" y="412"/>
                </a:cubicBezTo>
                <a:cubicBezTo>
                  <a:pt x="2820" y="190"/>
                  <a:pt x="2630" y="0"/>
                  <a:pt x="2408" y="0"/>
                </a:cubicBezTo>
                <a:close/>
                <a:moveTo>
                  <a:pt x="4403" y="0"/>
                </a:moveTo>
                <a:cubicBezTo>
                  <a:pt x="4213" y="0"/>
                  <a:pt x="4023" y="190"/>
                  <a:pt x="4023" y="412"/>
                </a:cubicBezTo>
                <a:cubicBezTo>
                  <a:pt x="4023" y="634"/>
                  <a:pt x="4213" y="792"/>
                  <a:pt x="4403" y="792"/>
                </a:cubicBezTo>
                <a:lnTo>
                  <a:pt x="6430" y="792"/>
                </a:lnTo>
                <a:cubicBezTo>
                  <a:pt x="6651" y="792"/>
                  <a:pt x="6810" y="634"/>
                  <a:pt x="6810" y="412"/>
                </a:cubicBezTo>
                <a:cubicBezTo>
                  <a:pt x="6810" y="190"/>
                  <a:pt x="6651" y="0"/>
                  <a:pt x="6430" y="0"/>
                </a:cubicBezTo>
                <a:close/>
                <a:moveTo>
                  <a:pt x="8425" y="0"/>
                </a:moveTo>
                <a:cubicBezTo>
                  <a:pt x="8203" y="0"/>
                  <a:pt x="8013" y="190"/>
                  <a:pt x="8013" y="412"/>
                </a:cubicBezTo>
                <a:cubicBezTo>
                  <a:pt x="8013" y="634"/>
                  <a:pt x="8203" y="792"/>
                  <a:pt x="8425" y="792"/>
                </a:cubicBezTo>
                <a:lnTo>
                  <a:pt x="10420" y="792"/>
                </a:lnTo>
                <a:cubicBezTo>
                  <a:pt x="10642" y="792"/>
                  <a:pt x="10832" y="634"/>
                  <a:pt x="10832" y="412"/>
                </a:cubicBezTo>
                <a:cubicBezTo>
                  <a:pt x="10832" y="190"/>
                  <a:pt x="10642" y="0"/>
                  <a:pt x="10420" y="0"/>
                </a:cubicBezTo>
                <a:close/>
                <a:moveTo>
                  <a:pt x="12447" y="0"/>
                </a:moveTo>
                <a:cubicBezTo>
                  <a:pt x="12225" y="0"/>
                  <a:pt x="12035" y="190"/>
                  <a:pt x="12035" y="412"/>
                </a:cubicBezTo>
                <a:cubicBezTo>
                  <a:pt x="12035" y="634"/>
                  <a:pt x="12225" y="792"/>
                  <a:pt x="12447" y="792"/>
                </a:cubicBezTo>
                <a:lnTo>
                  <a:pt x="14442" y="792"/>
                </a:lnTo>
                <a:cubicBezTo>
                  <a:pt x="14664" y="792"/>
                  <a:pt x="14822" y="634"/>
                  <a:pt x="14822" y="412"/>
                </a:cubicBezTo>
                <a:cubicBezTo>
                  <a:pt x="14822" y="190"/>
                  <a:pt x="14664" y="0"/>
                  <a:pt x="14442" y="0"/>
                </a:cubicBezTo>
                <a:close/>
                <a:moveTo>
                  <a:pt x="16437" y="0"/>
                </a:moveTo>
                <a:cubicBezTo>
                  <a:pt x="16216" y="0"/>
                  <a:pt x="16057" y="190"/>
                  <a:pt x="16057" y="412"/>
                </a:cubicBezTo>
                <a:cubicBezTo>
                  <a:pt x="16057" y="634"/>
                  <a:pt x="16216" y="792"/>
                  <a:pt x="16437" y="792"/>
                </a:cubicBezTo>
                <a:lnTo>
                  <a:pt x="18432" y="792"/>
                </a:lnTo>
                <a:cubicBezTo>
                  <a:pt x="18654" y="792"/>
                  <a:pt x="18844" y="634"/>
                  <a:pt x="18844" y="412"/>
                </a:cubicBezTo>
                <a:cubicBezTo>
                  <a:pt x="18844" y="190"/>
                  <a:pt x="18654" y="0"/>
                  <a:pt x="18432" y="0"/>
                </a:cubicBezTo>
                <a:close/>
                <a:moveTo>
                  <a:pt x="20459" y="0"/>
                </a:moveTo>
                <a:cubicBezTo>
                  <a:pt x="20238" y="0"/>
                  <a:pt x="20048" y="190"/>
                  <a:pt x="20048" y="412"/>
                </a:cubicBezTo>
                <a:cubicBezTo>
                  <a:pt x="20048" y="634"/>
                  <a:pt x="20238" y="792"/>
                  <a:pt x="20459" y="792"/>
                </a:cubicBezTo>
                <a:lnTo>
                  <a:pt x="22454" y="792"/>
                </a:lnTo>
                <a:cubicBezTo>
                  <a:pt x="22676" y="792"/>
                  <a:pt x="22834" y="634"/>
                  <a:pt x="22834" y="412"/>
                </a:cubicBezTo>
                <a:cubicBezTo>
                  <a:pt x="22834" y="190"/>
                  <a:pt x="22676" y="0"/>
                  <a:pt x="22454" y="0"/>
                </a:cubicBezTo>
                <a:close/>
                <a:moveTo>
                  <a:pt x="24450" y="0"/>
                </a:moveTo>
                <a:cubicBezTo>
                  <a:pt x="24228" y="0"/>
                  <a:pt x="24069" y="190"/>
                  <a:pt x="24069" y="412"/>
                </a:cubicBezTo>
                <a:cubicBezTo>
                  <a:pt x="24069" y="634"/>
                  <a:pt x="24228" y="792"/>
                  <a:pt x="24450" y="792"/>
                </a:cubicBezTo>
                <a:lnTo>
                  <a:pt x="26445" y="792"/>
                </a:lnTo>
                <a:cubicBezTo>
                  <a:pt x="26666" y="792"/>
                  <a:pt x="26856" y="634"/>
                  <a:pt x="26856" y="412"/>
                </a:cubicBezTo>
                <a:cubicBezTo>
                  <a:pt x="26856" y="190"/>
                  <a:pt x="26666" y="0"/>
                  <a:pt x="26445" y="0"/>
                </a:cubicBezTo>
                <a:close/>
                <a:moveTo>
                  <a:pt x="28471" y="0"/>
                </a:moveTo>
                <a:cubicBezTo>
                  <a:pt x="28250" y="0"/>
                  <a:pt x="28060" y="190"/>
                  <a:pt x="28060" y="412"/>
                </a:cubicBezTo>
                <a:cubicBezTo>
                  <a:pt x="28060" y="634"/>
                  <a:pt x="28250" y="792"/>
                  <a:pt x="28471" y="792"/>
                </a:cubicBezTo>
                <a:lnTo>
                  <a:pt x="30467" y="792"/>
                </a:lnTo>
                <a:cubicBezTo>
                  <a:pt x="30688" y="792"/>
                  <a:pt x="30878" y="634"/>
                  <a:pt x="30878" y="412"/>
                </a:cubicBezTo>
                <a:cubicBezTo>
                  <a:pt x="30878" y="190"/>
                  <a:pt x="30688" y="0"/>
                  <a:pt x="30467" y="0"/>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1279;p32">
            <a:extLst>
              <a:ext uri="{FF2B5EF4-FFF2-40B4-BE49-F238E27FC236}">
                <a16:creationId xmlns:a16="http://schemas.microsoft.com/office/drawing/2014/main" id="{A52836D3-2600-31C3-DF4C-C24ED9D8A7A1}"/>
              </a:ext>
            </a:extLst>
          </p:cNvPr>
          <p:cNvSpPr/>
          <p:nvPr/>
        </p:nvSpPr>
        <p:spPr>
          <a:xfrm>
            <a:off x="7436922" y="4755659"/>
            <a:ext cx="54998" cy="24571"/>
          </a:xfrm>
          <a:custGeom>
            <a:avLst/>
            <a:gdLst/>
            <a:ahLst/>
            <a:cxnLst/>
            <a:rect l="l" t="t" r="r" b="b"/>
            <a:pathLst>
              <a:path w="1775" h="793" extrusionOk="0">
                <a:moveTo>
                  <a:pt x="381" y="0"/>
                </a:moveTo>
                <a:cubicBezTo>
                  <a:pt x="159" y="0"/>
                  <a:pt x="1" y="190"/>
                  <a:pt x="1" y="412"/>
                </a:cubicBezTo>
                <a:cubicBezTo>
                  <a:pt x="1" y="634"/>
                  <a:pt x="159" y="792"/>
                  <a:pt x="381" y="792"/>
                </a:cubicBezTo>
                <a:lnTo>
                  <a:pt x="1394" y="792"/>
                </a:lnTo>
                <a:cubicBezTo>
                  <a:pt x="1584" y="792"/>
                  <a:pt x="1774" y="634"/>
                  <a:pt x="1774" y="412"/>
                </a:cubicBezTo>
                <a:cubicBezTo>
                  <a:pt x="1774" y="190"/>
                  <a:pt x="1584" y="0"/>
                  <a:pt x="1394" y="0"/>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1280;p32">
            <a:extLst>
              <a:ext uri="{FF2B5EF4-FFF2-40B4-BE49-F238E27FC236}">
                <a16:creationId xmlns:a16="http://schemas.microsoft.com/office/drawing/2014/main" id="{AD6174F0-A860-A88E-097B-455F5E035E75}"/>
              </a:ext>
            </a:extLst>
          </p:cNvPr>
          <p:cNvSpPr/>
          <p:nvPr/>
        </p:nvSpPr>
        <p:spPr>
          <a:xfrm>
            <a:off x="7436922" y="4707570"/>
            <a:ext cx="148201" cy="121709"/>
          </a:xfrm>
          <a:custGeom>
            <a:avLst/>
            <a:gdLst/>
            <a:ahLst/>
            <a:cxnLst/>
            <a:rect l="l" t="t" r="r" b="b"/>
            <a:pathLst>
              <a:path w="4783" h="3928" extrusionOk="0">
                <a:moveTo>
                  <a:pt x="1" y="1"/>
                </a:moveTo>
                <a:lnTo>
                  <a:pt x="1141" y="1964"/>
                </a:lnTo>
                <a:lnTo>
                  <a:pt x="1" y="3928"/>
                </a:lnTo>
                <a:lnTo>
                  <a:pt x="1" y="3928"/>
                </a:lnTo>
                <a:lnTo>
                  <a:pt x="4783" y="1964"/>
                </a:lnTo>
                <a:lnTo>
                  <a:pt x="1" y="1"/>
                </a:ln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1281;p32">
            <a:extLst>
              <a:ext uri="{FF2B5EF4-FFF2-40B4-BE49-F238E27FC236}">
                <a16:creationId xmlns:a16="http://schemas.microsoft.com/office/drawing/2014/main" id="{3031F804-8E8A-D0D7-6557-CB59FA0B2DD9}"/>
              </a:ext>
            </a:extLst>
          </p:cNvPr>
          <p:cNvSpPr/>
          <p:nvPr/>
        </p:nvSpPr>
        <p:spPr>
          <a:xfrm>
            <a:off x="4118274" y="4210075"/>
            <a:ext cx="54998" cy="24571"/>
          </a:xfrm>
          <a:custGeom>
            <a:avLst/>
            <a:gdLst/>
            <a:ahLst/>
            <a:cxnLst/>
            <a:rect l="l" t="t" r="r" b="b"/>
            <a:pathLst>
              <a:path w="1775" h="793" extrusionOk="0">
                <a:moveTo>
                  <a:pt x="413" y="1"/>
                </a:moveTo>
                <a:cubicBezTo>
                  <a:pt x="191" y="1"/>
                  <a:pt x="1" y="191"/>
                  <a:pt x="1" y="412"/>
                </a:cubicBezTo>
                <a:cubicBezTo>
                  <a:pt x="1" y="602"/>
                  <a:pt x="191" y="792"/>
                  <a:pt x="413" y="792"/>
                </a:cubicBezTo>
                <a:lnTo>
                  <a:pt x="1394" y="792"/>
                </a:lnTo>
                <a:cubicBezTo>
                  <a:pt x="1616" y="792"/>
                  <a:pt x="1774" y="602"/>
                  <a:pt x="1774" y="412"/>
                </a:cubicBezTo>
                <a:cubicBezTo>
                  <a:pt x="1774" y="191"/>
                  <a:pt x="1616" y="1"/>
                  <a:pt x="1394"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1282;p32">
            <a:extLst>
              <a:ext uri="{FF2B5EF4-FFF2-40B4-BE49-F238E27FC236}">
                <a16:creationId xmlns:a16="http://schemas.microsoft.com/office/drawing/2014/main" id="{5BD8BD33-1AD4-308A-43F3-9522A5462C31}"/>
              </a:ext>
            </a:extLst>
          </p:cNvPr>
          <p:cNvSpPr/>
          <p:nvPr/>
        </p:nvSpPr>
        <p:spPr>
          <a:xfrm>
            <a:off x="4211508" y="4210075"/>
            <a:ext cx="955794" cy="24571"/>
          </a:xfrm>
          <a:custGeom>
            <a:avLst/>
            <a:gdLst/>
            <a:ahLst/>
            <a:cxnLst/>
            <a:rect l="l" t="t" r="r" b="b"/>
            <a:pathLst>
              <a:path w="30847" h="793" extrusionOk="0">
                <a:moveTo>
                  <a:pt x="381" y="1"/>
                </a:moveTo>
                <a:cubicBezTo>
                  <a:pt x="159" y="1"/>
                  <a:pt x="1" y="191"/>
                  <a:pt x="1" y="412"/>
                </a:cubicBezTo>
                <a:cubicBezTo>
                  <a:pt x="1" y="602"/>
                  <a:pt x="159" y="792"/>
                  <a:pt x="381" y="792"/>
                </a:cubicBezTo>
                <a:lnTo>
                  <a:pt x="2376" y="792"/>
                </a:lnTo>
                <a:cubicBezTo>
                  <a:pt x="2597" y="792"/>
                  <a:pt x="2787" y="602"/>
                  <a:pt x="2787" y="412"/>
                </a:cubicBezTo>
                <a:cubicBezTo>
                  <a:pt x="2787" y="191"/>
                  <a:pt x="2597" y="1"/>
                  <a:pt x="2376" y="1"/>
                </a:cubicBezTo>
                <a:close/>
                <a:moveTo>
                  <a:pt x="4403" y="1"/>
                </a:moveTo>
                <a:cubicBezTo>
                  <a:pt x="4181" y="1"/>
                  <a:pt x="3991" y="191"/>
                  <a:pt x="3991" y="412"/>
                </a:cubicBezTo>
                <a:cubicBezTo>
                  <a:pt x="3991" y="602"/>
                  <a:pt x="4181" y="792"/>
                  <a:pt x="4403" y="792"/>
                </a:cubicBezTo>
                <a:lnTo>
                  <a:pt x="6398" y="792"/>
                </a:lnTo>
                <a:cubicBezTo>
                  <a:pt x="6619" y="792"/>
                  <a:pt x="6809" y="602"/>
                  <a:pt x="6809" y="412"/>
                </a:cubicBezTo>
                <a:cubicBezTo>
                  <a:pt x="6809" y="191"/>
                  <a:pt x="6619" y="1"/>
                  <a:pt x="6398" y="1"/>
                </a:cubicBezTo>
                <a:close/>
                <a:moveTo>
                  <a:pt x="8393" y="1"/>
                </a:moveTo>
                <a:cubicBezTo>
                  <a:pt x="8171" y="1"/>
                  <a:pt x="8013" y="191"/>
                  <a:pt x="8013" y="412"/>
                </a:cubicBezTo>
                <a:cubicBezTo>
                  <a:pt x="8013" y="602"/>
                  <a:pt x="8171" y="792"/>
                  <a:pt x="8393" y="792"/>
                </a:cubicBezTo>
                <a:lnTo>
                  <a:pt x="10420" y="792"/>
                </a:lnTo>
                <a:cubicBezTo>
                  <a:pt x="10641" y="792"/>
                  <a:pt x="10800" y="602"/>
                  <a:pt x="10800" y="412"/>
                </a:cubicBezTo>
                <a:cubicBezTo>
                  <a:pt x="10800" y="191"/>
                  <a:pt x="10610" y="1"/>
                  <a:pt x="10420" y="1"/>
                </a:cubicBezTo>
                <a:close/>
                <a:moveTo>
                  <a:pt x="12415" y="1"/>
                </a:moveTo>
                <a:cubicBezTo>
                  <a:pt x="12193" y="1"/>
                  <a:pt x="12003" y="191"/>
                  <a:pt x="12003" y="412"/>
                </a:cubicBezTo>
                <a:cubicBezTo>
                  <a:pt x="12003" y="602"/>
                  <a:pt x="12193" y="792"/>
                  <a:pt x="12415" y="792"/>
                </a:cubicBezTo>
                <a:lnTo>
                  <a:pt x="14410" y="792"/>
                </a:lnTo>
                <a:cubicBezTo>
                  <a:pt x="14632" y="792"/>
                  <a:pt x="14822" y="602"/>
                  <a:pt x="14822" y="412"/>
                </a:cubicBezTo>
                <a:cubicBezTo>
                  <a:pt x="14822" y="191"/>
                  <a:pt x="14632" y="1"/>
                  <a:pt x="14410" y="1"/>
                </a:cubicBezTo>
                <a:close/>
                <a:moveTo>
                  <a:pt x="16405" y="1"/>
                </a:moveTo>
                <a:cubicBezTo>
                  <a:pt x="16215" y="1"/>
                  <a:pt x="16025" y="191"/>
                  <a:pt x="16025" y="412"/>
                </a:cubicBezTo>
                <a:cubicBezTo>
                  <a:pt x="16025" y="602"/>
                  <a:pt x="16215" y="792"/>
                  <a:pt x="16405" y="792"/>
                </a:cubicBezTo>
                <a:lnTo>
                  <a:pt x="18432" y="792"/>
                </a:lnTo>
                <a:cubicBezTo>
                  <a:pt x="18654" y="792"/>
                  <a:pt x="18812" y="602"/>
                  <a:pt x="18812" y="412"/>
                </a:cubicBezTo>
                <a:cubicBezTo>
                  <a:pt x="18812" y="191"/>
                  <a:pt x="18654" y="1"/>
                  <a:pt x="18432" y="1"/>
                </a:cubicBezTo>
                <a:close/>
                <a:moveTo>
                  <a:pt x="20427" y="1"/>
                </a:moveTo>
                <a:cubicBezTo>
                  <a:pt x="20205" y="1"/>
                  <a:pt x="20047" y="191"/>
                  <a:pt x="20047" y="412"/>
                </a:cubicBezTo>
                <a:cubicBezTo>
                  <a:pt x="20047" y="602"/>
                  <a:pt x="20205" y="792"/>
                  <a:pt x="20427" y="792"/>
                </a:cubicBezTo>
                <a:lnTo>
                  <a:pt x="22422" y="792"/>
                </a:lnTo>
                <a:cubicBezTo>
                  <a:pt x="22644" y="792"/>
                  <a:pt x="22834" y="602"/>
                  <a:pt x="22834" y="412"/>
                </a:cubicBezTo>
                <a:cubicBezTo>
                  <a:pt x="22834" y="191"/>
                  <a:pt x="22644" y="1"/>
                  <a:pt x="22422" y="1"/>
                </a:cubicBezTo>
                <a:close/>
                <a:moveTo>
                  <a:pt x="24449" y="1"/>
                </a:moveTo>
                <a:cubicBezTo>
                  <a:pt x="24227" y="1"/>
                  <a:pt x="24037" y="191"/>
                  <a:pt x="24037" y="412"/>
                </a:cubicBezTo>
                <a:cubicBezTo>
                  <a:pt x="24037" y="602"/>
                  <a:pt x="24227" y="792"/>
                  <a:pt x="24449" y="792"/>
                </a:cubicBezTo>
                <a:lnTo>
                  <a:pt x="26444" y="792"/>
                </a:lnTo>
                <a:cubicBezTo>
                  <a:pt x="26666" y="792"/>
                  <a:pt x="26824" y="602"/>
                  <a:pt x="26824" y="412"/>
                </a:cubicBezTo>
                <a:cubicBezTo>
                  <a:pt x="26824" y="191"/>
                  <a:pt x="26666" y="1"/>
                  <a:pt x="26444" y="1"/>
                </a:cubicBezTo>
                <a:close/>
                <a:moveTo>
                  <a:pt x="28439" y="1"/>
                </a:moveTo>
                <a:cubicBezTo>
                  <a:pt x="28218" y="1"/>
                  <a:pt x="28059" y="191"/>
                  <a:pt x="28059" y="412"/>
                </a:cubicBezTo>
                <a:cubicBezTo>
                  <a:pt x="28059" y="602"/>
                  <a:pt x="28218" y="792"/>
                  <a:pt x="28439" y="792"/>
                </a:cubicBezTo>
                <a:lnTo>
                  <a:pt x="30434" y="792"/>
                </a:lnTo>
                <a:cubicBezTo>
                  <a:pt x="30656" y="792"/>
                  <a:pt x="30846" y="602"/>
                  <a:pt x="30846" y="412"/>
                </a:cubicBezTo>
                <a:cubicBezTo>
                  <a:pt x="30846" y="191"/>
                  <a:pt x="30656" y="1"/>
                  <a:pt x="30434"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1283;p32">
            <a:extLst>
              <a:ext uri="{FF2B5EF4-FFF2-40B4-BE49-F238E27FC236}">
                <a16:creationId xmlns:a16="http://schemas.microsoft.com/office/drawing/2014/main" id="{EAE957C4-1056-89D5-BF79-26A20D2893A0}"/>
              </a:ext>
            </a:extLst>
          </p:cNvPr>
          <p:cNvSpPr/>
          <p:nvPr/>
        </p:nvSpPr>
        <p:spPr>
          <a:xfrm>
            <a:off x="5204546" y="4210075"/>
            <a:ext cx="54998" cy="24571"/>
          </a:xfrm>
          <a:custGeom>
            <a:avLst/>
            <a:gdLst/>
            <a:ahLst/>
            <a:cxnLst/>
            <a:rect l="l" t="t" r="r" b="b"/>
            <a:pathLst>
              <a:path w="1775" h="793" extrusionOk="0">
                <a:moveTo>
                  <a:pt x="412" y="1"/>
                </a:moveTo>
                <a:cubicBezTo>
                  <a:pt x="191" y="1"/>
                  <a:pt x="1" y="191"/>
                  <a:pt x="1" y="412"/>
                </a:cubicBezTo>
                <a:cubicBezTo>
                  <a:pt x="1" y="602"/>
                  <a:pt x="191" y="792"/>
                  <a:pt x="412" y="792"/>
                </a:cubicBezTo>
                <a:lnTo>
                  <a:pt x="1394" y="792"/>
                </a:lnTo>
                <a:cubicBezTo>
                  <a:pt x="1616" y="792"/>
                  <a:pt x="1774" y="602"/>
                  <a:pt x="1774" y="412"/>
                </a:cubicBezTo>
                <a:cubicBezTo>
                  <a:pt x="1774" y="191"/>
                  <a:pt x="1616" y="1"/>
                  <a:pt x="1394"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1284;p32">
            <a:extLst>
              <a:ext uri="{FF2B5EF4-FFF2-40B4-BE49-F238E27FC236}">
                <a16:creationId xmlns:a16="http://schemas.microsoft.com/office/drawing/2014/main" id="{C6A4A40E-A327-B902-7C9C-D628FC3CCE5D}"/>
              </a:ext>
            </a:extLst>
          </p:cNvPr>
          <p:cNvSpPr/>
          <p:nvPr/>
        </p:nvSpPr>
        <p:spPr>
          <a:xfrm>
            <a:off x="4025071" y="4161986"/>
            <a:ext cx="149193" cy="121709"/>
          </a:xfrm>
          <a:custGeom>
            <a:avLst/>
            <a:gdLst/>
            <a:ahLst/>
            <a:cxnLst/>
            <a:rect l="l" t="t" r="r" b="b"/>
            <a:pathLst>
              <a:path w="4815" h="3928" extrusionOk="0">
                <a:moveTo>
                  <a:pt x="4814" y="1"/>
                </a:moveTo>
                <a:lnTo>
                  <a:pt x="0" y="1964"/>
                </a:lnTo>
                <a:lnTo>
                  <a:pt x="4814" y="3928"/>
                </a:lnTo>
                <a:lnTo>
                  <a:pt x="3674" y="1964"/>
                </a:lnTo>
                <a:lnTo>
                  <a:pt x="4814" y="1"/>
                </a:ln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1285;p32">
            <a:extLst>
              <a:ext uri="{FF2B5EF4-FFF2-40B4-BE49-F238E27FC236}">
                <a16:creationId xmlns:a16="http://schemas.microsoft.com/office/drawing/2014/main" id="{441284B7-3A5A-752B-5502-8F7D69366CAE}"/>
              </a:ext>
            </a:extLst>
          </p:cNvPr>
          <p:cNvSpPr/>
          <p:nvPr/>
        </p:nvSpPr>
        <p:spPr>
          <a:xfrm>
            <a:off x="4118274" y="5302234"/>
            <a:ext cx="54998" cy="24540"/>
          </a:xfrm>
          <a:custGeom>
            <a:avLst/>
            <a:gdLst/>
            <a:ahLst/>
            <a:cxnLst/>
            <a:rect l="l" t="t" r="r" b="b"/>
            <a:pathLst>
              <a:path w="1775" h="792" extrusionOk="0">
                <a:moveTo>
                  <a:pt x="413" y="0"/>
                </a:moveTo>
                <a:cubicBezTo>
                  <a:pt x="191" y="0"/>
                  <a:pt x="1" y="190"/>
                  <a:pt x="1" y="380"/>
                </a:cubicBezTo>
                <a:cubicBezTo>
                  <a:pt x="1" y="602"/>
                  <a:pt x="191" y="792"/>
                  <a:pt x="413" y="792"/>
                </a:cubicBezTo>
                <a:lnTo>
                  <a:pt x="1394" y="792"/>
                </a:lnTo>
                <a:cubicBezTo>
                  <a:pt x="1616" y="792"/>
                  <a:pt x="1774" y="602"/>
                  <a:pt x="1774" y="380"/>
                </a:cubicBezTo>
                <a:cubicBezTo>
                  <a:pt x="1774" y="190"/>
                  <a:pt x="1616" y="0"/>
                  <a:pt x="1394"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1286;p32">
            <a:extLst>
              <a:ext uri="{FF2B5EF4-FFF2-40B4-BE49-F238E27FC236}">
                <a16:creationId xmlns:a16="http://schemas.microsoft.com/office/drawing/2014/main" id="{7433BA5E-1B5E-1D54-273E-C2F99A5C6237}"/>
              </a:ext>
            </a:extLst>
          </p:cNvPr>
          <p:cNvSpPr/>
          <p:nvPr/>
        </p:nvSpPr>
        <p:spPr>
          <a:xfrm>
            <a:off x="4211508" y="5302234"/>
            <a:ext cx="955794" cy="24540"/>
          </a:xfrm>
          <a:custGeom>
            <a:avLst/>
            <a:gdLst/>
            <a:ahLst/>
            <a:cxnLst/>
            <a:rect l="l" t="t" r="r" b="b"/>
            <a:pathLst>
              <a:path w="30847" h="792" extrusionOk="0">
                <a:moveTo>
                  <a:pt x="381" y="0"/>
                </a:moveTo>
                <a:cubicBezTo>
                  <a:pt x="159" y="0"/>
                  <a:pt x="1" y="190"/>
                  <a:pt x="1" y="380"/>
                </a:cubicBezTo>
                <a:cubicBezTo>
                  <a:pt x="1" y="602"/>
                  <a:pt x="159" y="792"/>
                  <a:pt x="381" y="792"/>
                </a:cubicBezTo>
                <a:lnTo>
                  <a:pt x="2376" y="792"/>
                </a:lnTo>
                <a:cubicBezTo>
                  <a:pt x="2597" y="792"/>
                  <a:pt x="2787" y="602"/>
                  <a:pt x="2787" y="380"/>
                </a:cubicBezTo>
                <a:cubicBezTo>
                  <a:pt x="2787" y="190"/>
                  <a:pt x="2597" y="0"/>
                  <a:pt x="2376" y="0"/>
                </a:cubicBezTo>
                <a:close/>
                <a:moveTo>
                  <a:pt x="4403" y="0"/>
                </a:moveTo>
                <a:cubicBezTo>
                  <a:pt x="4181" y="0"/>
                  <a:pt x="3991" y="190"/>
                  <a:pt x="3991" y="380"/>
                </a:cubicBezTo>
                <a:cubicBezTo>
                  <a:pt x="3991" y="602"/>
                  <a:pt x="4181" y="792"/>
                  <a:pt x="4403" y="792"/>
                </a:cubicBezTo>
                <a:lnTo>
                  <a:pt x="6398" y="792"/>
                </a:lnTo>
                <a:cubicBezTo>
                  <a:pt x="6619" y="792"/>
                  <a:pt x="6809" y="602"/>
                  <a:pt x="6809" y="380"/>
                </a:cubicBezTo>
                <a:cubicBezTo>
                  <a:pt x="6809" y="190"/>
                  <a:pt x="6619" y="0"/>
                  <a:pt x="6398" y="0"/>
                </a:cubicBezTo>
                <a:close/>
                <a:moveTo>
                  <a:pt x="8393" y="0"/>
                </a:moveTo>
                <a:cubicBezTo>
                  <a:pt x="8171" y="0"/>
                  <a:pt x="8013" y="190"/>
                  <a:pt x="8013" y="380"/>
                </a:cubicBezTo>
                <a:cubicBezTo>
                  <a:pt x="8013" y="602"/>
                  <a:pt x="8171" y="792"/>
                  <a:pt x="8393" y="792"/>
                </a:cubicBezTo>
                <a:lnTo>
                  <a:pt x="10420" y="792"/>
                </a:lnTo>
                <a:cubicBezTo>
                  <a:pt x="10641" y="792"/>
                  <a:pt x="10800" y="602"/>
                  <a:pt x="10800" y="380"/>
                </a:cubicBezTo>
                <a:cubicBezTo>
                  <a:pt x="10800" y="190"/>
                  <a:pt x="10610" y="0"/>
                  <a:pt x="10420" y="0"/>
                </a:cubicBezTo>
                <a:close/>
                <a:moveTo>
                  <a:pt x="12415" y="0"/>
                </a:moveTo>
                <a:cubicBezTo>
                  <a:pt x="12193" y="0"/>
                  <a:pt x="12003" y="190"/>
                  <a:pt x="12003" y="380"/>
                </a:cubicBezTo>
                <a:cubicBezTo>
                  <a:pt x="12003" y="602"/>
                  <a:pt x="12193" y="792"/>
                  <a:pt x="12415" y="792"/>
                </a:cubicBezTo>
                <a:lnTo>
                  <a:pt x="14410" y="792"/>
                </a:lnTo>
                <a:cubicBezTo>
                  <a:pt x="14632" y="792"/>
                  <a:pt x="14822" y="602"/>
                  <a:pt x="14822" y="380"/>
                </a:cubicBezTo>
                <a:cubicBezTo>
                  <a:pt x="14822" y="190"/>
                  <a:pt x="14632" y="0"/>
                  <a:pt x="14410" y="0"/>
                </a:cubicBezTo>
                <a:close/>
                <a:moveTo>
                  <a:pt x="16405" y="0"/>
                </a:moveTo>
                <a:cubicBezTo>
                  <a:pt x="16215" y="0"/>
                  <a:pt x="16025" y="190"/>
                  <a:pt x="16025" y="380"/>
                </a:cubicBezTo>
                <a:cubicBezTo>
                  <a:pt x="16025" y="602"/>
                  <a:pt x="16215" y="792"/>
                  <a:pt x="16405" y="792"/>
                </a:cubicBezTo>
                <a:lnTo>
                  <a:pt x="18432" y="792"/>
                </a:lnTo>
                <a:cubicBezTo>
                  <a:pt x="18654" y="792"/>
                  <a:pt x="18812" y="602"/>
                  <a:pt x="18812" y="380"/>
                </a:cubicBezTo>
                <a:cubicBezTo>
                  <a:pt x="18812" y="190"/>
                  <a:pt x="18654" y="0"/>
                  <a:pt x="18432" y="0"/>
                </a:cubicBezTo>
                <a:close/>
                <a:moveTo>
                  <a:pt x="20427" y="0"/>
                </a:moveTo>
                <a:cubicBezTo>
                  <a:pt x="20205" y="0"/>
                  <a:pt x="20047" y="190"/>
                  <a:pt x="20047" y="380"/>
                </a:cubicBezTo>
                <a:cubicBezTo>
                  <a:pt x="20047" y="602"/>
                  <a:pt x="20205" y="792"/>
                  <a:pt x="20427" y="792"/>
                </a:cubicBezTo>
                <a:lnTo>
                  <a:pt x="22422" y="792"/>
                </a:lnTo>
                <a:cubicBezTo>
                  <a:pt x="22644" y="792"/>
                  <a:pt x="22834" y="602"/>
                  <a:pt x="22834" y="380"/>
                </a:cubicBezTo>
                <a:cubicBezTo>
                  <a:pt x="22834" y="190"/>
                  <a:pt x="22644" y="0"/>
                  <a:pt x="22422" y="0"/>
                </a:cubicBezTo>
                <a:close/>
                <a:moveTo>
                  <a:pt x="24449" y="0"/>
                </a:moveTo>
                <a:cubicBezTo>
                  <a:pt x="24227" y="0"/>
                  <a:pt x="24037" y="190"/>
                  <a:pt x="24037" y="380"/>
                </a:cubicBezTo>
                <a:cubicBezTo>
                  <a:pt x="24037" y="602"/>
                  <a:pt x="24227" y="792"/>
                  <a:pt x="24449" y="792"/>
                </a:cubicBezTo>
                <a:lnTo>
                  <a:pt x="26444" y="792"/>
                </a:lnTo>
                <a:cubicBezTo>
                  <a:pt x="26666" y="792"/>
                  <a:pt x="26824" y="602"/>
                  <a:pt x="26824" y="380"/>
                </a:cubicBezTo>
                <a:cubicBezTo>
                  <a:pt x="26824" y="190"/>
                  <a:pt x="26666" y="0"/>
                  <a:pt x="26444" y="0"/>
                </a:cubicBezTo>
                <a:close/>
                <a:moveTo>
                  <a:pt x="28439" y="0"/>
                </a:moveTo>
                <a:cubicBezTo>
                  <a:pt x="28218" y="0"/>
                  <a:pt x="28059" y="190"/>
                  <a:pt x="28059" y="380"/>
                </a:cubicBezTo>
                <a:cubicBezTo>
                  <a:pt x="28059" y="602"/>
                  <a:pt x="28218" y="792"/>
                  <a:pt x="28439" y="792"/>
                </a:cubicBezTo>
                <a:lnTo>
                  <a:pt x="30434" y="792"/>
                </a:lnTo>
                <a:cubicBezTo>
                  <a:pt x="30656" y="792"/>
                  <a:pt x="30846" y="602"/>
                  <a:pt x="30846" y="380"/>
                </a:cubicBezTo>
                <a:cubicBezTo>
                  <a:pt x="30846" y="190"/>
                  <a:pt x="30656" y="0"/>
                  <a:pt x="30434"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1287;p32">
            <a:extLst>
              <a:ext uri="{FF2B5EF4-FFF2-40B4-BE49-F238E27FC236}">
                <a16:creationId xmlns:a16="http://schemas.microsoft.com/office/drawing/2014/main" id="{637DA4D9-F664-050A-E586-623A59BDAE28}"/>
              </a:ext>
            </a:extLst>
          </p:cNvPr>
          <p:cNvSpPr/>
          <p:nvPr/>
        </p:nvSpPr>
        <p:spPr>
          <a:xfrm>
            <a:off x="5204546" y="5302234"/>
            <a:ext cx="54998" cy="24540"/>
          </a:xfrm>
          <a:custGeom>
            <a:avLst/>
            <a:gdLst/>
            <a:ahLst/>
            <a:cxnLst/>
            <a:rect l="l" t="t" r="r" b="b"/>
            <a:pathLst>
              <a:path w="1775" h="792" extrusionOk="0">
                <a:moveTo>
                  <a:pt x="412" y="0"/>
                </a:moveTo>
                <a:cubicBezTo>
                  <a:pt x="191" y="0"/>
                  <a:pt x="1" y="190"/>
                  <a:pt x="1" y="380"/>
                </a:cubicBezTo>
                <a:cubicBezTo>
                  <a:pt x="1" y="602"/>
                  <a:pt x="191" y="792"/>
                  <a:pt x="412" y="792"/>
                </a:cubicBezTo>
                <a:lnTo>
                  <a:pt x="1394" y="792"/>
                </a:lnTo>
                <a:cubicBezTo>
                  <a:pt x="1616" y="792"/>
                  <a:pt x="1774" y="602"/>
                  <a:pt x="1774" y="380"/>
                </a:cubicBezTo>
                <a:cubicBezTo>
                  <a:pt x="1774" y="190"/>
                  <a:pt x="1616" y="0"/>
                  <a:pt x="1394"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1288;p32">
            <a:extLst>
              <a:ext uri="{FF2B5EF4-FFF2-40B4-BE49-F238E27FC236}">
                <a16:creationId xmlns:a16="http://schemas.microsoft.com/office/drawing/2014/main" id="{CFFBF3BF-F2B7-3680-8934-DF0E148E4E8B}"/>
              </a:ext>
            </a:extLst>
          </p:cNvPr>
          <p:cNvSpPr/>
          <p:nvPr/>
        </p:nvSpPr>
        <p:spPr>
          <a:xfrm>
            <a:off x="4025071" y="5253154"/>
            <a:ext cx="149193" cy="121709"/>
          </a:xfrm>
          <a:custGeom>
            <a:avLst/>
            <a:gdLst/>
            <a:ahLst/>
            <a:cxnLst/>
            <a:rect l="l" t="t" r="r" b="b"/>
            <a:pathLst>
              <a:path w="4815" h="3928" extrusionOk="0">
                <a:moveTo>
                  <a:pt x="4814" y="1"/>
                </a:moveTo>
                <a:lnTo>
                  <a:pt x="0" y="1964"/>
                </a:lnTo>
                <a:lnTo>
                  <a:pt x="4814" y="3928"/>
                </a:lnTo>
                <a:lnTo>
                  <a:pt x="3674" y="1964"/>
                </a:lnTo>
                <a:lnTo>
                  <a:pt x="4814"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1289;p32">
            <a:extLst>
              <a:ext uri="{FF2B5EF4-FFF2-40B4-BE49-F238E27FC236}">
                <a16:creationId xmlns:a16="http://schemas.microsoft.com/office/drawing/2014/main" id="{3856BD93-2F32-14D5-529F-5C43A8BB7EA8}"/>
              </a:ext>
            </a:extLst>
          </p:cNvPr>
          <p:cNvSpPr txBox="1"/>
          <p:nvPr/>
        </p:nvSpPr>
        <p:spPr>
          <a:xfrm>
            <a:off x="2267350" y="5073879"/>
            <a:ext cx="1797047" cy="2283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dirty="0">
                <a:latin typeface="Fira Sans Medium"/>
                <a:ea typeface="Fira Sans Medium"/>
                <a:cs typeface="Fira Sans Medium"/>
                <a:sym typeface="Fira Sans Medium"/>
              </a:rPr>
              <a:t>Succession Planning</a:t>
            </a:r>
            <a:endParaRPr sz="1300" dirty="0">
              <a:latin typeface="Fira Sans Medium"/>
              <a:ea typeface="Fira Sans Medium"/>
              <a:cs typeface="Fira Sans Medium"/>
              <a:sym typeface="Fira Sans Medium"/>
            </a:endParaRPr>
          </a:p>
        </p:txBody>
      </p:sp>
      <p:sp>
        <p:nvSpPr>
          <p:cNvPr id="3085" name="Google Shape;1290;p32">
            <a:extLst>
              <a:ext uri="{FF2B5EF4-FFF2-40B4-BE49-F238E27FC236}">
                <a16:creationId xmlns:a16="http://schemas.microsoft.com/office/drawing/2014/main" id="{FC3CE3DC-5AFC-7CEB-E85F-7EEC77EC205B}"/>
              </a:ext>
            </a:extLst>
          </p:cNvPr>
          <p:cNvSpPr txBox="1"/>
          <p:nvPr/>
        </p:nvSpPr>
        <p:spPr>
          <a:xfrm>
            <a:off x="1786978" y="5092038"/>
            <a:ext cx="2412251" cy="11457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dirty="0">
                <a:latin typeface="Roboto"/>
                <a:ea typeface="Roboto"/>
                <a:cs typeface="Roboto"/>
                <a:sym typeface="Roboto"/>
              </a:rPr>
              <a:t>Succession planning involves identifying key  </a:t>
            </a:r>
          </a:p>
          <a:p>
            <a:pPr marL="0" lvl="0" indent="0" algn="l" rtl="0">
              <a:spcBef>
                <a:spcPts val="0"/>
              </a:spcBef>
              <a:spcAft>
                <a:spcPts val="0"/>
              </a:spcAft>
              <a:buNone/>
            </a:pPr>
            <a:r>
              <a:rPr lang="en-US" sz="800" dirty="0">
                <a:latin typeface="Roboto"/>
                <a:ea typeface="Roboto"/>
                <a:cs typeface="Roboto"/>
                <a:sym typeface="Roboto"/>
              </a:rPr>
              <a:t>positions within the organization and developing </a:t>
            </a:r>
          </a:p>
          <a:p>
            <a:pPr marL="0" lvl="0" indent="0" algn="l" rtl="0">
              <a:spcBef>
                <a:spcPts val="0"/>
              </a:spcBef>
              <a:spcAft>
                <a:spcPts val="0"/>
              </a:spcAft>
              <a:buNone/>
            </a:pPr>
            <a:r>
              <a:rPr lang="en-US" sz="800" dirty="0">
                <a:latin typeface="Roboto"/>
                <a:ea typeface="Roboto"/>
                <a:cs typeface="Roboto"/>
                <a:sym typeface="Roboto"/>
              </a:rPr>
              <a:t>plans for filling those positions in the event of </a:t>
            </a:r>
          </a:p>
          <a:p>
            <a:pPr marL="0" lvl="0" indent="0" algn="l" rtl="0">
              <a:spcBef>
                <a:spcPts val="0"/>
              </a:spcBef>
              <a:spcAft>
                <a:spcPts val="0"/>
              </a:spcAft>
              <a:buNone/>
            </a:pPr>
            <a:r>
              <a:rPr lang="en-US" sz="800" dirty="0">
                <a:latin typeface="Roboto"/>
                <a:ea typeface="Roboto"/>
                <a:cs typeface="Roboto"/>
                <a:sym typeface="Roboto"/>
              </a:rPr>
              <a:t>retirement, resignation, or another turnover. This </a:t>
            </a:r>
          </a:p>
          <a:p>
            <a:pPr marL="0" lvl="0" indent="0" algn="l" rtl="0">
              <a:spcBef>
                <a:spcPts val="0"/>
              </a:spcBef>
              <a:spcAft>
                <a:spcPts val="0"/>
              </a:spcAft>
              <a:buNone/>
            </a:pPr>
            <a:r>
              <a:rPr lang="en-US" sz="800" dirty="0">
                <a:latin typeface="Roboto"/>
                <a:ea typeface="Roboto"/>
                <a:cs typeface="Roboto"/>
                <a:sym typeface="Roboto"/>
              </a:rPr>
              <a:t>can help to ensure continuity of operations and </a:t>
            </a:r>
          </a:p>
          <a:p>
            <a:pPr marL="0" lvl="0" indent="0" algn="l" rtl="0">
              <a:spcBef>
                <a:spcPts val="0"/>
              </a:spcBef>
              <a:spcAft>
                <a:spcPts val="0"/>
              </a:spcAft>
              <a:buNone/>
            </a:pPr>
            <a:r>
              <a:rPr lang="en-US" sz="800" dirty="0">
                <a:latin typeface="Roboto"/>
                <a:ea typeface="Roboto"/>
                <a:cs typeface="Roboto"/>
                <a:sym typeface="Roboto"/>
              </a:rPr>
              <a:t>minimize disruptions caused by turnover.</a:t>
            </a:r>
            <a:endParaRPr sz="800" dirty="0">
              <a:latin typeface="Roboto"/>
              <a:ea typeface="Roboto"/>
              <a:cs typeface="Roboto"/>
              <a:sym typeface="Roboto"/>
            </a:endParaRPr>
          </a:p>
        </p:txBody>
      </p:sp>
      <p:sp>
        <p:nvSpPr>
          <p:cNvPr id="3086" name="Google Shape;1291;p32">
            <a:extLst>
              <a:ext uri="{FF2B5EF4-FFF2-40B4-BE49-F238E27FC236}">
                <a16:creationId xmlns:a16="http://schemas.microsoft.com/office/drawing/2014/main" id="{3291188A-CFEB-67C4-2474-9B0346F6DC7C}"/>
              </a:ext>
            </a:extLst>
          </p:cNvPr>
          <p:cNvSpPr txBox="1"/>
          <p:nvPr/>
        </p:nvSpPr>
        <p:spPr>
          <a:xfrm>
            <a:off x="7580274" y="4459992"/>
            <a:ext cx="1827090" cy="241773"/>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300" dirty="0">
                <a:latin typeface="Fira Sans Medium"/>
                <a:ea typeface="Fira Sans Medium"/>
                <a:cs typeface="Fira Sans Medium"/>
                <a:sym typeface="Fira Sans Medium"/>
              </a:rPr>
              <a:t>Workforce Flexibility</a:t>
            </a:r>
            <a:endParaRPr sz="1300" dirty="0">
              <a:latin typeface="Fira Sans Medium"/>
              <a:ea typeface="Fira Sans Medium"/>
              <a:cs typeface="Fira Sans Medium"/>
              <a:sym typeface="Fira Sans Medium"/>
            </a:endParaRPr>
          </a:p>
        </p:txBody>
      </p:sp>
      <p:sp>
        <p:nvSpPr>
          <p:cNvPr id="3087" name="Google Shape;1292;p32">
            <a:extLst>
              <a:ext uri="{FF2B5EF4-FFF2-40B4-BE49-F238E27FC236}">
                <a16:creationId xmlns:a16="http://schemas.microsoft.com/office/drawing/2014/main" id="{73E665A0-3E0E-B52C-CAFF-FC7A79FB6816}"/>
              </a:ext>
            </a:extLst>
          </p:cNvPr>
          <p:cNvSpPr txBox="1"/>
          <p:nvPr/>
        </p:nvSpPr>
        <p:spPr>
          <a:xfrm>
            <a:off x="7580273" y="4720690"/>
            <a:ext cx="2680063" cy="586769"/>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800" dirty="0">
                <a:latin typeface="Roboto"/>
                <a:ea typeface="Roboto"/>
                <a:cs typeface="Roboto"/>
                <a:sym typeface="Roboto"/>
              </a:rPr>
              <a:t>Organizations need to be flexible and adaptable to changes in the business environment. This may involve cross-training employees to perform multiple roles, hiring temporary or contract workers during peak periods, or outsourcing certain functions.</a:t>
            </a:r>
            <a:endParaRPr sz="800" dirty="0">
              <a:latin typeface="Roboto"/>
              <a:ea typeface="Roboto"/>
              <a:cs typeface="Roboto"/>
              <a:sym typeface="Roboto"/>
            </a:endParaRPr>
          </a:p>
        </p:txBody>
      </p:sp>
      <p:sp>
        <p:nvSpPr>
          <p:cNvPr id="3090" name="Google Shape;1295;p32">
            <a:extLst>
              <a:ext uri="{FF2B5EF4-FFF2-40B4-BE49-F238E27FC236}">
                <a16:creationId xmlns:a16="http://schemas.microsoft.com/office/drawing/2014/main" id="{63EB4A91-B6E1-7D92-9FF7-40DCDFFFEC19}"/>
              </a:ext>
            </a:extLst>
          </p:cNvPr>
          <p:cNvSpPr txBox="1"/>
          <p:nvPr/>
        </p:nvSpPr>
        <p:spPr>
          <a:xfrm>
            <a:off x="2376214" y="3914897"/>
            <a:ext cx="16488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dirty="0">
                <a:latin typeface="Fira Sans Medium"/>
                <a:ea typeface="Fira Sans Medium"/>
                <a:cs typeface="Fira Sans Medium"/>
                <a:sym typeface="Fira Sans Medium"/>
              </a:rPr>
              <a:t>Workforce Analysis</a:t>
            </a:r>
            <a:endParaRPr sz="1300" dirty="0">
              <a:latin typeface="Fira Sans Medium"/>
              <a:ea typeface="Fira Sans Medium"/>
              <a:cs typeface="Fira Sans Medium"/>
              <a:sym typeface="Fira Sans Medium"/>
            </a:endParaRPr>
          </a:p>
        </p:txBody>
      </p:sp>
      <p:sp>
        <p:nvSpPr>
          <p:cNvPr id="3091" name="Google Shape;1296;p32">
            <a:extLst>
              <a:ext uri="{FF2B5EF4-FFF2-40B4-BE49-F238E27FC236}">
                <a16:creationId xmlns:a16="http://schemas.microsoft.com/office/drawing/2014/main" id="{07F36C79-5702-06EB-50DC-F8C8C3576939}"/>
              </a:ext>
            </a:extLst>
          </p:cNvPr>
          <p:cNvSpPr txBox="1"/>
          <p:nvPr/>
        </p:nvSpPr>
        <p:spPr>
          <a:xfrm>
            <a:off x="1773856" y="4105375"/>
            <a:ext cx="2422728" cy="9385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dirty="0">
                <a:latin typeface="Roboto"/>
                <a:ea typeface="Roboto"/>
                <a:cs typeface="Roboto"/>
                <a:sym typeface="Roboto"/>
              </a:rPr>
              <a:t>This involves analyzing the current workforce to determine if there are any gaps or deficiencies </a:t>
            </a:r>
          </a:p>
          <a:p>
            <a:pPr marL="0" lvl="0" indent="0" algn="l" rtl="0">
              <a:spcBef>
                <a:spcPts val="0"/>
              </a:spcBef>
              <a:spcAft>
                <a:spcPts val="0"/>
              </a:spcAft>
              <a:buNone/>
            </a:pPr>
            <a:r>
              <a:rPr lang="en-US" sz="800" dirty="0">
                <a:latin typeface="Roboto"/>
                <a:ea typeface="Roboto"/>
                <a:cs typeface="Roboto"/>
                <a:sym typeface="Roboto"/>
              </a:rPr>
              <a:t>that need to be addressed. This analysis may </a:t>
            </a:r>
          </a:p>
          <a:p>
            <a:pPr marL="0" lvl="0" indent="0" algn="l" rtl="0">
              <a:spcBef>
                <a:spcPts val="0"/>
              </a:spcBef>
              <a:spcAft>
                <a:spcPts val="0"/>
              </a:spcAft>
              <a:buNone/>
            </a:pPr>
            <a:r>
              <a:rPr lang="en-US" sz="800" dirty="0">
                <a:latin typeface="Roboto"/>
                <a:ea typeface="Roboto"/>
                <a:cs typeface="Roboto"/>
                <a:sym typeface="Roboto"/>
              </a:rPr>
              <a:t>include an assessment of employee skills, </a:t>
            </a:r>
          </a:p>
          <a:p>
            <a:pPr marL="0" lvl="0" indent="0" algn="l" rtl="0">
              <a:spcBef>
                <a:spcPts val="0"/>
              </a:spcBef>
              <a:spcAft>
                <a:spcPts val="0"/>
              </a:spcAft>
              <a:buNone/>
            </a:pPr>
            <a:r>
              <a:rPr lang="en-US" sz="800" dirty="0">
                <a:latin typeface="Roboto"/>
                <a:ea typeface="Roboto"/>
                <a:cs typeface="Roboto"/>
                <a:sym typeface="Roboto"/>
              </a:rPr>
              <a:t>knowledge, and experience, as well as an </a:t>
            </a:r>
          </a:p>
          <a:p>
            <a:pPr marL="0" lvl="0" indent="0" algn="l" rtl="0">
              <a:spcBef>
                <a:spcPts val="0"/>
              </a:spcBef>
              <a:spcAft>
                <a:spcPts val="0"/>
              </a:spcAft>
              <a:buNone/>
            </a:pPr>
            <a:r>
              <a:rPr lang="en-US" sz="800" dirty="0">
                <a:latin typeface="Roboto"/>
                <a:ea typeface="Roboto"/>
                <a:cs typeface="Roboto"/>
                <a:sym typeface="Roboto"/>
              </a:rPr>
              <a:t>evaluation of workforce demographics, such as </a:t>
            </a:r>
          </a:p>
          <a:p>
            <a:pPr marL="0" lvl="0" indent="0" algn="l" rtl="0">
              <a:spcBef>
                <a:spcPts val="0"/>
              </a:spcBef>
              <a:spcAft>
                <a:spcPts val="0"/>
              </a:spcAft>
              <a:buNone/>
            </a:pPr>
            <a:r>
              <a:rPr lang="en-US" sz="800" dirty="0">
                <a:latin typeface="Roboto"/>
                <a:ea typeface="Roboto"/>
                <a:cs typeface="Roboto"/>
                <a:sym typeface="Roboto"/>
              </a:rPr>
              <a:t>age, gender, and diversity.</a:t>
            </a:r>
            <a:endParaRPr sz="800" dirty="0">
              <a:latin typeface="Roboto"/>
              <a:ea typeface="Roboto"/>
              <a:cs typeface="Roboto"/>
              <a:sym typeface="Roboto"/>
            </a:endParaRPr>
          </a:p>
        </p:txBody>
      </p:sp>
      <p:sp>
        <p:nvSpPr>
          <p:cNvPr id="3092" name="Google Shape;1297;p32">
            <a:extLst>
              <a:ext uri="{FF2B5EF4-FFF2-40B4-BE49-F238E27FC236}">
                <a16:creationId xmlns:a16="http://schemas.microsoft.com/office/drawing/2014/main" id="{5388E494-BC2F-3A9E-7A8B-8C27473A19B6}"/>
              </a:ext>
            </a:extLst>
          </p:cNvPr>
          <p:cNvSpPr txBox="1"/>
          <p:nvPr/>
        </p:nvSpPr>
        <p:spPr>
          <a:xfrm>
            <a:off x="7145540" y="3368347"/>
            <a:ext cx="2083523" cy="260698"/>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300" dirty="0">
                <a:latin typeface="Fira Sans Medium"/>
                <a:ea typeface="Fira Sans Medium"/>
                <a:cs typeface="Fira Sans Medium"/>
                <a:sym typeface="Fira Sans Medium"/>
              </a:rPr>
              <a:t>Workforce Development </a:t>
            </a:r>
            <a:endParaRPr sz="1300" dirty="0">
              <a:latin typeface="Fira Sans Medium"/>
              <a:ea typeface="Fira Sans Medium"/>
              <a:cs typeface="Fira Sans Medium"/>
              <a:sym typeface="Fira Sans Medium"/>
            </a:endParaRPr>
          </a:p>
        </p:txBody>
      </p:sp>
      <p:sp>
        <p:nvSpPr>
          <p:cNvPr id="3093" name="Google Shape;1298;p32">
            <a:extLst>
              <a:ext uri="{FF2B5EF4-FFF2-40B4-BE49-F238E27FC236}">
                <a16:creationId xmlns:a16="http://schemas.microsoft.com/office/drawing/2014/main" id="{EA50401C-6F39-8C1B-EA80-3FBC4930D89B}"/>
              </a:ext>
            </a:extLst>
          </p:cNvPr>
          <p:cNvSpPr txBox="1"/>
          <p:nvPr/>
        </p:nvSpPr>
        <p:spPr>
          <a:xfrm>
            <a:off x="7580263" y="3629045"/>
            <a:ext cx="2680074" cy="684531"/>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800" dirty="0">
                <a:latin typeface="Roboto"/>
                <a:ea typeface="Roboto"/>
                <a:cs typeface="Roboto"/>
                <a:sym typeface="Roboto"/>
              </a:rPr>
              <a:t>Workforce development involves providing employees with the training and development they need to perform their roles effectively and prepare them for future roles within the organization. This can help to improve employee engagement and retention, as well as the organization's overall performance.</a:t>
            </a:r>
            <a:endParaRPr sz="800" dirty="0">
              <a:latin typeface="Roboto"/>
              <a:ea typeface="Roboto"/>
              <a:cs typeface="Roboto"/>
              <a:sym typeface="Roboto"/>
            </a:endParaRPr>
          </a:p>
        </p:txBody>
      </p:sp>
      <p:sp>
        <p:nvSpPr>
          <p:cNvPr id="3094" name="Google Shape;1299;p32">
            <a:extLst>
              <a:ext uri="{FF2B5EF4-FFF2-40B4-BE49-F238E27FC236}">
                <a16:creationId xmlns:a16="http://schemas.microsoft.com/office/drawing/2014/main" id="{C213B682-09B8-45D2-1F11-1AD1FFC36E2B}"/>
              </a:ext>
            </a:extLst>
          </p:cNvPr>
          <p:cNvSpPr txBox="1"/>
          <p:nvPr/>
        </p:nvSpPr>
        <p:spPr>
          <a:xfrm>
            <a:off x="2376224" y="2823722"/>
            <a:ext cx="16488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dirty="0">
                <a:latin typeface="Fira Sans Medium"/>
                <a:ea typeface="Fira Sans Medium"/>
                <a:cs typeface="Fira Sans Medium"/>
                <a:sym typeface="Fira Sans Medium"/>
              </a:rPr>
              <a:t>Business Strategy</a:t>
            </a:r>
            <a:endParaRPr sz="1300" dirty="0">
              <a:latin typeface="Fira Sans Medium"/>
              <a:ea typeface="Fira Sans Medium"/>
              <a:cs typeface="Fira Sans Medium"/>
              <a:sym typeface="Fira Sans Medium"/>
            </a:endParaRPr>
          </a:p>
        </p:txBody>
      </p:sp>
      <p:sp>
        <p:nvSpPr>
          <p:cNvPr id="3095" name="Google Shape;1300;p32">
            <a:extLst>
              <a:ext uri="{FF2B5EF4-FFF2-40B4-BE49-F238E27FC236}">
                <a16:creationId xmlns:a16="http://schemas.microsoft.com/office/drawing/2014/main" id="{DCEA3D0B-0576-8C45-9073-AD730B39A458}"/>
              </a:ext>
            </a:extLst>
          </p:cNvPr>
          <p:cNvSpPr txBox="1"/>
          <p:nvPr/>
        </p:nvSpPr>
        <p:spPr>
          <a:xfrm>
            <a:off x="1786978" y="3084422"/>
            <a:ext cx="2116936" cy="6850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dirty="0">
                <a:latin typeface="Roboto"/>
                <a:ea typeface="Roboto"/>
                <a:cs typeface="Roboto"/>
                <a:sym typeface="Roboto"/>
              </a:rPr>
              <a:t>The organization's strategic objectives and priorities should be considered </a:t>
            </a:r>
          </a:p>
          <a:p>
            <a:pPr marL="0" lvl="0" indent="0" algn="l" rtl="0">
              <a:spcBef>
                <a:spcPts val="0"/>
              </a:spcBef>
              <a:spcAft>
                <a:spcPts val="0"/>
              </a:spcAft>
              <a:buNone/>
            </a:pPr>
            <a:r>
              <a:rPr lang="en-US" sz="800" dirty="0">
                <a:latin typeface="Roboto"/>
                <a:ea typeface="Roboto"/>
                <a:cs typeface="Roboto"/>
                <a:sym typeface="Roboto"/>
              </a:rPr>
              <a:t>when developing workforce plans. This will help to ensure that the workforce is </a:t>
            </a:r>
          </a:p>
          <a:p>
            <a:pPr marL="0" lvl="0" indent="0" algn="l" rtl="0">
              <a:spcBef>
                <a:spcPts val="0"/>
              </a:spcBef>
              <a:spcAft>
                <a:spcPts val="0"/>
              </a:spcAft>
              <a:buNone/>
            </a:pPr>
            <a:r>
              <a:rPr lang="en-US" sz="800" dirty="0">
                <a:latin typeface="Roboto"/>
                <a:ea typeface="Roboto"/>
                <a:cs typeface="Roboto"/>
                <a:sym typeface="Roboto"/>
              </a:rPr>
              <a:t>aligned with the organization's goals and </a:t>
            </a:r>
          </a:p>
          <a:p>
            <a:pPr marL="0" lvl="0" indent="0" algn="l" rtl="0">
              <a:spcBef>
                <a:spcPts val="0"/>
              </a:spcBef>
              <a:spcAft>
                <a:spcPts val="0"/>
              </a:spcAft>
              <a:buNone/>
            </a:pPr>
            <a:r>
              <a:rPr lang="en-US" sz="800" dirty="0">
                <a:latin typeface="Roboto"/>
                <a:ea typeface="Roboto"/>
                <a:cs typeface="Roboto"/>
                <a:sym typeface="Roboto"/>
              </a:rPr>
              <a:t>priorities</a:t>
            </a:r>
            <a:endParaRPr sz="800" dirty="0">
              <a:latin typeface="Roboto"/>
              <a:ea typeface="Roboto"/>
              <a:cs typeface="Roboto"/>
              <a:sym typeface="Roboto"/>
            </a:endParaRPr>
          </a:p>
        </p:txBody>
      </p:sp>
    </p:spTree>
    <p:extLst>
      <p:ext uri="{BB962C8B-B14F-4D97-AF65-F5344CB8AC3E}">
        <p14:creationId xmlns:p14="http://schemas.microsoft.com/office/powerpoint/2010/main" val="159171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R Generalist Job Description Example: Roles and Responsibilities - HR  University">
            <a:extLst>
              <a:ext uri="{FF2B5EF4-FFF2-40B4-BE49-F238E27FC236}">
                <a16:creationId xmlns:a16="http://schemas.microsoft.com/office/drawing/2014/main" id="{AB797B85-DB95-51A1-301A-3645F8FF0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267" y="1676923"/>
            <a:ext cx="6739983" cy="42327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641E19-3B39-49F8-BE55-7E9384DF9CF7}"/>
              </a:ext>
            </a:extLst>
          </p:cNvPr>
          <p:cNvSpPr txBox="1"/>
          <p:nvPr/>
        </p:nvSpPr>
        <p:spPr>
          <a:xfrm>
            <a:off x="2683729" y="1119801"/>
            <a:ext cx="6591298" cy="646331"/>
          </a:xfrm>
          <a:prstGeom prst="rect">
            <a:avLst/>
          </a:prstGeom>
          <a:noFill/>
        </p:spPr>
        <p:txBody>
          <a:bodyPr wrap="square" rtlCol="0" anchor="ctr" anchorCtr="0">
            <a:spAutoFit/>
          </a:bodyPr>
          <a:lstStyle/>
          <a:p>
            <a:pPr algn="ctr"/>
            <a:r>
              <a:rPr lang="en-US" altLang="ko-KR" sz="3600" dirty="0">
                <a:solidFill>
                  <a:srgbClr val="262626"/>
                </a:solidFill>
                <a:effectLst>
                  <a:outerShdw blurRad="38100" dist="38100" dir="2700000" algn="tl">
                    <a:srgbClr val="000000">
                      <a:alpha val="43137"/>
                    </a:srgbClr>
                  </a:outerShdw>
                </a:effectLst>
              </a:rPr>
              <a:t>Job Descriptions</a:t>
            </a:r>
          </a:p>
        </p:txBody>
      </p:sp>
      <p:sp>
        <p:nvSpPr>
          <p:cNvPr id="3" name="TextBox 2">
            <a:extLst>
              <a:ext uri="{FF2B5EF4-FFF2-40B4-BE49-F238E27FC236}">
                <a16:creationId xmlns:a16="http://schemas.microsoft.com/office/drawing/2014/main" id="{85A8A60E-2D74-04CF-AFED-88E0CA23D7FA}"/>
              </a:ext>
            </a:extLst>
          </p:cNvPr>
          <p:cNvSpPr txBox="1"/>
          <p:nvPr/>
        </p:nvSpPr>
        <p:spPr>
          <a:xfrm>
            <a:off x="949714" y="2442117"/>
            <a:ext cx="3468029" cy="3139321"/>
          </a:xfrm>
          <a:prstGeom prst="rect">
            <a:avLst/>
          </a:prstGeom>
          <a:noFill/>
        </p:spPr>
        <p:txBody>
          <a:bodyPr wrap="square">
            <a:spAutoFit/>
          </a:bodyPr>
          <a:lstStyle/>
          <a:p>
            <a:r>
              <a:rPr lang="en-US" dirty="0"/>
              <a:t>“Job descriptions are written statements that describe </a:t>
            </a:r>
          </a:p>
          <a:p>
            <a:r>
              <a:rPr lang="en-US" dirty="0"/>
              <a:t>the duties, responsibilities, and requirements of a particular job. They are an important tool for HRM because they </a:t>
            </a:r>
          </a:p>
          <a:p>
            <a:r>
              <a:rPr lang="en-US" dirty="0"/>
              <a:t>help to clarify expectations and communicate </a:t>
            </a:r>
          </a:p>
          <a:p>
            <a:r>
              <a:rPr lang="en-US" dirty="0"/>
              <a:t>information about the job to potential candidates, employees, and managers.”</a:t>
            </a:r>
          </a:p>
        </p:txBody>
      </p:sp>
    </p:spTree>
    <p:extLst>
      <p:ext uri="{BB962C8B-B14F-4D97-AF65-F5344CB8AC3E}">
        <p14:creationId xmlns:p14="http://schemas.microsoft.com/office/powerpoint/2010/main" val="1990939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R Manager Job Description Example: Roles and Responsibilities - HR  University">
            <a:extLst>
              <a:ext uri="{FF2B5EF4-FFF2-40B4-BE49-F238E27FC236}">
                <a16:creationId xmlns:a16="http://schemas.microsoft.com/office/drawing/2014/main" id="{AFD6F4B0-F3BD-119E-6408-610701691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8307" y="53439"/>
            <a:ext cx="4081671" cy="272111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3731EF0-8963-48BE-A9B6-B60C5B4B9252}"/>
              </a:ext>
            </a:extLst>
          </p:cNvPr>
          <p:cNvSpPr txBox="1"/>
          <p:nvPr/>
        </p:nvSpPr>
        <p:spPr>
          <a:xfrm>
            <a:off x="893322" y="706601"/>
            <a:ext cx="7247958" cy="1077218"/>
          </a:xfrm>
          <a:prstGeom prst="rect">
            <a:avLst/>
          </a:prstGeom>
          <a:noFill/>
        </p:spPr>
        <p:txBody>
          <a:bodyPr wrap="square" rtlCol="0">
            <a:spAutoFit/>
          </a:bodyPr>
          <a:lstStyle/>
          <a:p>
            <a:pPr algn="ctr"/>
            <a:r>
              <a:rPr lang="en-US" altLang="ko-KR" sz="3200"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The importance of Job Descriptions includes:</a:t>
            </a:r>
          </a:p>
        </p:txBody>
      </p:sp>
      <p:sp>
        <p:nvSpPr>
          <p:cNvPr id="2" name="직사각형 30">
            <a:extLst>
              <a:ext uri="{FF2B5EF4-FFF2-40B4-BE49-F238E27FC236}">
                <a16:creationId xmlns:a16="http://schemas.microsoft.com/office/drawing/2014/main" id="{10854522-3660-B118-A04F-DD64391921E0}"/>
              </a:ext>
            </a:extLst>
          </p:cNvPr>
          <p:cNvSpPr/>
          <p:nvPr/>
        </p:nvSpPr>
        <p:spPr>
          <a:xfrm>
            <a:off x="2622135" y="2892358"/>
            <a:ext cx="1263478" cy="646331"/>
          </a:xfrm>
          <a:prstGeom prst="rect">
            <a:avLst/>
          </a:prstGeom>
          <a:noFill/>
        </p:spPr>
        <p:txBody>
          <a:bodyPr wrap="square" rtlCol="0">
            <a:spAutoFit/>
          </a:bodyPr>
          <a:lstStyle/>
          <a:p>
            <a:r>
              <a:rPr lang="en-US" altLang="ko-KR" sz="3600" dirty="0">
                <a:solidFill>
                  <a:schemeClr val="bg2">
                    <a:lumMod val="90000"/>
                  </a:schemeClr>
                </a:solidFill>
                <a:latin typeface="+mj-lt"/>
              </a:rPr>
              <a:t>01.</a:t>
            </a:r>
          </a:p>
        </p:txBody>
      </p:sp>
      <p:sp>
        <p:nvSpPr>
          <p:cNvPr id="4" name="직사각형 33">
            <a:extLst>
              <a:ext uri="{FF2B5EF4-FFF2-40B4-BE49-F238E27FC236}">
                <a16:creationId xmlns:a16="http://schemas.microsoft.com/office/drawing/2014/main" id="{46B0C0E4-6F2C-B3BA-2A05-19A95349F0BD}"/>
              </a:ext>
            </a:extLst>
          </p:cNvPr>
          <p:cNvSpPr/>
          <p:nvPr/>
        </p:nvSpPr>
        <p:spPr>
          <a:xfrm>
            <a:off x="4964315" y="2892359"/>
            <a:ext cx="1263478" cy="646331"/>
          </a:xfrm>
          <a:prstGeom prst="rect">
            <a:avLst/>
          </a:prstGeom>
          <a:noFill/>
        </p:spPr>
        <p:txBody>
          <a:bodyPr wrap="square" rtlCol="0">
            <a:spAutoFit/>
          </a:bodyPr>
          <a:lstStyle/>
          <a:p>
            <a:r>
              <a:rPr lang="en-US" altLang="ko-KR" sz="3600" dirty="0">
                <a:solidFill>
                  <a:schemeClr val="bg2">
                    <a:lumMod val="90000"/>
                  </a:schemeClr>
                </a:solidFill>
                <a:latin typeface="+mj-lt"/>
              </a:rPr>
              <a:t>02.</a:t>
            </a:r>
          </a:p>
        </p:txBody>
      </p:sp>
      <p:sp>
        <p:nvSpPr>
          <p:cNvPr id="5" name="직사각형 36">
            <a:extLst>
              <a:ext uri="{FF2B5EF4-FFF2-40B4-BE49-F238E27FC236}">
                <a16:creationId xmlns:a16="http://schemas.microsoft.com/office/drawing/2014/main" id="{FF286430-4060-6916-95CD-0608DC45DF36}"/>
              </a:ext>
            </a:extLst>
          </p:cNvPr>
          <p:cNvSpPr/>
          <p:nvPr/>
        </p:nvSpPr>
        <p:spPr>
          <a:xfrm>
            <a:off x="7300432" y="2865461"/>
            <a:ext cx="1263478" cy="646331"/>
          </a:xfrm>
          <a:prstGeom prst="rect">
            <a:avLst/>
          </a:prstGeom>
          <a:noFill/>
        </p:spPr>
        <p:txBody>
          <a:bodyPr wrap="square" rtlCol="0">
            <a:spAutoFit/>
          </a:bodyPr>
          <a:lstStyle/>
          <a:p>
            <a:r>
              <a:rPr lang="en-US" altLang="ko-KR" sz="3600" dirty="0">
                <a:solidFill>
                  <a:schemeClr val="bg2">
                    <a:lumMod val="90000"/>
                  </a:schemeClr>
                </a:solidFill>
                <a:latin typeface="+mj-lt"/>
              </a:rPr>
              <a:t>03.</a:t>
            </a:r>
          </a:p>
        </p:txBody>
      </p:sp>
      <p:sp>
        <p:nvSpPr>
          <p:cNvPr id="6" name="TextBox 5">
            <a:extLst>
              <a:ext uri="{FF2B5EF4-FFF2-40B4-BE49-F238E27FC236}">
                <a16:creationId xmlns:a16="http://schemas.microsoft.com/office/drawing/2014/main" id="{53C55044-4DB1-AA0E-1638-D14C13C3414B}"/>
              </a:ext>
            </a:extLst>
          </p:cNvPr>
          <p:cNvSpPr txBox="1"/>
          <p:nvPr/>
        </p:nvSpPr>
        <p:spPr>
          <a:xfrm>
            <a:off x="2292813" y="4227795"/>
            <a:ext cx="2339533" cy="1384995"/>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262626"/>
                </a:solidFill>
              </a:rPr>
              <a:t>A well-written job description provides clarity about the expectations and requirements of a particular job. This can help to reduce misunderstandings and improve job performance.</a:t>
            </a:r>
            <a:endParaRPr lang="ko-KR" altLang="en-US" sz="1200" dirty="0">
              <a:solidFill>
                <a:srgbClr val="262626"/>
              </a:solidFill>
            </a:endParaRPr>
          </a:p>
        </p:txBody>
      </p:sp>
      <p:sp>
        <p:nvSpPr>
          <p:cNvPr id="7" name="직사각형 29">
            <a:extLst>
              <a:ext uri="{FF2B5EF4-FFF2-40B4-BE49-F238E27FC236}">
                <a16:creationId xmlns:a16="http://schemas.microsoft.com/office/drawing/2014/main" id="{E5BA9F07-F102-75A9-4AC7-96C31085A497}"/>
              </a:ext>
            </a:extLst>
          </p:cNvPr>
          <p:cNvSpPr/>
          <p:nvPr/>
        </p:nvSpPr>
        <p:spPr>
          <a:xfrm>
            <a:off x="2292813" y="3554079"/>
            <a:ext cx="2339533" cy="369332"/>
          </a:xfrm>
          <a:prstGeom prst="rect">
            <a:avLst/>
          </a:prstGeom>
          <a:noFill/>
        </p:spPr>
        <p:txBody>
          <a:bodyPr wrap="square" rtlCol="0" anchor="ctr" anchorCtr="0">
            <a:spAutoFit/>
          </a:bodyPr>
          <a:lstStyle/>
          <a:p>
            <a:pPr algn="ctr"/>
            <a:r>
              <a:rPr lang="en-US" altLang="ko-KR" dirty="0">
                <a:solidFill>
                  <a:srgbClr val="262626"/>
                </a:solidFill>
                <a:latin typeface="+mj-lt"/>
              </a:rPr>
              <a:t>Clarity </a:t>
            </a:r>
          </a:p>
        </p:txBody>
      </p:sp>
      <p:sp>
        <p:nvSpPr>
          <p:cNvPr id="8" name="TextBox 7">
            <a:extLst>
              <a:ext uri="{FF2B5EF4-FFF2-40B4-BE49-F238E27FC236}">
                <a16:creationId xmlns:a16="http://schemas.microsoft.com/office/drawing/2014/main" id="{6BE39F8A-6C5C-8E12-E1D8-68782B9AFC76}"/>
              </a:ext>
            </a:extLst>
          </p:cNvPr>
          <p:cNvSpPr txBox="1"/>
          <p:nvPr/>
        </p:nvSpPr>
        <p:spPr>
          <a:xfrm>
            <a:off x="4818148" y="4227794"/>
            <a:ext cx="2339533" cy="1200329"/>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262626"/>
                </a:solidFill>
              </a:rPr>
              <a:t>Job descriptions are an important tool for recruiting candidates. They can be used to communicate the requirements of the job and attract qualified candidates.</a:t>
            </a:r>
            <a:endParaRPr lang="ko-KR" altLang="en-US" sz="1200" dirty="0">
              <a:solidFill>
                <a:srgbClr val="262626"/>
              </a:solidFill>
            </a:endParaRPr>
          </a:p>
        </p:txBody>
      </p:sp>
      <p:sp>
        <p:nvSpPr>
          <p:cNvPr id="9" name="직사각형 32">
            <a:extLst>
              <a:ext uri="{FF2B5EF4-FFF2-40B4-BE49-F238E27FC236}">
                <a16:creationId xmlns:a16="http://schemas.microsoft.com/office/drawing/2014/main" id="{B2C8D4A3-B258-1803-DC6A-A953AB78D57D}"/>
              </a:ext>
            </a:extLst>
          </p:cNvPr>
          <p:cNvSpPr/>
          <p:nvPr/>
        </p:nvSpPr>
        <p:spPr>
          <a:xfrm>
            <a:off x="4618774" y="3567770"/>
            <a:ext cx="2339533" cy="369332"/>
          </a:xfrm>
          <a:prstGeom prst="rect">
            <a:avLst/>
          </a:prstGeom>
          <a:noFill/>
        </p:spPr>
        <p:txBody>
          <a:bodyPr wrap="square" rtlCol="0" anchor="ctr" anchorCtr="0">
            <a:spAutoFit/>
          </a:bodyPr>
          <a:lstStyle/>
          <a:p>
            <a:pPr algn="ctr"/>
            <a:r>
              <a:rPr lang="en-US" altLang="ko-KR" dirty="0">
                <a:solidFill>
                  <a:srgbClr val="262626"/>
                </a:solidFill>
                <a:latin typeface="+mj-lt"/>
              </a:rPr>
              <a:t>Recruitment</a:t>
            </a:r>
          </a:p>
        </p:txBody>
      </p:sp>
      <p:sp>
        <p:nvSpPr>
          <p:cNvPr id="10" name="TextBox 9">
            <a:extLst>
              <a:ext uri="{FF2B5EF4-FFF2-40B4-BE49-F238E27FC236}">
                <a16:creationId xmlns:a16="http://schemas.microsoft.com/office/drawing/2014/main" id="{A3EE8F28-D386-0B3D-DD65-87F7D661BF15}"/>
              </a:ext>
            </a:extLst>
          </p:cNvPr>
          <p:cNvSpPr txBox="1"/>
          <p:nvPr/>
        </p:nvSpPr>
        <p:spPr>
          <a:xfrm>
            <a:off x="7237115" y="4227794"/>
            <a:ext cx="2339533" cy="1569660"/>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262626"/>
                </a:solidFill>
              </a:rPr>
              <a:t>Job descriptions can be used as a basis for performance evaluations. They provide a clear understanding of the duties and responsibilities of the job, which can be used to assess performance.</a:t>
            </a:r>
          </a:p>
        </p:txBody>
      </p:sp>
      <p:sp>
        <p:nvSpPr>
          <p:cNvPr id="11" name="직사각형 35">
            <a:extLst>
              <a:ext uri="{FF2B5EF4-FFF2-40B4-BE49-F238E27FC236}">
                <a16:creationId xmlns:a16="http://schemas.microsoft.com/office/drawing/2014/main" id="{F1628AF7-BC5D-6C5B-A254-DB807A339D08}"/>
              </a:ext>
            </a:extLst>
          </p:cNvPr>
          <p:cNvSpPr/>
          <p:nvPr/>
        </p:nvSpPr>
        <p:spPr>
          <a:xfrm>
            <a:off x="7130745" y="3552111"/>
            <a:ext cx="2339533" cy="584775"/>
          </a:xfrm>
          <a:prstGeom prst="rect">
            <a:avLst/>
          </a:prstGeom>
          <a:noFill/>
        </p:spPr>
        <p:txBody>
          <a:bodyPr wrap="square" rtlCol="0" anchor="ctr" anchorCtr="0">
            <a:spAutoFit/>
          </a:bodyPr>
          <a:lstStyle/>
          <a:p>
            <a:pPr algn="ctr"/>
            <a:r>
              <a:rPr lang="en-US" altLang="ko-KR" sz="1600" dirty="0">
                <a:solidFill>
                  <a:srgbClr val="262626"/>
                </a:solidFill>
                <a:latin typeface="+mj-lt"/>
              </a:rPr>
              <a:t>Performance Management </a:t>
            </a:r>
          </a:p>
        </p:txBody>
      </p:sp>
    </p:spTree>
    <p:extLst>
      <p:ext uri="{BB962C8B-B14F-4D97-AF65-F5344CB8AC3E}">
        <p14:creationId xmlns:p14="http://schemas.microsoft.com/office/powerpoint/2010/main" val="3201446090"/>
      </p:ext>
    </p:extLst>
  </p:cSld>
  <p:clrMapOvr>
    <a:masterClrMapping/>
  </p:clrMapOvr>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62626"/>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rgbClr val="F7F7F7"/>
            </a:solidFill>
            <a:latin typeface="+mj-lt"/>
          </a:defRPr>
        </a:defPPr>
      </a:lstStyle>
    </a:spDef>
    <a:lnDef>
      <a:spPr>
        <a:ln w="34925">
          <a:solidFill>
            <a:srgbClr val="26262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2482</TotalTime>
  <Words>2848</Words>
  <Application>Microsoft Office PowerPoint</Application>
  <PresentationFormat>Widescreen</PresentationFormat>
  <Paragraphs>223</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Roboto</vt:lpstr>
      <vt:lpstr>맑은 고딕</vt:lpstr>
      <vt:lpstr>Fira Sans Medium</vt:lpstr>
      <vt:lpstr>Fira Sans</vt:lpstr>
      <vt:lpstr>Arial</vt:lpstr>
      <vt:lpstr>Montserrat Black</vt:lpstr>
      <vt:lpstr>Montserrat Light</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Sana Sajjad</cp:lastModifiedBy>
  <cp:revision>192</cp:revision>
  <dcterms:created xsi:type="dcterms:W3CDTF">2019-04-06T05:20:47Z</dcterms:created>
  <dcterms:modified xsi:type="dcterms:W3CDTF">2023-03-14T04:26:07Z</dcterms:modified>
</cp:coreProperties>
</file>