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2293" y="2023249"/>
            <a:ext cx="4461510" cy="4588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22600" y="2023249"/>
            <a:ext cx="4274820" cy="425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42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4886873"/>
            <a:ext cx="9758045" cy="1281430"/>
          </a:xfrm>
          <a:custGeom>
            <a:avLst/>
            <a:gdLst/>
            <a:ahLst/>
            <a:cxnLst/>
            <a:rect l="l" t="t" r="r" b="b"/>
            <a:pathLst>
              <a:path w="9758045" h="1281429">
                <a:moveTo>
                  <a:pt x="9757603" y="0"/>
                </a:moveTo>
                <a:lnTo>
                  <a:pt x="0" y="0"/>
                </a:lnTo>
                <a:lnTo>
                  <a:pt x="0" y="1280941"/>
                </a:lnTo>
                <a:lnTo>
                  <a:pt x="9757603" y="1280941"/>
                </a:lnTo>
                <a:lnTo>
                  <a:pt x="9757603" y="0"/>
                </a:lnTo>
                <a:close/>
              </a:path>
            </a:pathLst>
          </a:custGeom>
          <a:solidFill>
            <a:srgbClr val="202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0017" y="4886874"/>
            <a:ext cx="2563481" cy="12809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114299"/>
            <a:ext cx="9766300" cy="7327900"/>
          </a:xfrm>
          <a:custGeom>
            <a:avLst/>
            <a:gdLst/>
            <a:ahLst/>
            <a:cxnLst/>
            <a:rect l="l" t="t" r="r" b="b"/>
            <a:pathLst>
              <a:path w="9766300" h="7327900">
                <a:moveTo>
                  <a:pt x="9766299" y="0"/>
                </a:moveTo>
                <a:lnTo>
                  <a:pt x="0" y="0"/>
                </a:lnTo>
                <a:lnTo>
                  <a:pt x="0" y="7327899"/>
                </a:lnTo>
                <a:lnTo>
                  <a:pt x="9766299" y="7327899"/>
                </a:lnTo>
                <a:lnTo>
                  <a:pt x="9766299" y="0"/>
                </a:lnTo>
                <a:close/>
              </a:path>
            </a:pathLst>
          </a:custGeom>
          <a:solidFill>
            <a:srgbClr val="171D23">
              <a:alpha val="1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575060"/>
            <a:ext cx="9766300" cy="975994"/>
          </a:xfrm>
          <a:custGeom>
            <a:avLst/>
            <a:gdLst/>
            <a:ahLst/>
            <a:cxnLst/>
            <a:rect l="l" t="t" r="r" b="b"/>
            <a:pathLst>
              <a:path w="9766300" h="975994">
                <a:moveTo>
                  <a:pt x="9766299" y="0"/>
                </a:moveTo>
                <a:lnTo>
                  <a:pt x="0" y="0"/>
                </a:lnTo>
                <a:lnTo>
                  <a:pt x="0" y="975944"/>
                </a:lnTo>
                <a:lnTo>
                  <a:pt x="9766299" y="975944"/>
                </a:lnTo>
                <a:lnTo>
                  <a:pt x="9766299" y="0"/>
                </a:lnTo>
                <a:close/>
              </a:path>
            </a:pathLst>
          </a:custGeom>
          <a:solidFill>
            <a:srgbClr val="202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60661" y="574506"/>
            <a:ext cx="1946384" cy="9770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75060"/>
            <a:ext cx="9778999" cy="975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1377" y="2108593"/>
            <a:ext cx="4304030" cy="164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tencingcouncil.org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tencingcouncil.org.uk/" TargetMode="External"/><Relationship Id="rId2" Type="http://schemas.openxmlformats.org/officeDocument/2006/relationships/hyperlink" Target="http://www.legislation.gov.u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ce.gov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gislation.gov.u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167814"/>
            <a:ext cx="9766300" cy="1274445"/>
          </a:xfrm>
          <a:custGeom>
            <a:avLst/>
            <a:gdLst/>
            <a:ahLst/>
            <a:cxnLst/>
            <a:rect l="l" t="t" r="r" b="b"/>
            <a:pathLst>
              <a:path w="9766300" h="1274445">
                <a:moveTo>
                  <a:pt x="0" y="1274385"/>
                </a:moveTo>
                <a:lnTo>
                  <a:pt x="9766299" y="1274385"/>
                </a:lnTo>
                <a:lnTo>
                  <a:pt x="9766299" y="0"/>
                </a:lnTo>
                <a:lnTo>
                  <a:pt x="0" y="0"/>
                </a:lnTo>
                <a:lnTo>
                  <a:pt x="0" y="1274385"/>
                </a:lnTo>
                <a:close/>
              </a:path>
            </a:pathLst>
          </a:custGeom>
          <a:solidFill>
            <a:srgbClr val="42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47625"/>
            <a:ext cx="9766300" cy="6388607"/>
            <a:chOff x="457200" y="114299"/>
            <a:chExt cx="9766300" cy="6388607"/>
          </a:xfrm>
        </p:grpSpPr>
        <p:sp>
          <p:nvSpPr>
            <p:cNvPr id="4" name="object 4"/>
            <p:cNvSpPr/>
            <p:nvPr/>
          </p:nvSpPr>
          <p:spPr>
            <a:xfrm>
              <a:off x="457200" y="114299"/>
              <a:ext cx="9766300" cy="4772660"/>
            </a:xfrm>
            <a:custGeom>
              <a:avLst/>
              <a:gdLst/>
              <a:ahLst/>
              <a:cxnLst/>
              <a:rect l="l" t="t" r="r" b="b"/>
              <a:pathLst>
                <a:path w="9766300" h="4772660">
                  <a:moveTo>
                    <a:pt x="0" y="4772573"/>
                  </a:moveTo>
                  <a:lnTo>
                    <a:pt x="9766299" y="4772573"/>
                  </a:lnTo>
                  <a:lnTo>
                    <a:pt x="9766299" y="0"/>
                  </a:lnTo>
                  <a:lnTo>
                    <a:pt x="0" y="0"/>
                  </a:lnTo>
                  <a:lnTo>
                    <a:pt x="0" y="4772573"/>
                  </a:lnTo>
                  <a:close/>
                </a:path>
              </a:pathLst>
            </a:custGeom>
            <a:solidFill>
              <a:srgbClr val="42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886873"/>
              <a:ext cx="9766300" cy="1281430"/>
            </a:xfrm>
            <a:custGeom>
              <a:avLst/>
              <a:gdLst/>
              <a:ahLst/>
              <a:cxnLst/>
              <a:rect l="l" t="t" r="r" b="b"/>
              <a:pathLst>
                <a:path w="9766300" h="1281429">
                  <a:moveTo>
                    <a:pt x="9766298" y="0"/>
                  </a:moveTo>
                  <a:lnTo>
                    <a:pt x="0" y="0"/>
                  </a:lnTo>
                  <a:lnTo>
                    <a:pt x="0" y="1280941"/>
                  </a:lnTo>
                  <a:lnTo>
                    <a:pt x="9766298" y="1280941"/>
                  </a:lnTo>
                  <a:lnTo>
                    <a:pt x="9766298" y="0"/>
                  </a:lnTo>
                  <a:close/>
                </a:path>
              </a:pathLst>
            </a:custGeom>
            <a:solidFill>
              <a:srgbClr val="202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555235"/>
              <a:ext cx="9766300" cy="3322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170675"/>
              <a:ext cx="9766300" cy="33223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6970" y="2186168"/>
            <a:ext cx="7635875" cy="14954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55"/>
              </a:spcBef>
            </a:pPr>
            <a:r>
              <a:rPr sz="4800" dirty="0">
                <a:solidFill>
                  <a:srgbClr val="EB641E"/>
                </a:solidFill>
              </a:rPr>
              <a:t>Lecture</a:t>
            </a:r>
            <a:r>
              <a:rPr sz="4800" spc="-70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1</a:t>
            </a:r>
            <a:r>
              <a:rPr sz="4800" spc="-65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–</a:t>
            </a:r>
            <a:r>
              <a:rPr sz="4800" spc="-65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Introduction</a:t>
            </a:r>
            <a:r>
              <a:rPr sz="4800" spc="-60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to</a:t>
            </a:r>
            <a:r>
              <a:rPr sz="4800" spc="-65" dirty="0">
                <a:solidFill>
                  <a:srgbClr val="EB641E"/>
                </a:solidFill>
              </a:rPr>
              <a:t> </a:t>
            </a:r>
            <a:r>
              <a:rPr sz="4800" spc="-25" dirty="0">
                <a:solidFill>
                  <a:srgbClr val="EB641E"/>
                </a:solidFill>
              </a:rPr>
              <a:t>the </a:t>
            </a:r>
            <a:r>
              <a:rPr sz="4800" dirty="0">
                <a:solidFill>
                  <a:srgbClr val="EB641E"/>
                </a:solidFill>
              </a:rPr>
              <a:t>Principles</a:t>
            </a:r>
            <a:r>
              <a:rPr sz="4800" spc="-50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of</a:t>
            </a:r>
            <a:r>
              <a:rPr sz="4800" spc="-240" dirty="0">
                <a:solidFill>
                  <a:srgbClr val="EB641E"/>
                </a:solidFill>
              </a:rPr>
              <a:t> </a:t>
            </a:r>
            <a:r>
              <a:rPr sz="4800" dirty="0">
                <a:solidFill>
                  <a:srgbClr val="EB641E"/>
                </a:solidFill>
              </a:rPr>
              <a:t>Criminal</a:t>
            </a:r>
            <a:r>
              <a:rPr sz="4800" spc="-55" dirty="0">
                <a:solidFill>
                  <a:srgbClr val="EB641E"/>
                </a:solidFill>
              </a:rPr>
              <a:t> </a:t>
            </a:r>
            <a:r>
              <a:rPr sz="4800" spc="-25" dirty="0">
                <a:solidFill>
                  <a:srgbClr val="EB641E"/>
                </a:solidFill>
              </a:rPr>
              <a:t>Law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946970" y="5136284"/>
            <a:ext cx="4934585" cy="902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19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FFFFFF"/>
                </a:solidFill>
                <a:latin typeface="Corbel"/>
                <a:cs typeface="Corbel"/>
              </a:rPr>
              <a:t>Criminal</a:t>
            </a:r>
            <a:r>
              <a:rPr sz="19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orbel"/>
                <a:cs typeface="Corbel"/>
              </a:rPr>
              <a:t>Law</a:t>
            </a:r>
            <a:endParaRPr lang="en-US" sz="1900" spc="-25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900" spc="-25" dirty="0">
                <a:solidFill>
                  <a:srgbClr val="FFFFFF"/>
                </a:solidFill>
                <a:latin typeface="Corbel"/>
                <a:cs typeface="Corbel"/>
              </a:rPr>
              <a:t>Prepared by Barrister Syeda Sakina</a:t>
            </a:r>
            <a:endParaRPr sz="19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9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14299"/>
            <a:ext cx="9766300" cy="7327900"/>
            <a:chOff x="457200" y="114299"/>
            <a:chExt cx="9766300" cy="7327900"/>
          </a:xfrm>
        </p:grpSpPr>
        <p:sp>
          <p:nvSpPr>
            <p:cNvPr id="3" name="object 3"/>
            <p:cNvSpPr/>
            <p:nvPr/>
          </p:nvSpPr>
          <p:spPr>
            <a:xfrm>
              <a:off x="457200" y="114306"/>
              <a:ext cx="9766300" cy="1087755"/>
            </a:xfrm>
            <a:custGeom>
              <a:avLst/>
              <a:gdLst/>
              <a:ahLst/>
              <a:cxnLst/>
              <a:rect l="l" t="t" r="r" b="b"/>
              <a:pathLst>
                <a:path w="9766300" h="1087755">
                  <a:moveTo>
                    <a:pt x="9766300" y="0"/>
                  </a:moveTo>
                  <a:lnTo>
                    <a:pt x="6979005" y="0"/>
                  </a:lnTo>
                  <a:lnTo>
                    <a:pt x="3825125" y="0"/>
                  </a:lnTo>
                  <a:lnTo>
                    <a:pt x="1371434" y="0"/>
                  </a:lnTo>
                  <a:lnTo>
                    <a:pt x="0" y="0"/>
                  </a:lnTo>
                  <a:lnTo>
                    <a:pt x="0" y="1087640"/>
                  </a:lnTo>
                  <a:lnTo>
                    <a:pt x="1371434" y="1087640"/>
                  </a:lnTo>
                  <a:lnTo>
                    <a:pt x="3825125" y="1087640"/>
                  </a:lnTo>
                  <a:lnTo>
                    <a:pt x="6979005" y="1087640"/>
                  </a:lnTo>
                  <a:lnTo>
                    <a:pt x="9766300" y="1087640"/>
                  </a:lnTo>
                  <a:lnTo>
                    <a:pt x="9766300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201947"/>
              <a:ext cx="9766300" cy="4182110"/>
            </a:xfrm>
            <a:custGeom>
              <a:avLst/>
              <a:gdLst/>
              <a:ahLst/>
              <a:cxnLst/>
              <a:rect l="l" t="t" r="r" b="b"/>
              <a:pathLst>
                <a:path w="9766300" h="4182110">
                  <a:moveTo>
                    <a:pt x="9766300" y="0"/>
                  </a:moveTo>
                  <a:lnTo>
                    <a:pt x="6979005" y="0"/>
                  </a:lnTo>
                  <a:lnTo>
                    <a:pt x="3825125" y="0"/>
                  </a:lnTo>
                  <a:lnTo>
                    <a:pt x="1371434" y="0"/>
                  </a:lnTo>
                  <a:lnTo>
                    <a:pt x="0" y="0"/>
                  </a:lnTo>
                  <a:lnTo>
                    <a:pt x="0" y="4182097"/>
                  </a:lnTo>
                  <a:lnTo>
                    <a:pt x="1371434" y="4182097"/>
                  </a:lnTo>
                  <a:lnTo>
                    <a:pt x="3825125" y="4182097"/>
                  </a:lnTo>
                  <a:lnTo>
                    <a:pt x="6979005" y="4182097"/>
                  </a:lnTo>
                  <a:lnTo>
                    <a:pt x="9766300" y="4182097"/>
                  </a:lnTo>
                  <a:lnTo>
                    <a:pt x="9766300" y="0"/>
                  </a:lnTo>
                  <a:close/>
                </a:path>
              </a:pathLst>
            </a:custGeom>
            <a:solidFill>
              <a:srgbClr val="CBE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5384045"/>
              <a:ext cx="9766300" cy="888365"/>
            </a:xfrm>
            <a:custGeom>
              <a:avLst/>
              <a:gdLst/>
              <a:ahLst/>
              <a:cxnLst/>
              <a:rect l="l" t="t" r="r" b="b"/>
              <a:pathLst>
                <a:path w="9766300" h="888364">
                  <a:moveTo>
                    <a:pt x="9766300" y="0"/>
                  </a:moveTo>
                  <a:lnTo>
                    <a:pt x="6979005" y="0"/>
                  </a:lnTo>
                  <a:lnTo>
                    <a:pt x="3825125" y="0"/>
                  </a:lnTo>
                  <a:lnTo>
                    <a:pt x="1371434" y="0"/>
                  </a:lnTo>
                  <a:lnTo>
                    <a:pt x="0" y="0"/>
                  </a:lnTo>
                  <a:lnTo>
                    <a:pt x="0" y="887742"/>
                  </a:lnTo>
                  <a:lnTo>
                    <a:pt x="1371434" y="887742"/>
                  </a:lnTo>
                  <a:lnTo>
                    <a:pt x="3825125" y="887742"/>
                  </a:lnTo>
                  <a:lnTo>
                    <a:pt x="6979005" y="887742"/>
                  </a:lnTo>
                  <a:lnTo>
                    <a:pt x="9766300" y="887742"/>
                  </a:lnTo>
                  <a:lnTo>
                    <a:pt x="9766300" y="0"/>
                  </a:lnTo>
                  <a:close/>
                </a:path>
              </a:pathLst>
            </a:custGeom>
            <a:solidFill>
              <a:srgbClr val="E7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6271800"/>
              <a:ext cx="9766300" cy="1170940"/>
            </a:xfrm>
            <a:custGeom>
              <a:avLst/>
              <a:gdLst/>
              <a:ahLst/>
              <a:cxnLst/>
              <a:rect l="l" t="t" r="r" b="b"/>
              <a:pathLst>
                <a:path w="9766300" h="1170940">
                  <a:moveTo>
                    <a:pt x="9766300" y="0"/>
                  </a:moveTo>
                  <a:lnTo>
                    <a:pt x="6979005" y="0"/>
                  </a:lnTo>
                  <a:lnTo>
                    <a:pt x="3825125" y="0"/>
                  </a:lnTo>
                  <a:lnTo>
                    <a:pt x="1371434" y="0"/>
                  </a:lnTo>
                  <a:lnTo>
                    <a:pt x="0" y="0"/>
                  </a:lnTo>
                  <a:lnTo>
                    <a:pt x="0" y="1170406"/>
                  </a:lnTo>
                  <a:lnTo>
                    <a:pt x="1371434" y="1170406"/>
                  </a:lnTo>
                  <a:lnTo>
                    <a:pt x="3825125" y="1170406"/>
                  </a:lnTo>
                  <a:lnTo>
                    <a:pt x="6979005" y="1170406"/>
                  </a:lnTo>
                  <a:lnTo>
                    <a:pt x="9766300" y="1170406"/>
                  </a:lnTo>
                  <a:lnTo>
                    <a:pt x="9766300" y="0"/>
                  </a:lnTo>
                  <a:close/>
                </a:path>
              </a:pathLst>
            </a:custGeom>
            <a:solidFill>
              <a:srgbClr val="CBE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114306"/>
              <a:ext cx="9766300" cy="7327900"/>
            </a:xfrm>
            <a:custGeom>
              <a:avLst/>
              <a:gdLst/>
              <a:ahLst/>
              <a:cxnLst/>
              <a:rect l="l" t="t" r="r" b="b"/>
              <a:pathLst>
                <a:path w="9766300" h="7327900">
                  <a:moveTo>
                    <a:pt x="9766300" y="0"/>
                  </a:moveTo>
                  <a:lnTo>
                    <a:pt x="9759505" y="0"/>
                  </a:lnTo>
                  <a:lnTo>
                    <a:pt x="9759505" y="6781"/>
                  </a:lnTo>
                  <a:lnTo>
                    <a:pt x="9759505" y="1067282"/>
                  </a:lnTo>
                  <a:lnTo>
                    <a:pt x="9759505" y="7321118"/>
                  </a:lnTo>
                  <a:lnTo>
                    <a:pt x="6985787" y="7321118"/>
                  </a:lnTo>
                  <a:lnTo>
                    <a:pt x="6985787" y="6164275"/>
                  </a:lnTo>
                  <a:lnTo>
                    <a:pt x="9759505" y="6164275"/>
                  </a:lnTo>
                  <a:lnTo>
                    <a:pt x="9759505" y="6150699"/>
                  </a:lnTo>
                  <a:lnTo>
                    <a:pt x="6985787" y="6150699"/>
                  </a:lnTo>
                  <a:lnTo>
                    <a:pt x="6985787" y="5276520"/>
                  </a:lnTo>
                  <a:lnTo>
                    <a:pt x="9759505" y="5276520"/>
                  </a:lnTo>
                  <a:lnTo>
                    <a:pt x="9759505" y="5262956"/>
                  </a:lnTo>
                  <a:lnTo>
                    <a:pt x="6985787" y="5262956"/>
                  </a:lnTo>
                  <a:lnTo>
                    <a:pt x="6985787" y="1107986"/>
                  </a:lnTo>
                  <a:lnTo>
                    <a:pt x="9759505" y="1107986"/>
                  </a:lnTo>
                  <a:lnTo>
                    <a:pt x="9759505" y="1067282"/>
                  </a:lnTo>
                  <a:lnTo>
                    <a:pt x="6985787" y="1067282"/>
                  </a:lnTo>
                  <a:lnTo>
                    <a:pt x="6985787" y="6781"/>
                  </a:lnTo>
                  <a:lnTo>
                    <a:pt x="9759505" y="6781"/>
                  </a:lnTo>
                  <a:lnTo>
                    <a:pt x="9759505" y="0"/>
                  </a:lnTo>
                  <a:lnTo>
                    <a:pt x="6985787" y="0"/>
                  </a:lnTo>
                  <a:lnTo>
                    <a:pt x="6972224" y="0"/>
                  </a:lnTo>
                  <a:lnTo>
                    <a:pt x="6972224" y="6781"/>
                  </a:lnTo>
                  <a:lnTo>
                    <a:pt x="6972224" y="7321118"/>
                  </a:lnTo>
                  <a:lnTo>
                    <a:pt x="3831907" y="7321118"/>
                  </a:lnTo>
                  <a:lnTo>
                    <a:pt x="3831907" y="6164275"/>
                  </a:lnTo>
                  <a:lnTo>
                    <a:pt x="6972224" y="6164275"/>
                  </a:lnTo>
                  <a:lnTo>
                    <a:pt x="6972224" y="6150699"/>
                  </a:lnTo>
                  <a:lnTo>
                    <a:pt x="3831907" y="6150699"/>
                  </a:lnTo>
                  <a:lnTo>
                    <a:pt x="3831907" y="5276520"/>
                  </a:lnTo>
                  <a:lnTo>
                    <a:pt x="6972224" y="5276520"/>
                  </a:lnTo>
                  <a:lnTo>
                    <a:pt x="6972224" y="5262956"/>
                  </a:lnTo>
                  <a:lnTo>
                    <a:pt x="3831907" y="5262956"/>
                  </a:lnTo>
                  <a:lnTo>
                    <a:pt x="3831907" y="1107986"/>
                  </a:lnTo>
                  <a:lnTo>
                    <a:pt x="6972224" y="1107986"/>
                  </a:lnTo>
                  <a:lnTo>
                    <a:pt x="6972224" y="1067282"/>
                  </a:lnTo>
                  <a:lnTo>
                    <a:pt x="3831907" y="1067282"/>
                  </a:lnTo>
                  <a:lnTo>
                    <a:pt x="3831907" y="6781"/>
                  </a:lnTo>
                  <a:lnTo>
                    <a:pt x="6972224" y="6781"/>
                  </a:lnTo>
                  <a:lnTo>
                    <a:pt x="6972224" y="0"/>
                  </a:lnTo>
                  <a:lnTo>
                    <a:pt x="3831907" y="0"/>
                  </a:lnTo>
                  <a:lnTo>
                    <a:pt x="3818344" y="0"/>
                  </a:lnTo>
                  <a:lnTo>
                    <a:pt x="3818344" y="6781"/>
                  </a:lnTo>
                  <a:lnTo>
                    <a:pt x="3818344" y="7321118"/>
                  </a:lnTo>
                  <a:lnTo>
                    <a:pt x="1378216" y="7321118"/>
                  </a:lnTo>
                  <a:lnTo>
                    <a:pt x="1378216" y="6164275"/>
                  </a:lnTo>
                  <a:lnTo>
                    <a:pt x="3818344" y="6164275"/>
                  </a:lnTo>
                  <a:lnTo>
                    <a:pt x="3818344" y="6150699"/>
                  </a:lnTo>
                  <a:lnTo>
                    <a:pt x="1378216" y="6150699"/>
                  </a:lnTo>
                  <a:lnTo>
                    <a:pt x="1378216" y="5276520"/>
                  </a:lnTo>
                  <a:lnTo>
                    <a:pt x="3818344" y="5276520"/>
                  </a:lnTo>
                  <a:lnTo>
                    <a:pt x="3818344" y="5262956"/>
                  </a:lnTo>
                  <a:lnTo>
                    <a:pt x="1378216" y="5262956"/>
                  </a:lnTo>
                  <a:lnTo>
                    <a:pt x="1378216" y="1107986"/>
                  </a:lnTo>
                  <a:lnTo>
                    <a:pt x="3818344" y="1107986"/>
                  </a:lnTo>
                  <a:lnTo>
                    <a:pt x="3818344" y="1067282"/>
                  </a:lnTo>
                  <a:lnTo>
                    <a:pt x="1378216" y="1067282"/>
                  </a:lnTo>
                  <a:lnTo>
                    <a:pt x="1378216" y="6781"/>
                  </a:lnTo>
                  <a:lnTo>
                    <a:pt x="3818344" y="6781"/>
                  </a:lnTo>
                  <a:lnTo>
                    <a:pt x="3818344" y="0"/>
                  </a:lnTo>
                  <a:lnTo>
                    <a:pt x="1378216" y="0"/>
                  </a:lnTo>
                  <a:lnTo>
                    <a:pt x="1364653" y="0"/>
                  </a:lnTo>
                  <a:lnTo>
                    <a:pt x="1364653" y="6781"/>
                  </a:lnTo>
                  <a:lnTo>
                    <a:pt x="1364653" y="7321118"/>
                  </a:lnTo>
                  <a:lnTo>
                    <a:pt x="6781" y="7321118"/>
                  </a:lnTo>
                  <a:lnTo>
                    <a:pt x="6781" y="6164275"/>
                  </a:lnTo>
                  <a:lnTo>
                    <a:pt x="1364653" y="6164275"/>
                  </a:lnTo>
                  <a:lnTo>
                    <a:pt x="1364653" y="6150699"/>
                  </a:lnTo>
                  <a:lnTo>
                    <a:pt x="6781" y="6150699"/>
                  </a:lnTo>
                  <a:lnTo>
                    <a:pt x="6781" y="5276520"/>
                  </a:lnTo>
                  <a:lnTo>
                    <a:pt x="1364653" y="5276520"/>
                  </a:lnTo>
                  <a:lnTo>
                    <a:pt x="1364653" y="5262956"/>
                  </a:lnTo>
                  <a:lnTo>
                    <a:pt x="6781" y="5262956"/>
                  </a:lnTo>
                  <a:lnTo>
                    <a:pt x="6781" y="1107986"/>
                  </a:lnTo>
                  <a:lnTo>
                    <a:pt x="1364653" y="1107986"/>
                  </a:lnTo>
                  <a:lnTo>
                    <a:pt x="1364653" y="1067282"/>
                  </a:lnTo>
                  <a:lnTo>
                    <a:pt x="6781" y="1067282"/>
                  </a:lnTo>
                  <a:lnTo>
                    <a:pt x="6781" y="6781"/>
                  </a:lnTo>
                  <a:lnTo>
                    <a:pt x="1364653" y="6781"/>
                  </a:lnTo>
                  <a:lnTo>
                    <a:pt x="1364653" y="0"/>
                  </a:lnTo>
                  <a:lnTo>
                    <a:pt x="6781" y="0"/>
                  </a:lnTo>
                  <a:lnTo>
                    <a:pt x="0" y="0"/>
                  </a:lnTo>
                  <a:lnTo>
                    <a:pt x="0" y="6781"/>
                  </a:lnTo>
                  <a:lnTo>
                    <a:pt x="0" y="7327900"/>
                  </a:lnTo>
                  <a:lnTo>
                    <a:pt x="6781" y="7327900"/>
                  </a:lnTo>
                  <a:lnTo>
                    <a:pt x="9766300" y="7327900"/>
                  </a:lnTo>
                  <a:lnTo>
                    <a:pt x="9766300" y="7321118"/>
                  </a:lnTo>
                  <a:lnTo>
                    <a:pt x="9766300" y="6781"/>
                  </a:lnTo>
                  <a:lnTo>
                    <a:pt x="976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13601" y="135543"/>
            <a:ext cx="2272665" cy="5499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Summary</a:t>
            </a:r>
            <a:r>
              <a:rPr sz="1700" b="1" spc="3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only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 offences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(least</a:t>
            </a:r>
            <a:r>
              <a:rPr sz="1700" b="1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serious)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7297" y="135543"/>
            <a:ext cx="230695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Either</a:t>
            </a:r>
            <a:r>
              <a:rPr sz="17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way</a:t>
            </a:r>
            <a:r>
              <a:rPr sz="17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offences</a:t>
            </a:r>
            <a:endParaRPr sz="17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(see</a:t>
            </a:r>
            <a:r>
              <a:rPr sz="1700" b="1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S.19</a:t>
            </a:r>
            <a:r>
              <a:rPr sz="17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1700" b="1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Schedule</a:t>
            </a:r>
            <a:r>
              <a:rPr sz="1700" b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67297" y="656750"/>
            <a:ext cx="26777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Magistrates’</a:t>
            </a:r>
            <a:r>
              <a:rPr sz="1700" b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Court</a:t>
            </a:r>
            <a:r>
              <a:rPr sz="1700" b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Act</a:t>
            </a:r>
            <a:r>
              <a:rPr sz="1700" b="1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Corbel"/>
                <a:cs typeface="Corbel"/>
              </a:rPr>
              <a:t>1980)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1177" y="135543"/>
            <a:ext cx="22453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Indictable</a:t>
            </a:r>
            <a:r>
              <a:rPr sz="1700" b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orbel"/>
                <a:cs typeface="Corbel"/>
              </a:rPr>
              <a:t>only</a:t>
            </a:r>
            <a:r>
              <a:rPr sz="17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orbel"/>
                <a:cs typeface="Corbel"/>
              </a:rPr>
              <a:t>offences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163" y="1223678"/>
            <a:ext cx="8928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Examples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163" y="1488855"/>
            <a:ext cx="102361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rbel"/>
                <a:cs typeface="Corbel"/>
              </a:rPr>
              <a:t>of</a:t>
            </a:r>
            <a:r>
              <a:rPr sz="1700" spc="-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offences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3601" y="1223678"/>
            <a:ext cx="6838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Assault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3601" y="1744887"/>
            <a:ext cx="6959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Battery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3601" y="2266095"/>
            <a:ext cx="14903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rbel"/>
                <a:cs typeface="Corbel"/>
              </a:rPr>
              <a:t>Driving</a:t>
            </a:r>
            <a:r>
              <a:rPr sz="1700" spc="-1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offences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3601" y="2531271"/>
            <a:ext cx="1723389" cy="80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ts val="2014"/>
              </a:lnSpc>
              <a:spcBef>
                <a:spcPts val="100"/>
              </a:spcBef>
              <a:buFont typeface="Arial MT"/>
              <a:buChar char="•"/>
              <a:tabLst>
                <a:tab pos="317500" algn="l"/>
              </a:tabLst>
            </a:pPr>
            <a:r>
              <a:rPr sz="1700" spc="-10" dirty="0">
                <a:latin typeface="Corbel"/>
                <a:cs typeface="Corbel"/>
              </a:rPr>
              <a:t>Speeding</a:t>
            </a:r>
            <a:endParaRPr sz="1700">
              <a:latin typeface="Corbel"/>
              <a:cs typeface="Corbel"/>
            </a:endParaRPr>
          </a:p>
          <a:p>
            <a:pPr marL="317500" indent="-304800">
              <a:lnSpc>
                <a:spcPts val="2014"/>
              </a:lnSpc>
              <a:buFont typeface="Arial MT"/>
              <a:buChar char="•"/>
              <a:tabLst>
                <a:tab pos="317500" algn="l"/>
              </a:tabLst>
            </a:pPr>
            <a:r>
              <a:rPr sz="1700" dirty="0">
                <a:latin typeface="Corbel"/>
                <a:cs typeface="Corbel"/>
              </a:rPr>
              <a:t>Driving</a:t>
            </a:r>
            <a:r>
              <a:rPr sz="1700" spc="-1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without</a:t>
            </a:r>
            <a:endParaRPr sz="1700">
              <a:latin typeface="Corbel"/>
              <a:cs typeface="Corbel"/>
            </a:endParaRPr>
          </a:p>
          <a:p>
            <a:pPr marL="317500">
              <a:lnSpc>
                <a:spcPct val="100000"/>
              </a:lnSpc>
              <a:spcBef>
                <a:spcPts val="70"/>
              </a:spcBef>
            </a:pPr>
            <a:r>
              <a:rPr sz="1700" spc="-10" dirty="0">
                <a:latin typeface="Corbel"/>
                <a:cs typeface="Corbel"/>
              </a:rPr>
              <a:t>Insurance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13601" y="3573687"/>
            <a:ext cx="220091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700" dirty="0">
                <a:latin typeface="Corbel"/>
                <a:cs typeface="Corbel"/>
              </a:rPr>
              <a:t>Criminal</a:t>
            </a:r>
            <a:r>
              <a:rPr sz="1700" spc="-20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damage</a:t>
            </a:r>
            <a:r>
              <a:rPr sz="1700" spc="-1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under</a:t>
            </a:r>
            <a:endParaRPr sz="1700">
              <a:latin typeface="Corbel"/>
              <a:cs typeface="Corbel"/>
            </a:endParaRPr>
          </a:p>
          <a:p>
            <a:pPr marL="12700">
              <a:lnSpc>
                <a:spcPts val="2014"/>
              </a:lnSpc>
            </a:pPr>
            <a:r>
              <a:rPr sz="1700" dirty="0">
                <a:latin typeface="Corbel"/>
                <a:cs typeface="Corbel"/>
              </a:rPr>
              <a:t>£5,000</a:t>
            </a:r>
            <a:r>
              <a:rPr sz="1700" spc="-55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(excluding</a:t>
            </a:r>
            <a:r>
              <a:rPr sz="1700" spc="-5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arson)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7297" y="1223678"/>
            <a:ext cx="27565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rbel"/>
                <a:cs typeface="Corbel"/>
              </a:rPr>
              <a:t>Assault</a:t>
            </a:r>
            <a:r>
              <a:rPr sz="1700" spc="10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occasioning</a:t>
            </a:r>
            <a:r>
              <a:rPr sz="1700" spc="-55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ABH</a:t>
            </a:r>
            <a:r>
              <a:rPr sz="1700" spc="1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(s.47)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7297" y="1744887"/>
            <a:ext cx="28333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rbel"/>
                <a:cs typeface="Corbel"/>
              </a:rPr>
              <a:t>Wounding/</a:t>
            </a:r>
            <a:r>
              <a:rPr sz="1700" spc="-40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inflicting</a:t>
            </a:r>
            <a:r>
              <a:rPr sz="1700" spc="-85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GBH</a:t>
            </a:r>
            <a:r>
              <a:rPr sz="1700" spc="-30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(s.20)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67297" y="2266095"/>
            <a:ext cx="25146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rbel"/>
                <a:cs typeface="Corbel"/>
              </a:rPr>
              <a:t>Theft</a:t>
            </a:r>
            <a:r>
              <a:rPr sz="1700" spc="-25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(including</a:t>
            </a:r>
            <a:r>
              <a:rPr sz="1700" spc="-10" dirty="0">
                <a:latin typeface="Corbel"/>
                <a:cs typeface="Corbel"/>
              </a:rPr>
              <a:t> shoplifting)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67297" y="2784255"/>
            <a:ext cx="7893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Burglary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67297" y="3305463"/>
            <a:ext cx="2517775" cy="55308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30"/>
              </a:spcBef>
            </a:pPr>
            <a:r>
              <a:rPr sz="1700" dirty="0">
                <a:latin typeface="Corbel"/>
                <a:cs typeface="Corbel"/>
              </a:rPr>
              <a:t>Criminal</a:t>
            </a:r>
            <a:r>
              <a:rPr sz="1700" spc="-20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Damage</a:t>
            </a:r>
            <a:r>
              <a:rPr sz="1700" spc="-1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(including arson)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21177" y="1223678"/>
            <a:ext cx="6864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Murder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21177" y="1744887"/>
            <a:ext cx="12693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Manslaughter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21177" y="2266095"/>
            <a:ext cx="4838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Corbel"/>
                <a:cs typeface="Corbel"/>
              </a:rPr>
              <a:t>Rape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21177" y="2784255"/>
            <a:ext cx="7848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Robbery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21177" y="3305463"/>
            <a:ext cx="2191385" cy="55308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30"/>
              </a:spcBef>
            </a:pPr>
            <a:r>
              <a:rPr sz="1700" dirty="0">
                <a:latin typeface="Corbel"/>
                <a:cs typeface="Corbel"/>
              </a:rPr>
              <a:t>Wounding/</a:t>
            </a:r>
            <a:r>
              <a:rPr sz="1700" spc="-50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causing</a:t>
            </a:r>
            <a:r>
              <a:rPr sz="1700" spc="-85" dirty="0">
                <a:latin typeface="Corbel"/>
                <a:cs typeface="Corbel"/>
              </a:rPr>
              <a:t> </a:t>
            </a:r>
            <a:r>
              <a:rPr sz="1700" spc="-25" dirty="0">
                <a:latin typeface="Corbel"/>
                <a:cs typeface="Corbel"/>
              </a:rPr>
              <a:t>GBH </a:t>
            </a:r>
            <a:r>
              <a:rPr sz="1700" dirty="0">
                <a:latin typeface="Corbel"/>
                <a:cs typeface="Corbel"/>
              </a:rPr>
              <a:t>with</a:t>
            </a:r>
            <a:r>
              <a:rPr sz="1700" spc="-5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intent</a:t>
            </a:r>
            <a:r>
              <a:rPr sz="1700" spc="-10" dirty="0">
                <a:latin typeface="Corbel"/>
                <a:cs typeface="Corbel"/>
              </a:rPr>
              <a:t> (s.18)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21177" y="4094895"/>
            <a:ext cx="12363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Class</a:t>
            </a:r>
            <a:r>
              <a:rPr sz="1700" spc="-55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A</a:t>
            </a:r>
            <a:r>
              <a:rPr sz="1700" spc="20" dirty="0">
                <a:latin typeface="Corbel"/>
                <a:cs typeface="Corbel"/>
              </a:rPr>
              <a:t> </a:t>
            </a:r>
            <a:r>
              <a:rPr sz="1700" spc="-20" dirty="0">
                <a:latin typeface="Corbel"/>
                <a:cs typeface="Corbel"/>
              </a:rPr>
              <a:t>Drugs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2163" y="5405535"/>
            <a:ext cx="11722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orbel"/>
                <a:cs typeface="Corbel"/>
              </a:rPr>
              <a:t>Mode</a:t>
            </a:r>
            <a:r>
              <a:rPr sz="1700" spc="-10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of</a:t>
            </a:r>
            <a:r>
              <a:rPr sz="1700" spc="-5" dirty="0">
                <a:latin typeface="Corbel"/>
                <a:cs typeface="Corbel"/>
              </a:rPr>
              <a:t> </a:t>
            </a:r>
            <a:r>
              <a:rPr sz="1700" spc="-20" dirty="0">
                <a:latin typeface="Corbel"/>
                <a:cs typeface="Corbel"/>
              </a:rPr>
              <a:t>trial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13601" y="5405535"/>
            <a:ext cx="162813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Magistrates</a:t>
            </a:r>
            <a:r>
              <a:rPr sz="1700" spc="-5" dirty="0">
                <a:latin typeface="Corbel"/>
                <a:cs typeface="Corbel"/>
              </a:rPr>
              <a:t> </a:t>
            </a:r>
            <a:r>
              <a:rPr sz="1700" spc="-20" dirty="0">
                <a:latin typeface="Corbel"/>
                <a:cs typeface="Corbel"/>
              </a:rPr>
              <a:t>Court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67297" y="5405535"/>
            <a:ext cx="2446655" cy="55308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30"/>
              </a:spcBef>
            </a:pPr>
            <a:r>
              <a:rPr sz="1700" dirty="0">
                <a:latin typeface="Corbel"/>
                <a:cs typeface="Corbel"/>
              </a:rPr>
              <a:t>Either</a:t>
            </a:r>
            <a:r>
              <a:rPr sz="1700" spc="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Magistrates</a:t>
            </a:r>
            <a:r>
              <a:rPr sz="1700" spc="-55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Court </a:t>
            </a:r>
            <a:r>
              <a:rPr sz="1700" spc="-25" dirty="0">
                <a:latin typeface="Corbel"/>
                <a:cs typeface="Corbel"/>
              </a:rPr>
              <a:t>or </a:t>
            </a:r>
            <a:r>
              <a:rPr sz="1700" spc="-10" dirty="0">
                <a:latin typeface="Corbel"/>
                <a:cs typeface="Corbel"/>
              </a:rPr>
              <a:t>Crown</a:t>
            </a:r>
            <a:r>
              <a:rPr sz="1700" spc="-50" dirty="0">
                <a:latin typeface="Corbel"/>
                <a:cs typeface="Corbel"/>
              </a:rPr>
              <a:t> </a:t>
            </a:r>
            <a:r>
              <a:rPr sz="1700" spc="-20" dirty="0">
                <a:latin typeface="Corbel"/>
                <a:cs typeface="Corbel"/>
              </a:rPr>
              <a:t>Court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21177" y="5405535"/>
            <a:ext cx="11487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orbel"/>
                <a:cs typeface="Corbel"/>
              </a:rPr>
              <a:t>Crown</a:t>
            </a:r>
            <a:r>
              <a:rPr sz="1700" spc="-50" dirty="0">
                <a:latin typeface="Corbel"/>
                <a:cs typeface="Corbel"/>
              </a:rPr>
              <a:t> </a:t>
            </a:r>
            <a:r>
              <a:rPr sz="1700" spc="-20" dirty="0">
                <a:latin typeface="Corbel"/>
                <a:cs typeface="Corbel"/>
              </a:rPr>
              <a:t>Court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2163" y="6295550"/>
            <a:ext cx="986155" cy="5499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</a:pPr>
            <a:r>
              <a:rPr sz="1700" spc="-10" dirty="0">
                <a:latin typeface="Corbel"/>
                <a:cs typeface="Corbel"/>
              </a:rPr>
              <a:t>Tribunal</a:t>
            </a:r>
            <a:r>
              <a:rPr sz="1700" spc="-45" dirty="0">
                <a:latin typeface="Corbel"/>
                <a:cs typeface="Corbel"/>
              </a:rPr>
              <a:t> </a:t>
            </a:r>
            <a:r>
              <a:rPr sz="1700" spc="-25" dirty="0">
                <a:latin typeface="Corbel"/>
                <a:cs typeface="Corbel"/>
              </a:rPr>
              <a:t>of </a:t>
            </a:r>
            <a:r>
              <a:rPr sz="1700" spc="-20" dirty="0">
                <a:latin typeface="Corbel"/>
                <a:cs typeface="Corbel"/>
              </a:rPr>
              <a:t>fact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13601" y="6295550"/>
            <a:ext cx="2080895" cy="8058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700" dirty="0">
                <a:latin typeface="Corbel"/>
                <a:cs typeface="Corbel"/>
              </a:rPr>
              <a:t>Lay</a:t>
            </a:r>
            <a:r>
              <a:rPr sz="1700" spc="-10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bench </a:t>
            </a:r>
            <a:r>
              <a:rPr sz="1700" spc="-25" dirty="0">
                <a:latin typeface="Corbel"/>
                <a:cs typeface="Corbel"/>
              </a:rPr>
              <a:t>of </a:t>
            </a:r>
            <a:r>
              <a:rPr sz="1700" dirty="0">
                <a:latin typeface="Corbel"/>
                <a:cs typeface="Corbel"/>
              </a:rPr>
              <a:t>magistrates</a:t>
            </a:r>
            <a:r>
              <a:rPr sz="1700" spc="-50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(or</a:t>
            </a:r>
            <a:r>
              <a:rPr sz="1700" spc="-4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District Judge)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67297" y="6295550"/>
            <a:ext cx="2581275" cy="5499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</a:pPr>
            <a:r>
              <a:rPr sz="1700" dirty="0">
                <a:latin typeface="Corbel"/>
                <a:cs typeface="Corbel"/>
              </a:rPr>
              <a:t>Magistrates</a:t>
            </a:r>
            <a:r>
              <a:rPr sz="1700" spc="-20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or</a:t>
            </a:r>
            <a:r>
              <a:rPr sz="1700" spc="-20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jury</a:t>
            </a:r>
            <a:r>
              <a:rPr sz="1700" spc="-20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(depends </a:t>
            </a:r>
            <a:r>
              <a:rPr sz="1700" dirty="0">
                <a:latin typeface="Corbel"/>
                <a:cs typeface="Corbel"/>
              </a:rPr>
              <a:t>upon</a:t>
            </a:r>
            <a:r>
              <a:rPr sz="1700" spc="-5" dirty="0">
                <a:latin typeface="Corbel"/>
                <a:cs typeface="Corbel"/>
              </a:rPr>
              <a:t> </a:t>
            </a:r>
            <a:r>
              <a:rPr sz="1700" dirty="0">
                <a:latin typeface="Corbel"/>
                <a:cs typeface="Corbel"/>
              </a:rPr>
              <a:t>mode of</a:t>
            </a:r>
            <a:r>
              <a:rPr sz="1700" spc="-5" dirty="0">
                <a:latin typeface="Corbel"/>
                <a:cs typeface="Corbel"/>
              </a:rPr>
              <a:t> </a:t>
            </a:r>
            <a:r>
              <a:rPr sz="1700" spc="-10" dirty="0">
                <a:latin typeface="Corbel"/>
                <a:cs typeface="Corbel"/>
              </a:rPr>
              <a:t>trial)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21177" y="6295550"/>
            <a:ext cx="3956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Corbel"/>
                <a:cs typeface="Corbel"/>
              </a:rPr>
              <a:t>Jury</a:t>
            </a:r>
            <a:endParaRPr sz="17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80"/>
              </a:spcBef>
            </a:pPr>
            <a:r>
              <a:rPr dirty="0"/>
              <a:t>Mode</a:t>
            </a:r>
            <a:r>
              <a:rPr spc="-6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trial</a:t>
            </a:r>
            <a:r>
              <a:rPr spc="-50" dirty="0"/>
              <a:t> </a:t>
            </a:r>
            <a:r>
              <a:rPr spc="-10" dirty="0"/>
              <a:t>hearing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1835299"/>
            <a:ext cx="9054465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7500" marR="5080" indent="-305435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mode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trial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hearing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either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way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determines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whether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cases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tried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in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Magistrates</a:t>
            </a:r>
            <a:r>
              <a:rPr sz="1900" spc="-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Court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-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Crown</a:t>
            </a:r>
            <a:r>
              <a:rPr sz="1900" spc="-5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Court.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815" y="4706516"/>
            <a:ext cx="8977630" cy="206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Magistrates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take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account:</a:t>
            </a:r>
            <a:endParaRPr sz="1900">
              <a:latin typeface="Corbel"/>
              <a:cs typeface="Corbel"/>
            </a:endParaRPr>
          </a:p>
          <a:p>
            <a:pPr marL="709930" lvl="1" indent="-30416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709930" algn="l"/>
              </a:tabLst>
            </a:pPr>
            <a:r>
              <a:rPr sz="1900" dirty="0">
                <a:latin typeface="Corbel"/>
                <a:cs typeface="Corbel"/>
              </a:rPr>
              <a:t>Representations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made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counsel</a:t>
            </a:r>
            <a:endParaRPr sz="1900">
              <a:latin typeface="Corbel"/>
              <a:cs typeface="Corbel"/>
            </a:endParaRPr>
          </a:p>
          <a:p>
            <a:pPr marL="709930" marR="5080" lvl="1" indent="-304165">
              <a:lnSpc>
                <a:spcPts val="2300"/>
              </a:lnSpc>
              <a:spcBef>
                <a:spcPts val="80"/>
              </a:spcBef>
              <a:buFont typeface="Courier New"/>
              <a:buChar char="o"/>
              <a:tabLst>
                <a:tab pos="7112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statutory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factors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under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s.19,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MCA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1980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(nature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case;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whether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the 	</a:t>
            </a:r>
            <a:r>
              <a:rPr sz="1900" dirty="0">
                <a:latin typeface="Corbel"/>
                <a:cs typeface="Corbel"/>
              </a:rPr>
              <a:t>circumstances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case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make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serious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one;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whether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sentencing 	</a:t>
            </a:r>
            <a:r>
              <a:rPr sz="1900" dirty="0">
                <a:latin typeface="Corbel"/>
                <a:cs typeface="Corbel"/>
              </a:rPr>
              <a:t>powers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magistrates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would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adequate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4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convicted;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any 	</a:t>
            </a:r>
            <a:r>
              <a:rPr sz="1900" dirty="0">
                <a:latin typeface="Corbel"/>
                <a:cs typeface="Corbel"/>
              </a:rPr>
              <a:t>other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circumstances)</a:t>
            </a:r>
            <a:endParaRPr sz="1900">
              <a:latin typeface="Corbel"/>
              <a:cs typeface="Corbel"/>
            </a:endParaRPr>
          </a:p>
          <a:p>
            <a:pPr marL="709930" lvl="1" indent="-304165">
              <a:lnSpc>
                <a:spcPts val="2210"/>
              </a:lnSpc>
              <a:buFont typeface="Courier New"/>
              <a:buChar char="o"/>
              <a:tabLst>
                <a:tab pos="709930" algn="l"/>
              </a:tabLst>
            </a:pPr>
            <a:r>
              <a:rPr sz="1900" dirty="0">
                <a:latin typeface="Corbel"/>
                <a:cs typeface="Corbel"/>
              </a:rPr>
              <a:t>Sentencing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guidelines: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  <a:hlinkClick r:id="rId2"/>
              </a:rPr>
              <a:t>www.sentencingcouncil.org.uk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35636" y="3262519"/>
            <a:ext cx="1764664" cy="896619"/>
            <a:chOff x="935636" y="3262519"/>
            <a:chExt cx="1764664" cy="896619"/>
          </a:xfrm>
        </p:grpSpPr>
        <p:sp>
          <p:nvSpPr>
            <p:cNvPr id="6" name="object 6"/>
            <p:cNvSpPr/>
            <p:nvPr/>
          </p:nvSpPr>
          <p:spPr>
            <a:xfrm>
              <a:off x="949288" y="3276171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60" h="869314">
                  <a:moveTo>
                    <a:pt x="1650441" y="0"/>
                  </a:moveTo>
                  <a:lnTo>
                    <a:pt x="86865" y="0"/>
                  </a:lnTo>
                  <a:lnTo>
                    <a:pt x="53053" y="6829"/>
                  </a:lnTo>
                  <a:lnTo>
                    <a:pt x="25442" y="25453"/>
                  </a:lnTo>
                  <a:lnTo>
                    <a:pt x="6826" y="53076"/>
                  </a:lnTo>
                  <a:lnTo>
                    <a:pt x="0" y="86903"/>
                  </a:lnTo>
                  <a:lnTo>
                    <a:pt x="0" y="782128"/>
                  </a:lnTo>
                  <a:lnTo>
                    <a:pt x="6826" y="815954"/>
                  </a:lnTo>
                  <a:lnTo>
                    <a:pt x="25442" y="843577"/>
                  </a:lnTo>
                  <a:lnTo>
                    <a:pt x="53053" y="862201"/>
                  </a:lnTo>
                  <a:lnTo>
                    <a:pt x="86865" y="869030"/>
                  </a:lnTo>
                  <a:lnTo>
                    <a:pt x="1650441" y="869030"/>
                  </a:lnTo>
                  <a:lnTo>
                    <a:pt x="1684253" y="862201"/>
                  </a:lnTo>
                  <a:lnTo>
                    <a:pt x="1711864" y="843577"/>
                  </a:lnTo>
                  <a:lnTo>
                    <a:pt x="1730480" y="815954"/>
                  </a:lnTo>
                  <a:lnTo>
                    <a:pt x="1737307" y="782128"/>
                  </a:lnTo>
                  <a:lnTo>
                    <a:pt x="1737307" y="86903"/>
                  </a:lnTo>
                  <a:lnTo>
                    <a:pt x="1730480" y="53076"/>
                  </a:lnTo>
                  <a:lnTo>
                    <a:pt x="1711864" y="25453"/>
                  </a:lnTo>
                  <a:lnTo>
                    <a:pt x="1684253" y="6829"/>
                  </a:lnTo>
                  <a:lnTo>
                    <a:pt x="1650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9288" y="3276171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60" h="869314">
                  <a:moveTo>
                    <a:pt x="0" y="86903"/>
                  </a:moveTo>
                  <a:lnTo>
                    <a:pt x="6826" y="53076"/>
                  </a:lnTo>
                  <a:lnTo>
                    <a:pt x="25442" y="25453"/>
                  </a:lnTo>
                  <a:lnTo>
                    <a:pt x="53053" y="6829"/>
                  </a:lnTo>
                  <a:lnTo>
                    <a:pt x="86865" y="0"/>
                  </a:lnTo>
                  <a:lnTo>
                    <a:pt x="1650442" y="0"/>
                  </a:lnTo>
                  <a:lnTo>
                    <a:pt x="1684254" y="6829"/>
                  </a:lnTo>
                  <a:lnTo>
                    <a:pt x="1711865" y="25453"/>
                  </a:lnTo>
                  <a:lnTo>
                    <a:pt x="1730481" y="53076"/>
                  </a:lnTo>
                  <a:lnTo>
                    <a:pt x="1737307" y="86903"/>
                  </a:lnTo>
                  <a:lnTo>
                    <a:pt x="1737307" y="782127"/>
                  </a:lnTo>
                  <a:lnTo>
                    <a:pt x="1730481" y="815953"/>
                  </a:lnTo>
                  <a:lnTo>
                    <a:pt x="1711865" y="843576"/>
                  </a:lnTo>
                  <a:lnTo>
                    <a:pt x="1684254" y="862201"/>
                  </a:lnTo>
                  <a:lnTo>
                    <a:pt x="1650442" y="869030"/>
                  </a:lnTo>
                  <a:lnTo>
                    <a:pt x="86865" y="869030"/>
                  </a:lnTo>
                  <a:lnTo>
                    <a:pt x="53053" y="862201"/>
                  </a:lnTo>
                  <a:lnTo>
                    <a:pt x="25442" y="843576"/>
                  </a:lnTo>
                  <a:lnTo>
                    <a:pt x="6826" y="815953"/>
                  </a:lnTo>
                  <a:lnTo>
                    <a:pt x="0" y="782127"/>
                  </a:lnTo>
                  <a:lnTo>
                    <a:pt x="0" y="86903"/>
                  </a:lnTo>
                  <a:close/>
                </a:path>
              </a:pathLst>
            </a:custGeom>
            <a:ln w="27138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51951" y="3578275"/>
            <a:ext cx="1332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rbel"/>
                <a:cs typeface="Corbel"/>
              </a:rPr>
              <a:t>Plea</a:t>
            </a:r>
            <a:r>
              <a:rPr sz="1400" spc="-4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before</a:t>
            </a:r>
            <a:r>
              <a:rPr sz="1400" spc="-4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venue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72943" y="3262519"/>
            <a:ext cx="2459990" cy="896619"/>
            <a:chOff x="2672943" y="3262519"/>
            <a:chExt cx="2459990" cy="896619"/>
          </a:xfrm>
        </p:grpSpPr>
        <p:sp>
          <p:nvSpPr>
            <p:cNvPr id="10" name="object 10"/>
            <p:cNvSpPr/>
            <p:nvPr/>
          </p:nvSpPr>
          <p:spPr>
            <a:xfrm>
              <a:off x="2686596" y="3710687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694922" y="0"/>
                  </a:lnTo>
                </a:path>
              </a:pathLst>
            </a:custGeom>
            <a:ln w="27140">
              <a:solidFill>
                <a:srgbClr val="0083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81521" y="3276171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60" h="869314">
                  <a:moveTo>
                    <a:pt x="1650441" y="0"/>
                  </a:moveTo>
                  <a:lnTo>
                    <a:pt x="86864" y="0"/>
                  </a:lnTo>
                  <a:lnTo>
                    <a:pt x="53052" y="6829"/>
                  </a:lnTo>
                  <a:lnTo>
                    <a:pt x="25441" y="25453"/>
                  </a:lnTo>
                  <a:lnTo>
                    <a:pt x="6826" y="53076"/>
                  </a:lnTo>
                  <a:lnTo>
                    <a:pt x="0" y="86903"/>
                  </a:lnTo>
                  <a:lnTo>
                    <a:pt x="0" y="782128"/>
                  </a:lnTo>
                  <a:lnTo>
                    <a:pt x="6826" y="815954"/>
                  </a:lnTo>
                  <a:lnTo>
                    <a:pt x="25441" y="843577"/>
                  </a:lnTo>
                  <a:lnTo>
                    <a:pt x="53052" y="862201"/>
                  </a:lnTo>
                  <a:lnTo>
                    <a:pt x="86864" y="869030"/>
                  </a:lnTo>
                  <a:lnTo>
                    <a:pt x="1650441" y="869030"/>
                  </a:lnTo>
                  <a:lnTo>
                    <a:pt x="1684253" y="862201"/>
                  </a:lnTo>
                  <a:lnTo>
                    <a:pt x="1711864" y="843577"/>
                  </a:lnTo>
                  <a:lnTo>
                    <a:pt x="1730480" y="815954"/>
                  </a:lnTo>
                  <a:lnTo>
                    <a:pt x="1737306" y="782128"/>
                  </a:lnTo>
                  <a:lnTo>
                    <a:pt x="1737306" y="86903"/>
                  </a:lnTo>
                  <a:lnTo>
                    <a:pt x="1730480" y="53076"/>
                  </a:lnTo>
                  <a:lnTo>
                    <a:pt x="1711864" y="25453"/>
                  </a:lnTo>
                  <a:lnTo>
                    <a:pt x="1684253" y="6829"/>
                  </a:lnTo>
                  <a:lnTo>
                    <a:pt x="1650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1521" y="3276171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60" h="869314">
                  <a:moveTo>
                    <a:pt x="0" y="86903"/>
                  </a:moveTo>
                  <a:lnTo>
                    <a:pt x="6826" y="53076"/>
                  </a:lnTo>
                  <a:lnTo>
                    <a:pt x="25442" y="25453"/>
                  </a:lnTo>
                  <a:lnTo>
                    <a:pt x="53053" y="6829"/>
                  </a:lnTo>
                  <a:lnTo>
                    <a:pt x="86865" y="0"/>
                  </a:lnTo>
                  <a:lnTo>
                    <a:pt x="1650442" y="0"/>
                  </a:lnTo>
                  <a:lnTo>
                    <a:pt x="1684254" y="6829"/>
                  </a:lnTo>
                  <a:lnTo>
                    <a:pt x="1711865" y="25453"/>
                  </a:lnTo>
                  <a:lnTo>
                    <a:pt x="1730481" y="53076"/>
                  </a:lnTo>
                  <a:lnTo>
                    <a:pt x="1737307" y="86903"/>
                  </a:lnTo>
                  <a:lnTo>
                    <a:pt x="1737307" y="782127"/>
                  </a:lnTo>
                  <a:lnTo>
                    <a:pt x="1730481" y="815953"/>
                  </a:lnTo>
                  <a:lnTo>
                    <a:pt x="1711865" y="843576"/>
                  </a:lnTo>
                  <a:lnTo>
                    <a:pt x="1684254" y="862201"/>
                  </a:lnTo>
                  <a:lnTo>
                    <a:pt x="1650442" y="869030"/>
                  </a:lnTo>
                  <a:lnTo>
                    <a:pt x="86865" y="869030"/>
                  </a:lnTo>
                  <a:lnTo>
                    <a:pt x="53053" y="862201"/>
                  </a:lnTo>
                  <a:lnTo>
                    <a:pt x="25442" y="843576"/>
                  </a:lnTo>
                  <a:lnTo>
                    <a:pt x="6826" y="815953"/>
                  </a:lnTo>
                  <a:lnTo>
                    <a:pt x="0" y="782127"/>
                  </a:lnTo>
                  <a:lnTo>
                    <a:pt x="0" y="86903"/>
                  </a:lnTo>
                  <a:close/>
                </a:path>
              </a:pathLst>
            </a:custGeom>
            <a:ln w="27138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17918" y="3383203"/>
            <a:ext cx="1665605" cy="620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-635" algn="ctr">
              <a:lnSpc>
                <a:spcPct val="89300"/>
              </a:lnSpc>
              <a:spcBef>
                <a:spcPts val="280"/>
              </a:spcBef>
            </a:pPr>
            <a:r>
              <a:rPr sz="1400" spc="-10" dirty="0">
                <a:latin typeface="Corbel"/>
                <a:cs typeface="Corbel"/>
              </a:rPr>
              <a:t>Mode</a:t>
            </a:r>
            <a:r>
              <a:rPr sz="1400" spc="-4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of</a:t>
            </a:r>
            <a:r>
              <a:rPr sz="1400" spc="-4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trial</a:t>
            </a:r>
            <a:r>
              <a:rPr sz="1400" spc="-4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hearing: </a:t>
            </a:r>
            <a:r>
              <a:rPr sz="1400" spc="-20" dirty="0">
                <a:latin typeface="Corbel"/>
                <a:cs typeface="Corbel"/>
              </a:rPr>
              <a:t>Representations</a:t>
            </a:r>
            <a:r>
              <a:rPr sz="1400" spc="75" dirty="0">
                <a:latin typeface="Corbel"/>
                <a:cs typeface="Corbel"/>
              </a:rPr>
              <a:t> </a:t>
            </a:r>
            <a:r>
              <a:rPr sz="1400" spc="-20" dirty="0">
                <a:latin typeface="Corbel"/>
                <a:cs typeface="Corbel"/>
              </a:rPr>
              <a:t>made </a:t>
            </a:r>
            <a:r>
              <a:rPr sz="1400" dirty="0">
                <a:latin typeface="Corbel"/>
                <a:cs typeface="Corbel"/>
              </a:rPr>
              <a:t>by</a:t>
            </a:r>
            <a:r>
              <a:rPr sz="1400" spc="-3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counsel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05177" y="2762826"/>
            <a:ext cx="2459990" cy="962025"/>
            <a:chOff x="5105177" y="2762826"/>
            <a:chExt cx="2459990" cy="962025"/>
          </a:xfrm>
        </p:grpSpPr>
        <p:sp>
          <p:nvSpPr>
            <p:cNvPr id="15" name="object 15"/>
            <p:cNvSpPr/>
            <p:nvPr/>
          </p:nvSpPr>
          <p:spPr>
            <a:xfrm>
              <a:off x="5118829" y="3210994"/>
              <a:ext cx="695325" cy="499745"/>
            </a:xfrm>
            <a:custGeom>
              <a:avLst/>
              <a:gdLst/>
              <a:ahLst/>
              <a:cxnLst/>
              <a:rect l="l" t="t" r="r" b="b"/>
              <a:pathLst>
                <a:path w="695325" h="499745">
                  <a:moveTo>
                    <a:pt x="0" y="499691"/>
                  </a:moveTo>
                  <a:lnTo>
                    <a:pt x="694922" y="0"/>
                  </a:lnTo>
                </a:path>
              </a:pathLst>
            </a:custGeom>
            <a:ln w="27135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13752" y="2776478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59" h="869314">
                  <a:moveTo>
                    <a:pt x="1650441" y="0"/>
                  </a:moveTo>
                  <a:lnTo>
                    <a:pt x="86865" y="0"/>
                  </a:lnTo>
                  <a:lnTo>
                    <a:pt x="53053" y="6829"/>
                  </a:lnTo>
                  <a:lnTo>
                    <a:pt x="25441" y="25453"/>
                  </a:lnTo>
                  <a:lnTo>
                    <a:pt x="6826" y="53077"/>
                  </a:lnTo>
                  <a:lnTo>
                    <a:pt x="0" y="86903"/>
                  </a:lnTo>
                  <a:lnTo>
                    <a:pt x="0" y="782128"/>
                  </a:lnTo>
                  <a:lnTo>
                    <a:pt x="6826" y="815954"/>
                  </a:lnTo>
                  <a:lnTo>
                    <a:pt x="25441" y="843577"/>
                  </a:lnTo>
                  <a:lnTo>
                    <a:pt x="53053" y="862201"/>
                  </a:lnTo>
                  <a:lnTo>
                    <a:pt x="86865" y="869030"/>
                  </a:lnTo>
                  <a:lnTo>
                    <a:pt x="1650441" y="869030"/>
                  </a:lnTo>
                  <a:lnTo>
                    <a:pt x="1684253" y="862201"/>
                  </a:lnTo>
                  <a:lnTo>
                    <a:pt x="1711864" y="843577"/>
                  </a:lnTo>
                  <a:lnTo>
                    <a:pt x="1730480" y="815954"/>
                  </a:lnTo>
                  <a:lnTo>
                    <a:pt x="1737306" y="782128"/>
                  </a:lnTo>
                  <a:lnTo>
                    <a:pt x="1737306" y="86903"/>
                  </a:lnTo>
                  <a:lnTo>
                    <a:pt x="1730480" y="53077"/>
                  </a:lnTo>
                  <a:lnTo>
                    <a:pt x="1711864" y="25453"/>
                  </a:lnTo>
                  <a:lnTo>
                    <a:pt x="1684253" y="6829"/>
                  </a:lnTo>
                  <a:lnTo>
                    <a:pt x="1650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3752" y="2776478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59" h="869314">
                  <a:moveTo>
                    <a:pt x="0" y="86903"/>
                  </a:moveTo>
                  <a:lnTo>
                    <a:pt x="6826" y="53076"/>
                  </a:lnTo>
                  <a:lnTo>
                    <a:pt x="25442" y="25453"/>
                  </a:lnTo>
                  <a:lnTo>
                    <a:pt x="53053" y="6829"/>
                  </a:lnTo>
                  <a:lnTo>
                    <a:pt x="86865" y="0"/>
                  </a:lnTo>
                  <a:lnTo>
                    <a:pt x="1650442" y="0"/>
                  </a:lnTo>
                  <a:lnTo>
                    <a:pt x="1684254" y="6829"/>
                  </a:lnTo>
                  <a:lnTo>
                    <a:pt x="1711865" y="25453"/>
                  </a:lnTo>
                  <a:lnTo>
                    <a:pt x="1730481" y="53076"/>
                  </a:lnTo>
                  <a:lnTo>
                    <a:pt x="1737307" y="86903"/>
                  </a:lnTo>
                  <a:lnTo>
                    <a:pt x="1737307" y="782127"/>
                  </a:lnTo>
                  <a:lnTo>
                    <a:pt x="1730481" y="815953"/>
                  </a:lnTo>
                  <a:lnTo>
                    <a:pt x="1711865" y="843576"/>
                  </a:lnTo>
                  <a:lnTo>
                    <a:pt x="1684254" y="862201"/>
                  </a:lnTo>
                  <a:lnTo>
                    <a:pt x="1650442" y="869030"/>
                  </a:lnTo>
                  <a:lnTo>
                    <a:pt x="86865" y="869030"/>
                  </a:lnTo>
                  <a:lnTo>
                    <a:pt x="53053" y="862201"/>
                  </a:lnTo>
                  <a:lnTo>
                    <a:pt x="25442" y="843576"/>
                  </a:lnTo>
                  <a:lnTo>
                    <a:pt x="6826" y="815953"/>
                  </a:lnTo>
                  <a:lnTo>
                    <a:pt x="0" y="782127"/>
                  </a:lnTo>
                  <a:lnTo>
                    <a:pt x="0" y="86903"/>
                  </a:lnTo>
                  <a:close/>
                </a:path>
              </a:pathLst>
            </a:custGeom>
            <a:ln w="27138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79553" y="2980867"/>
            <a:ext cx="1406525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99085" marR="5080" indent="-287020">
              <a:lnSpc>
                <a:spcPts val="1490"/>
              </a:lnSpc>
              <a:spcBef>
                <a:spcPts val="305"/>
              </a:spcBef>
            </a:pPr>
            <a:r>
              <a:rPr sz="1400" spc="-10" dirty="0">
                <a:latin typeface="Corbel"/>
                <a:cs typeface="Corbel"/>
              </a:rPr>
              <a:t>Magistrates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accept jurisdiction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37408" y="2762826"/>
            <a:ext cx="2459990" cy="896619"/>
            <a:chOff x="7537408" y="2762826"/>
            <a:chExt cx="2459990" cy="896619"/>
          </a:xfrm>
        </p:grpSpPr>
        <p:sp>
          <p:nvSpPr>
            <p:cNvPr id="20" name="object 20"/>
            <p:cNvSpPr/>
            <p:nvPr/>
          </p:nvSpPr>
          <p:spPr>
            <a:xfrm>
              <a:off x="7551060" y="3210994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694922" y="0"/>
                  </a:lnTo>
                </a:path>
              </a:pathLst>
            </a:custGeom>
            <a:ln w="27140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45984" y="2776478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59" h="869314">
                  <a:moveTo>
                    <a:pt x="1650442" y="0"/>
                  </a:moveTo>
                  <a:lnTo>
                    <a:pt x="86865" y="0"/>
                  </a:lnTo>
                  <a:lnTo>
                    <a:pt x="53053" y="6829"/>
                  </a:lnTo>
                  <a:lnTo>
                    <a:pt x="25442" y="25453"/>
                  </a:lnTo>
                  <a:lnTo>
                    <a:pt x="6826" y="53077"/>
                  </a:lnTo>
                  <a:lnTo>
                    <a:pt x="0" y="86903"/>
                  </a:lnTo>
                  <a:lnTo>
                    <a:pt x="0" y="782128"/>
                  </a:lnTo>
                  <a:lnTo>
                    <a:pt x="6826" y="815954"/>
                  </a:lnTo>
                  <a:lnTo>
                    <a:pt x="25442" y="843577"/>
                  </a:lnTo>
                  <a:lnTo>
                    <a:pt x="53053" y="862201"/>
                  </a:lnTo>
                  <a:lnTo>
                    <a:pt x="86865" y="869030"/>
                  </a:lnTo>
                  <a:lnTo>
                    <a:pt x="1650442" y="869030"/>
                  </a:lnTo>
                  <a:lnTo>
                    <a:pt x="1684254" y="862201"/>
                  </a:lnTo>
                  <a:lnTo>
                    <a:pt x="1711865" y="843577"/>
                  </a:lnTo>
                  <a:lnTo>
                    <a:pt x="1730481" y="815954"/>
                  </a:lnTo>
                  <a:lnTo>
                    <a:pt x="1737307" y="782128"/>
                  </a:lnTo>
                  <a:lnTo>
                    <a:pt x="1737307" y="86903"/>
                  </a:lnTo>
                  <a:lnTo>
                    <a:pt x="1730481" y="53077"/>
                  </a:lnTo>
                  <a:lnTo>
                    <a:pt x="1711865" y="25453"/>
                  </a:lnTo>
                  <a:lnTo>
                    <a:pt x="1684254" y="6829"/>
                  </a:lnTo>
                  <a:lnTo>
                    <a:pt x="1650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45984" y="2776478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59" h="869314">
                  <a:moveTo>
                    <a:pt x="0" y="86903"/>
                  </a:moveTo>
                  <a:lnTo>
                    <a:pt x="6826" y="53076"/>
                  </a:lnTo>
                  <a:lnTo>
                    <a:pt x="25442" y="25453"/>
                  </a:lnTo>
                  <a:lnTo>
                    <a:pt x="53053" y="6829"/>
                  </a:lnTo>
                  <a:lnTo>
                    <a:pt x="86865" y="0"/>
                  </a:lnTo>
                  <a:lnTo>
                    <a:pt x="1650442" y="0"/>
                  </a:lnTo>
                  <a:lnTo>
                    <a:pt x="1684254" y="6829"/>
                  </a:lnTo>
                  <a:lnTo>
                    <a:pt x="1711865" y="25453"/>
                  </a:lnTo>
                  <a:lnTo>
                    <a:pt x="1730481" y="53076"/>
                  </a:lnTo>
                  <a:lnTo>
                    <a:pt x="1737307" y="86903"/>
                  </a:lnTo>
                  <a:lnTo>
                    <a:pt x="1737307" y="782127"/>
                  </a:lnTo>
                  <a:lnTo>
                    <a:pt x="1730481" y="815953"/>
                  </a:lnTo>
                  <a:lnTo>
                    <a:pt x="1711865" y="843576"/>
                  </a:lnTo>
                  <a:lnTo>
                    <a:pt x="1684254" y="862201"/>
                  </a:lnTo>
                  <a:lnTo>
                    <a:pt x="1650442" y="869030"/>
                  </a:lnTo>
                  <a:lnTo>
                    <a:pt x="86865" y="869030"/>
                  </a:lnTo>
                  <a:lnTo>
                    <a:pt x="53053" y="862201"/>
                  </a:lnTo>
                  <a:lnTo>
                    <a:pt x="25442" y="843576"/>
                  </a:lnTo>
                  <a:lnTo>
                    <a:pt x="6826" y="815953"/>
                  </a:lnTo>
                  <a:lnTo>
                    <a:pt x="0" y="782127"/>
                  </a:lnTo>
                  <a:lnTo>
                    <a:pt x="0" y="86903"/>
                  </a:lnTo>
                  <a:close/>
                </a:path>
              </a:pathLst>
            </a:custGeom>
            <a:ln w="27138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374926" y="2883331"/>
            <a:ext cx="1480185" cy="620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635" algn="ctr">
              <a:lnSpc>
                <a:spcPct val="89300"/>
              </a:lnSpc>
              <a:spcBef>
                <a:spcPts val="280"/>
              </a:spcBef>
            </a:pPr>
            <a:r>
              <a:rPr sz="1400" dirty="0">
                <a:latin typeface="Corbel"/>
                <a:cs typeface="Corbel"/>
              </a:rPr>
              <a:t>D</a:t>
            </a:r>
            <a:r>
              <a:rPr sz="1400" spc="-2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can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choose</a:t>
            </a:r>
            <a:r>
              <a:rPr sz="1400" spc="-2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to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spc="-25" dirty="0">
                <a:latin typeface="Corbel"/>
                <a:cs typeface="Corbel"/>
              </a:rPr>
              <a:t>be </a:t>
            </a:r>
            <a:r>
              <a:rPr sz="1400" dirty="0">
                <a:latin typeface="Corbel"/>
                <a:cs typeface="Corbel"/>
              </a:rPr>
              <a:t>tried</a:t>
            </a:r>
            <a:r>
              <a:rPr sz="1400" spc="-4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in</a:t>
            </a:r>
            <a:r>
              <a:rPr sz="1400" spc="-4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the</a:t>
            </a:r>
            <a:r>
              <a:rPr sz="1400" spc="-3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MC</a:t>
            </a:r>
            <a:r>
              <a:rPr sz="1400" spc="-4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or</a:t>
            </a:r>
            <a:r>
              <a:rPr sz="1400" spc="-40" dirty="0">
                <a:latin typeface="Corbel"/>
                <a:cs typeface="Corbel"/>
              </a:rPr>
              <a:t> </a:t>
            </a:r>
            <a:r>
              <a:rPr sz="1400" spc="-25" dirty="0">
                <a:latin typeface="Corbel"/>
                <a:cs typeface="Corbel"/>
              </a:rPr>
              <a:t>to </a:t>
            </a:r>
            <a:r>
              <a:rPr sz="1400" spc="-20" dirty="0">
                <a:latin typeface="Corbel"/>
                <a:cs typeface="Corbel"/>
              </a:rPr>
              <a:t>elect</a:t>
            </a:r>
            <a:r>
              <a:rPr sz="1400" spc="-6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CC</a:t>
            </a:r>
            <a:r>
              <a:rPr sz="1400" spc="-1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trial.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05177" y="3697035"/>
            <a:ext cx="2459990" cy="962025"/>
            <a:chOff x="5105177" y="3697035"/>
            <a:chExt cx="2459990" cy="962025"/>
          </a:xfrm>
        </p:grpSpPr>
        <p:sp>
          <p:nvSpPr>
            <p:cNvPr id="25" name="object 25"/>
            <p:cNvSpPr/>
            <p:nvPr/>
          </p:nvSpPr>
          <p:spPr>
            <a:xfrm>
              <a:off x="5118829" y="3710687"/>
              <a:ext cx="695325" cy="499745"/>
            </a:xfrm>
            <a:custGeom>
              <a:avLst/>
              <a:gdLst/>
              <a:ahLst/>
              <a:cxnLst/>
              <a:rect l="l" t="t" r="r" b="b"/>
              <a:pathLst>
                <a:path w="695325" h="499745">
                  <a:moveTo>
                    <a:pt x="0" y="0"/>
                  </a:moveTo>
                  <a:lnTo>
                    <a:pt x="694922" y="499691"/>
                  </a:lnTo>
                </a:path>
              </a:pathLst>
            </a:custGeom>
            <a:ln w="27135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13752" y="3775864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59" h="869314">
                  <a:moveTo>
                    <a:pt x="1650441" y="0"/>
                  </a:moveTo>
                  <a:lnTo>
                    <a:pt x="86865" y="0"/>
                  </a:lnTo>
                  <a:lnTo>
                    <a:pt x="53053" y="6829"/>
                  </a:lnTo>
                  <a:lnTo>
                    <a:pt x="25441" y="25453"/>
                  </a:lnTo>
                  <a:lnTo>
                    <a:pt x="6826" y="53076"/>
                  </a:lnTo>
                  <a:lnTo>
                    <a:pt x="0" y="86903"/>
                  </a:lnTo>
                  <a:lnTo>
                    <a:pt x="0" y="782126"/>
                  </a:lnTo>
                  <a:lnTo>
                    <a:pt x="6826" y="815953"/>
                  </a:lnTo>
                  <a:lnTo>
                    <a:pt x="25441" y="843577"/>
                  </a:lnTo>
                  <a:lnTo>
                    <a:pt x="53053" y="862201"/>
                  </a:lnTo>
                  <a:lnTo>
                    <a:pt x="86865" y="869030"/>
                  </a:lnTo>
                  <a:lnTo>
                    <a:pt x="1650441" y="869030"/>
                  </a:lnTo>
                  <a:lnTo>
                    <a:pt x="1684253" y="862201"/>
                  </a:lnTo>
                  <a:lnTo>
                    <a:pt x="1711864" y="843577"/>
                  </a:lnTo>
                  <a:lnTo>
                    <a:pt x="1730480" y="815953"/>
                  </a:lnTo>
                  <a:lnTo>
                    <a:pt x="1737306" y="782126"/>
                  </a:lnTo>
                  <a:lnTo>
                    <a:pt x="1737306" y="86903"/>
                  </a:lnTo>
                  <a:lnTo>
                    <a:pt x="1730480" y="53076"/>
                  </a:lnTo>
                  <a:lnTo>
                    <a:pt x="1711864" y="25453"/>
                  </a:lnTo>
                  <a:lnTo>
                    <a:pt x="1684253" y="6829"/>
                  </a:lnTo>
                  <a:lnTo>
                    <a:pt x="1650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13752" y="3775864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59" h="869314">
                  <a:moveTo>
                    <a:pt x="0" y="86903"/>
                  </a:moveTo>
                  <a:lnTo>
                    <a:pt x="6826" y="53076"/>
                  </a:lnTo>
                  <a:lnTo>
                    <a:pt x="25442" y="25453"/>
                  </a:lnTo>
                  <a:lnTo>
                    <a:pt x="53053" y="6829"/>
                  </a:lnTo>
                  <a:lnTo>
                    <a:pt x="86865" y="0"/>
                  </a:lnTo>
                  <a:lnTo>
                    <a:pt x="1650442" y="0"/>
                  </a:lnTo>
                  <a:lnTo>
                    <a:pt x="1684254" y="6829"/>
                  </a:lnTo>
                  <a:lnTo>
                    <a:pt x="1711865" y="25453"/>
                  </a:lnTo>
                  <a:lnTo>
                    <a:pt x="1730481" y="53076"/>
                  </a:lnTo>
                  <a:lnTo>
                    <a:pt x="1737307" y="86903"/>
                  </a:lnTo>
                  <a:lnTo>
                    <a:pt x="1737307" y="782127"/>
                  </a:lnTo>
                  <a:lnTo>
                    <a:pt x="1730481" y="815953"/>
                  </a:lnTo>
                  <a:lnTo>
                    <a:pt x="1711865" y="843576"/>
                  </a:lnTo>
                  <a:lnTo>
                    <a:pt x="1684254" y="862201"/>
                  </a:lnTo>
                  <a:lnTo>
                    <a:pt x="1650442" y="869030"/>
                  </a:lnTo>
                  <a:lnTo>
                    <a:pt x="86865" y="869030"/>
                  </a:lnTo>
                  <a:lnTo>
                    <a:pt x="53053" y="862201"/>
                  </a:lnTo>
                  <a:lnTo>
                    <a:pt x="25442" y="843576"/>
                  </a:lnTo>
                  <a:lnTo>
                    <a:pt x="6826" y="815953"/>
                  </a:lnTo>
                  <a:lnTo>
                    <a:pt x="0" y="782127"/>
                  </a:lnTo>
                  <a:lnTo>
                    <a:pt x="0" y="86903"/>
                  </a:lnTo>
                  <a:close/>
                </a:path>
              </a:pathLst>
            </a:custGeom>
            <a:ln w="27138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12210" y="3980611"/>
            <a:ext cx="1341120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66700" marR="5080" indent="-254635">
              <a:lnSpc>
                <a:spcPts val="1490"/>
              </a:lnSpc>
              <a:spcBef>
                <a:spcPts val="305"/>
              </a:spcBef>
            </a:pPr>
            <a:r>
              <a:rPr sz="1400" spc="-10" dirty="0">
                <a:latin typeface="Corbel"/>
                <a:cs typeface="Corbel"/>
              </a:rPr>
              <a:t>Magistrates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reject jurisdiction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551060" y="3762295"/>
            <a:ext cx="2446020" cy="896619"/>
            <a:chOff x="7551060" y="3762295"/>
            <a:chExt cx="2446020" cy="896619"/>
          </a:xfrm>
        </p:grpSpPr>
        <p:sp>
          <p:nvSpPr>
            <p:cNvPr id="30" name="object 30"/>
            <p:cNvSpPr/>
            <p:nvPr/>
          </p:nvSpPr>
          <p:spPr>
            <a:xfrm>
              <a:off x="7551060" y="4210380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694922" y="0"/>
                  </a:lnTo>
                </a:path>
              </a:pathLst>
            </a:custGeom>
            <a:ln w="27140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45984" y="3775864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59" h="869314">
                  <a:moveTo>
                    <a:pt x="1650442" y="0"/>
                  </a:moveTo>
                  <a:lnTo>
                    <a:pt x="86865" y="0"/>
                  </a:lnTo>
                  <a:lnTo>
                    <a:pt x="53053" y="6829"/>
                  </a:lnTo>
                  <a:lnTo>
                    <a:pt x="25442" y="25453"/>
                  </a:lnTo>
                  <a:lnTo>
                    <a:pt x="6826" y="53076"/>
                  </a:lnTo>
                  <a:lnTo>
                    <a:pt x="0" y="86903"/>
                  </a:lnTo>
                  <a:lnTo>
                    <a:pt x="0" y="782126"/>
                  </a:lnTo>
                  <a:lnTo>
                    <a:pt x="6826" y="815953"/>
                  </a:lnTo>
                  <a:lnTo>
                    <a:pt x="25442" y="843577"/>
                  </a:lnTo>
                  <a:lnTo>
                    <a:pt x="53053" y="862201"/>
                  </a:lnTo>
                  <a:lnTo>
                    <a:pt x="86865" y="869030"/>
                  </a:lnTo>
                  <a:lnTo>
                    <a:pt x="1650442" y="869030"/>
                  </a:lnTo>
                  <a:lnTo>
                    <a:pt x="1684254" y="862201"/>
                  </a:lnTo>
                  <a:lnTo>
                    <a:pt x="1711865" y="843577"/>
                  </a:lnTo>
                  <a:lnTo>
                    <a:pt x="1730481" y="815953"/>
                  </a:lnTo>
                  <a:lnTo>
                    <a:pt x="1737307" y="782126"/>
                  </a:lnTo>
                  <a:lnTo>
                    <a:pt x="1737307" y="86903"/>
                  </a:lnTo>
                  <a:lnTo>
                    <a:pt x="1730481" y="53076"/>
                  </a:lnTo>
                  <a:lnTo>
                    <a:pt x="1711865" y="25453"/>
                  </a:lnTo>
                  <a:lnTo>
                    <a:pt x="1684254" y="6829"/>
                  </a:lnTo>
                  <a:lnTo>
                    <a:pt x="1650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45984" y="3775864"/>
              <a:ext cx="1737360" cy="869315"/>
            </a:xfrm>
            <a:custGeom>
              <a:avLst/>
              <a:gdLst/>
              <a:ahLst/>
              <a:cxnLst/>
              <a:rect l="l" t="t" r="r" b="b"/>
              <a:pathLst>
                <a:path w="1737359" h="869314">
                  <a:moveTo>
                    <a:pt x="0" y="86903"/>
                  </a:moveTo>
                  <a:lnTo>
                    <a:pt x="6826" y="53076"/>
                  </a:lnTo>
                  <a:lnTo>
                    <a:pt x="25442" y="25453"/>
                  </a:lnTo>
                  <a:lnTo>
                    <a:pt x="53053" y="6829"/>
                  </a:lnTo>
                  <a:lnTo>
                    <a:pt x="86865" y="0"/>
                  </a:lnTo>
                  <a:lnTo>
                    <a:pt x="1650442" y="0"/>
                  </a:lnTo>
                  <a:lnTo>
                    <a:pt x="1684254" y="6829"/>
                  </a:lnTo>
                  <a:lnTo>
                    <a:pt x="1711865" y="25453"/>
                  </a:lnTo>
                  <a:lnTo>
                    <a:pt x="1730481" y="53076"/>
                  </a:lnTo>
                  <a:lnTo>
                    <a:pt x="1737307" y="86903"/>
                  </a:lnTo>
                  <a:lnTo>
                    <a:pt x="1737307" y="782127"/>
                  </a:lnTo>
                  <a:lnTo>
                    <a:pt x="1730481" y="815953"/>
                  </a:lnTo>
                  <a:lnTo>
                    <a:pt x="1711865" y="843576"/>
                  </a:lnTo>
                  <a:lnTo>
                    <a:pt x="1684254" y="862201"/>
                  </a:lnTo>
                  <a:lnTo>
                    <a:pt x="1650442" y="869030"/>
                  </a:lnTo>
                  <a:lnTo>
                    <a:pt x="86865" y="869030"/>
                  </a:lnTo>
                  <a:lnTo>
                    <a:pt x="53053" y="862201"/>
                  </a:lnTo>
                  <a:lnTo>
                    <a:pt x="25442" y="843576"/>
                  </a:lnTo>
                  <a:lnTo>
                    <a:pt x="6826" y="815953"/>
                  </a:lnTo>
                  <a:lnTo>
                    <a:pt x="0" y="782127"/>
                  </a:lnTo>
                  <a:lnTo>
                    <a:pt x="0" y="86903"/>
                  </a:lnTo>
                  <a:close/>
                </a:path>
              </a:pathLst>
            </a:custGeom>
            <a:ln w="27138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270683" y="3980611"/>
            <a:ext cx="1688464" cy="427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33070" marR="5080" indent="-421005">
              <a:lnSpc>
                <a:spcPts val="1490"/>
              </a:lnSpc>
              <a:spcBef>
                <a:spcPts val="305"/>
              </a:spcBef>
            </a:pPr>
            <a:r>
              <a:rPr sz="1400" dirty="0">
                <a:latin typeface="Corbel"/>
                <a:cs typeface="Corbel"/>
              </a:rPr>
              <a:t>Case</a:t>
            </a:r>
            <a:r>
              <a:rPr sz="1400" spc="-4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committed</a:t>
            </a:r>
            <a:r>
              <a:rPr sz="1400" spc="-4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to</a:t>
            </a:r>
            <a:r>
              <a:rPr sz="1400" spc="-40" dirty="0">
                <a:latin typeface="Corbel"/>
                <a:cs typeface="Corbel"/>
              </a:rPr>
              <a:t> </a:t>
            </a:r>
            <a:r>
              <a:rPr sz="1400" spc="-25" dirty="0">
                <a:latin typeface="Corbel"/>
                <a:cs typeface="Corbel"/>
              </a:rPr>
              <a:t>the </a:t>
            </a:r>
            <a:r>
              <a:rPr sz="1400" dirty="0">
                <a:latin typeface="Corbel"/>
                <a:cs typeface="Corbel"/>
              </a:rPr>
              <a:t>CC</a:t>
            </a:r>
            <a:r>
              <a:rPr sz="1400" spc="-5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for</a:t>
            </a:r>
            <a:r>
              <a:rPr sz="1400" spc="-5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trial.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660"/>
              </a:spcBef>
            </a:pPr>
            <a:r>
              <a:rPr sz="2700" spc="-10" dirty="0"/>
              <a:t>Criminal</a:t>
            </a:r>
            <a:r>
              <a:rPr sz="2700" spc="-120" dirty="0"/>
              <a:t> </a:t>
            </a:r>
            <a:r>
              <a:rPr sz="2700" dirty="0"/>
              <a:t>justice</a:t>
            </a:r>
            <a:r>
              <a:rPr sz="2700" spc="-120" dirty="0"/>
              <a:t> </a:t>
            </a:r>
            <a:r>
              <a:rPr sz="2700" spc="-10" dirty="0"/>
              <a:t>process</a:t>
            </a:r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1424471" y="1849584"/>
            <a:ext cx="2034539" cy="1232535"/>
            <a:chOff x="1424471" y="1849584"/>
            <a:chExt cx="2034539" cy="1232535"/>
          </a:xfrm>
        </p:grpSpPr>
        <p:sp>
          <p:nvSpPr>
            <p:cNvPr id="4" name="object 4"/>
            <p:cNvSpPr/>
            <p:nvPr/>
          </p:nvSpPr>
          <p:spPr>
            <a:xfrm>
              <a:off x="1438040" y="1863153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30">
                  <a:moveTo>
                    <a:pt x="1886798" y="0"/>
                  </a:moveTo>
                  <a:lnTo>
                    <a:pt x="120434" y="0"/>
                  </a:lnTo>
                  <a:lnTo>
                    <a:pt x="73555" y="9468"/>
                  </a:lnTo>
                  <a:lnTo>
                    <a:pt x="35274" y="35289"/>
                  </a:lnTo>
                  <a:lnTo>
                    <a:pt x="9464" y="73587"/>
                  </a:lnTo>
                  <a:lnTo>
                    <a:pt x="0" y="120486"/>
                  </a:lnTo>
                  <a:lnTo>
                    <a:pt x="0" y="1084374"/>
                  </a:lnTo>
                  <a:lnTo>
                    <a:pt x="9464" y="1131273"/>
                  </a:lnTo>
                  <a:lnTo>
                    <a:pt x="35274" y="1169570"/>
                  </a:lnTo>
                  <a:lnTo>
                    <a:pt x="73555" y="1195392"/>
                  </a:lnTo>
                  <a:lnTo>
                    <a:pt x="120434" y="1204860"/>
                  </a:lnTo>
                  <a:lnTo>
                    <a:pt x="1886798" y="1204860"/>
                  </a:lnTo>
                  <a:lnTo>
                    <a:pt x="1933676" y="1195392"/>
                  </a:lnTo>
                  <a:lnTo>
                    <a:pt x="1971958" y="1169570"/>
                  </a:lnTo>
                  <a:lnTo>
                    <a:pt x="1997768" y="1131273"/>
                  </a:lnTo>
                  <a:lnTo>
                    <a:pt x="2007232" y="1084374"/>
                  </a:lnTo>
                  <a:lnTo>
                    <a:pt x="2007232" y="120486"/>
                  </a:lnTo>
                  <a:lnTo>
                    <a:pt x="1997768" y="73587"/>
                  </a:lnTo>
                  <a:lnTo>
                    <a:pt x="1971958" y="35289"/>
                  </a:lnTo>
                  <a:lnTo>
                    <a:pt x="1933676" y="9468"/>
                  </a:lnTo>
                  <a:lnTo>
                    <a:pt x="1886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8040" y="1863153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30">
                  <a:moveTo>
                    <a:pt x="0" y="120486"/>
                  </a:moveTo>
                  <a:lnTo>
                    <a:pt x="9464" y="73587"/>
                  </a:lnTo>
                  <a:lnTo>
                    <a:pt x="35274" y="35289"/>
                  </a:lnTo>
                  <a:lnTo>
                    <a:pt x="73555" y="9468"/>
                  </a:lnTo>
                  <a:lnTo>
                    <a:pt x="120433" y="0"/>
                  </a:lnTo>
                  <a:lnTo>
                    <a:pt x="1886797" y="0"/>
                  </a:lnTo>
                  <a:lnTo>
                    <a:pt x="1933676" y="9468"/>
                  </a:lnTo>
                  <a:lnTo>
                    <a:pt x="1971957" y="35289"/>
                  </a:lnTo>
                  <a:lnTo>
                    <a:pt x="1997767" y="73587"/>
                  </a:lnTo>
                  <a:lnTo>
                    <a:pt x="2007231" y="120486"/>
                  </a:lnTo>
                  <a:lnTo>
                    <a:pt x="2007231" y="1084375"/>
                  </a:lnTo>
                  <a:lnTo>
                    <a:pt x="1997767" y="1131274"/>
                  </a:lnTo>
                  <a:lnTo>
                    <a:pt x="1971957" y="1169571"/>
                  </a:lnTo>
                  <a:lnTo>
                    <a:pt x="1933676" y="1195393"/>
                  </a:lnTo>
                  <a:lnTo>
                    <a:pt x="1886797" y="1204861"/>
                  </a:lnTo>
                  <a:lnTo>
                    <a:pt x="120433" y="1204861"/>
                  </a:lnTo>
                  <a:lnTo>
                    <a:pt x="73555" y="1195393"/>
                  </a:lnTo>
                  <a:lnTo>
                    <a:pt x="35274" y="1169571"/>
                  </a:lnTo>
                  <a:lnTo>
                    <a:pt x="9464" y="1131274"/>
                  </a:lnTo>
                  <a:lnTo>
                    <a:pt x="0" y="1084375"/>
                  </a:lnTo>
                  <a:lnTo>
                    <a:pt x="0" y="120486"/>
                  </a:lnTo>
                  <a:close/>
                </a:path>
              </a:pathLst>
            </a:custGeom>
            <a:ln w="27137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63284" y="2260479"/>
            <a:ext cx="15538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Corbel"/>
                <a:cs typeface="Corbel"/>
              </a:rPr>
              <a:t>Investigation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21910" y="2216578"/>
            <a:ext cx="426084" cy="498475"/>
          </a:xfrm>
          <a:custGeom>
            <a:avLst/>
            <a:gdLst/>
            <a:ahLst/>
            <a:cxnLst/>
            <a:rect l="l" t="t" r="r" b="b"/>
            <a:pathLst>
              <a:path w="426085" h="498475">
                <a:moveTo>
                  <a:pt x="212766" y="0"/>
                </a:moveTo>
                <a:lnTo>
                  <a:pt x="212766" y="99601"/>
                </a:lnTo>
                <a:lnTo>
                  <a:pt x="0" y="99601"/>
                </a:lnTo>
                <a:lnTo>
                  <a:pt x="0" y="398406"/>
                </a:lnTo>
                <a:lnTo>
                  <a:pt x="212766" y="398406"/>
                </a:lnTo>
                <a:lnTo>
                  <a:pt x="212766" y="498008"/>
                </a:lnTo>
                <a:lnTo>
                  <a:pt x="425532" y="249003"/>
                </a:lnTo>
                <a:lnTo>
                  <a:pt x="212766" y="0"/>
                </a:lnTo>
                <a:close/>
              </a:path>
            </a:pathLst>
          </a:custGeom>
          <a:solidFill>
            <a:srgbClr val="AA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234599" y="1849584"/>
            <a:ext cx="2034539" cy="1232535"/>
            <a:chOff x="4234599" y="1849584"/>
            <a:chExt cx="2034539" cy="1232535"/>
          </a:xfrm>
        </p:grpSpPr>
        <p:sp>
          <p:nvSpPr>
            <p:cNvPr id="9" name="object 9"/>
            <p:cNvSpPr/>
            <p:nvPr/>
          </p:nvSpPr>
          <p:spPr>
            <a:xfrm>
              <a:off x="4248167" y="1863153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30">
                  <a:moveTo>
                    <a:pt x="1886797" y="0"/>
                  </a:moveTo>
                  <a:lnTo>
                    <a:pt x="120434" y="0"/>
                  </a:lnTo>
                  <a:lnTo>
                    <a:pt x="73555" y="9468"/>
                  </a:lnTo>
                  <a:lnTo>
                    <a:pt x="35273" y="35289"/>
                  </a:lnTo>
                  <a:lnTo>
                    <a:pt x="9464" y="73587"/>
                  </a:lnTo>
                  <a:lnTo>
                    <a:pt x="0" y="120486"/>
                  </a:lnTo>
                  <a:lnTo>
                    <a:pt x="0" y="1084374"/>
                  </a:lnTo>
                  <a:lnTo>
                    <a:pt x="9464" y="1131273"/>
                  </a:lnTo>
                  <a:lnTo>
                    <a:pt x="35273" y="1169570"/>
                  </a:lnTo>
                  <a:lnTo>
                    <a:pt x="73555" y="1195392"/>
                  </a:lnTo>
                  <a:lnTo>
                    <a:pt x="120434" y="1204860"/>
                  </a:lnTo>
                  <a:lnTo>
                    <a:pt x="1886797" y="1204860"/>
                  </a:lnTo>
                  <a:lnTo>
                    <a:pt x="1933675" y="1195392"/>
                  </a:lnTo>
                  <a:lnTo>
                    <a:pt x="1971957" y="1169570"/>
                  </a:lnTo>
                  <a:lnTo>
                    <a:pt x="1997767" y="1131273"/>
                  </a:lnTo>
                  <a:lnTo>
                    <a:pt x="2007231" y="1084374"/>
                  </a:lnTo>
                  <a:lnTo>
                    <a:pt x="2007231" y="120486"/>
                  </a:lnTo>
                  <a:lnTo>
                    <a:pt x="1997767" y="73587"/>
                  </a:lnTo>
                  <a:lnTo>
                    <a:pt x="1971957" y="35289"/>
                  </a:lnTo>
                  <a:lnTo>
                    <a:pt x="1933675" y="9468"/>
                  </a:lnTo>
                  <a:lnTo>
                    <a:pt x="1886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48167" y="1863153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30">
                  <a:moveTo>
                    <a:pt x="0" y="120486"/>
                  </a:moveTo>
                  <a:lnTo>
                    <a:pt x="9464" y="73587"/>
                  </a:lnTo>
                  <a:lnTo>
                    <a:pt x="35274" y="35289"/>
                  </a:lnTo>
                  <a:lnTo>
                    <a:pt x="73555" y="9468"/>
                  </a:lnTo>
                  <a:lnTo>
                    <a:pt x="120433" y="0"/>
                  </a:lnTo>
                  <a:lnTo>
                    <a:pt x="1886797" y="0"/>
                  </a:lnTo>
                  <a:lnTo>
                    <a:pt x="1933676" y="9468"/>
                  </a:lnTo>
                  <a:lnTo>
                    <a:pt x="1971957" y="35289"/>
                  </a:lnTo>
                  <a:lnTo>
                    <a:pt x="1997767" y="73587"/>
                  </a:lnTo>
                  <a:lnTo>
                    <a:pt x="2007231" y="120486"/>
                  </a:lnTo>
                  <a:lnTo>
                    <a:pt x="2007231" y="1084375"/>
                  </a:lnTo>
                  <a:lnTo>
                    <a:pt x="1997767" y="1131274"/>
                  </a:lnTo>
                  <a:lnTo>
                    <a:pt x="1971957" y="1169571"/>
                  </a:lnTo>
                  <a:lnTo>
                    <a:pt x="1933676" y="1195393"/>
                  </a:lnTo>
                  <a:lnTo>
                    <a:pt x="1886797" y="1204861"/>
                  </a:lnTo>
                  <a:lnTo>
                    <a:pt x="120433" y="1204861"/>
                  </a:lnTo>
                  <a:lnTo>
                    <a:pt x="73555" y="1195393"/>
                  </a:lnTo>
                  <a:lnTo>
                    <a:pt x="35274" y="1169571"/>
                  </a:lnTo>
                  <a:lnTo>
                    <a:pt x="9464" y="1131274"/>
                  </a:lnTo>
                  <a:lnTo>
                    <a:pt x="0" y="1084375"/>
                  </a:lnTo>
                  <a:lnTo>
                    <a:pt x="0" y="120486"/>
                  </a:lnTo>
                  <a:close/>
                </a:path>
              </a:pathLst>
            </a:custGeom>
            <a:ln w="27137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25604" y="2101983"/>
            <a:ext cx="1249680" cy="6661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3520" marR="5080" indent="-211454">
              <a:lnSpc>
                <a:spcPts val="2400"/>
              </a:lnSpc>
              <a:spcBef>
                <a:spcPts val="380"/>
              </a:spcBef>
            </a:pPr>
            <a:r>
              <a:rPr sz="2200" dirty="0">
                <a:latin typeface="Corbel"/>
                <a:cs typeface="Corbel"/>
              </a:rPr>
              <a:t>Arrest</a:t>
            </a:r>
            <a:r>
              <a:rPr sz="2200" spc="60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and </a:t>
            </a:r>
            <a:r>
              <a:rPr sz="2200" spc="-10" dirty="0">
                <a:latin typeface="Corbel"/>
                <a:cs typeface="Corbel"/>
              </a:rPr>
              <a:t>charge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32036" y="2216578"/>
            <a:ext cx="426084" cy="498475"/>
          </a:xfrm>
          <a:custGeom>
            <a:avLst/>
            <a:gdLst/>
            <a:ahLst/>
            <a:cxnLst/>
            <a:rect l="l" t="t" r="r" b="b"/>
            <a:pathLst>
              <a:path w="426084" h="498475">
                <a:moveTo>
                  <a:pt x="212765" y="0"/>
                </a:moveTo>
                <a:lnTo>
                  <a:pt x="212765" y="99601"/>
                </a:lnTo>
                <a:lnTo>
                  <a:pt x="0" y="99601"/>
                </a:lnTo>
                <a:lnTo>
                  <a:pt x="0" y="398406"/>
                </a:lnTo>
                <a:lnTo>
                  <a:pt x="212765" y="398406"/>
                </a:lnTo>
                <a:lnTo>
                  <a:pt x="212765" y="498008"/>
                </a:lnTo>
                <a:lnTo>
                  <a:pt x="425532" y="249003"/>
                </a:lnTo>
                <a:lnTo>
                  <a:pt x="212765" y="0"/>
                </a:lnTo>
                <a:close/>
              </a:path>
            </a:pathLst>
          </a:custGeom>
          <a:solidFill>
            <a:srgbClr val="AA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044725" y="1849584"/>
            <a:ext cx="2034539" cy="1232535"/>
            <a:chOff x="7044725" y="1849584"/>
            <a:chExt cx="2034539" cy="1232535"/>
          </a:xfrm>
        </p:grpSpPr>
        <p:sp>
          <p:nvSpPr>
            <p:cNvPr id="14" name="object 14"/>
            <p:cNvSpPr/>
            <p:nvPr/>
          </p:nvSpPr>
          <p:spPr>
            <a:xfrm>
              <a:off x="7058294" y="1863153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4" h="1205230">
                  <a:moveTo>
                    <a:pt x="1886797" y="0"/>
                  </a:moveTo>
                  <a:lnTo>
                    <a:pt x="120434" y="0"/>
                  </a:lnTo>
                  <a:lnTo>
                    <a:pt x="73555" y="9468"/>
                  </a:lnTo>
                  <a:lnTo>
                    <a:pt x="35273" y="35289"/>
                  </a:lnTo>
                  <a:lnTo>
                    <a:pt x="9464" y="73587"/>
                  </a:lnTo>
                  <a:lnTo>
                    <a:pt x="0" y="120486"/>
                  </a:lnTo>
                  <a:lnTo>
                    <a:pt x="0" y="1084374"/>
                  </a:lnTo>
                  <a:lnTo>
                    <a:pt x="9464" y="1131273"/>
                  </a:lnTo>
                  <a:lnTo>
                    <a:pt x="35273" y="1169570"/>
                  </a:lnTo>
                  <a:lnTo>
                    <a:pt x="73555" y="1195392"/>
                  </a:lnTo>
                  <a:lnTo>
                    <a:pt x="120434" y="1204860"/>
                  </a:lnTo>
                  <a:lnTo>
                    <a:pt x="1886797" y="1204860"/>
                  </a:lnTo>
                  <a:lnTo>
                    <a:pt x="1933675" y="1195392"/>
                  </a:lnTo>
                  <a:lnTo>
                    <a:pt x="1971957" y="1169570"/>
                  </a:lnTo>
                  <a:lnTo>
                    <a:pt x="1997767" y="1131273"/>
                  </a:lnTo>
                  <a:lnTo>
                    <a:pt x="2007231" y="1084374"/>
                  </a:lnTo>
                  <a:lnTo>
                    <a:pt x="2007231" y="120486"/>
                  </a:lnTo>
                  <a:lnTo>
                    <a:pt x="1997767" y="73587"/>
                  </a:lnTo>
                  <a:lnTo>
                    <a:pt x="1971957" y="35289"/>
                  </a:lnTo>
                  <a:lnTo>
                    <a:pt x="1933675" y="9468"/>
                  </a:lnTo>
                  <a:lnTo>
                    <a:pt x="1886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58294" y="1863153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4" h="1205230">
                  <a:moveTo>
                    <a:pt x="0" y="120486"/>
                  </a:moveTo>
                  <a:lnTo>
                    <a:pt x="9464" y="73587"/>
                  </a:lnTo>
                  <a:lnTo>
                    <a:pt x="35274" y="35289"/>
                  </a:lnTo>
                  <a:lnTo>
                    <a:pt x="73555" y="9468"/>
                  </a:lnTo>
                  <a:lnTo>
                    <a:pt x="120433" y="0"/>
                  </a:lnTo>
                  <a:lnTo>
                    <a:pt x="1886797" y="0"/>
                  </a:lnTo>
                  <a:lnTo>
                    <a:pt x="1933676" y="9468"/>
                  </a:lnTo>
                  <a:lnTo>
                    <a:pt x="1971957" y="35289"/>
                  </a:lnTo>
                  <a:lnTo>
                    <a:pt x="1997767" y="73587"/>
                  </a:lnTo>
                  <a:lnTo>
                    <a:pt x="2007231" y="120486"/>
                  </a:lnTo>
                  <a:lnTo>
                    <a:pt x="2007231" y="1084375"/>
                  </a:lnTo>
                  <a:lnTo>
                    <a:pt x="1997767" y="1131274"/>
                  </a:lnTo>
                  <a:lnTo>
                    <a:pt x="1971957" y="1169571"/>
                  </a:lnTo>
                  <a:lnTo>
                    <a:pt x="1933676" y="1195393"/>
                  </a:lnTo>
                  <a:lnTo>
                    <a:pt x="1886797" y="1204861"/>
                  </a:lnTo>
                  <a:lnTo>
                    <a:pt x="120433" y="1204861"/>
                  </a:lnTo>
                  <a:lnTo>
                    <a:pt x="73555" y="1195393"/>
                  </a:lnTo>
                  <a:lnTo>
                    <a:pt x="35274" y="1169571"/>
                  </a:lnTo>
                  <a:lnTo>
                    <a:pt x="9464" y="1131274"/>
                  </a:lnTo>
                  <a:lnTo>
                    <a:pt x="0" y="1084375"/>
                  </a:lnTo>
                  <a:lnTo>
                    <a:pt x="0" y="120486"/>
                  </a:lnTo>
                  <a:close/>
                </a:path>
              </a:pathLst>
            </a:custGeom>
            <a:ln w="27137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61736" y="2101983"/>
            <a:ext cx="1400810" cy="6661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89535">
              <a:lnSpc>
                <a:spcPts val="2400"/>
              </a:lnSpc>
              <a:spcBef>
                <a:spcPts val="380"/>
              </a:spcBef>
            </a:pPr>
            <a:r>
              <a:rPr sz="2200" dirty="0">
                <a:latin typeface="Corbel"/>
                <a:cs typeface="Corbel"/>
              </a:rPr>
              <a:t>First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court </a:t>
            </a:r>
            <a:r>
              <a:rPr sz="2200" spc="-10" dirty="0">
                <a:latin typeface="Corbel"/>
                <a:cs typeface="Corbel"/>
              </a:rPr>
              <a:t>appearance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13013" y="3244727"/>
            <a:ext cx="497840" cy="426084"/>
          </a:xfrm>
          <a:custGeom>
            <a:avLst/>
            <a:gdLst/>
            <a:ahLst/>
            <a:cxnLst/>
            <a:rect l="l" t="t" r="r" b="b"/>
            <a:pathLst>
              <a:path w="497840" h="426085">
                <a:moveTo>
                  <a:pt x="398233" y="0"/>
                </a:moveTo>
                <a:lnTo>
                  <a:pt x="99557" y="0"/>
                </a:lnTo>
                <a:lnTo>
                  <a:pt x="99557" y="212858"/>
                </a:lnTo>
                <a:lnTo>
                  <a:pt x="0" y="212858"/>
                </a:lnTo>
                <a:lnTo>
                  <a:pt x="248895" y="425716"/>
                </a:lnTo>
                <a:lnTo>
                  <a:pt x="497793" y="212858"/>
                </a:lnTo>
                <a:lnTo>
                  <a:pt x="398233" y="212858"/>
                </a:lnTo>
                <a:lnTo>
                  <a:pt x="398233" y="0"/>
                </a:lnTo>
                <a:close/>
              </a:path>
            </a:pathLst>
          </a:custGeom>
          <a:solidFill>
            <a:srgbClr val="AA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7044725" y="3857687"/>
            <a:ext cx="2034539" cy="1232535"/>
            <a:chOff x="7044725" y="3857687"/>
            <a:chExt cx="2034539" cy="1232535"/>
          </a:xfrm>
        </p:grpSpPr>
        <p:sp>
          <p:nvSpPr>
            <p:cNvPr id="19" name="object 19"/>
            <p:cNvSpPr/>
            <p:nvPr/>
          </p:nvSpPr>
          <p:spPr>
            <a:xfrm>
              <a:off x="7058294" y="3871255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4" h="1205229">
                  <a:moveTo>
                    <a:pt x="1886797" y="0"/>
                  </a:moveTo>
                  <a:lnTo>
                    <a:pt x="120434" y="0"/>
                  </a:lnTo>
                  <a:lnTo>
                    <a:pt x="73555" y="9468"/>
                  </a:lnTo>
                  <a:lnTo>
                    <a:pt x="35273" y="35289"/>
                  </a:lnTo>
                  <a:lnTo>
                    <a:pt x="9464" y="73587"/>
                  </a:lnTo>
                  <a:lnTo>
                    <a:pt x="0" y="120486"/>
                  </a:lnTo>
                  <a:lnTo>
                    <a:pt x="0" y="1084375"/>
                  </a:lnTo>
                  <a:lnTo>
                    <a:pt x="9464" y="1131274"/>
                  </a:lnTo>
                  <a:lnTo>
                    <a:pt x="35273" y="1169572"/>
                  </a:lnTo>
                  <a:lnTo>
                    <a:pt x="73555" y="1195393"/>
                  </a:lnTo>
                  <a:lnTo>
                    <a:pt x="120434" y="1204861"/>
                  </a:lnTo>
                  <a:lnTo>
                    <a:pt x="1886797" y="1204861"/>
                  </a:lnTo>
                  <a:lnTo>
                    <a:pt x="1933675" y="1195393"/>
                  </a:lnTo>
                  <a:lnTo>
                    <a:pt x="1971957" y="1169572"/>
                  </a:lnTo>
                  <a:lnTo>
                    <a:pt x="1997767" y="1131274"/>
                  </a:lnTo>
                  <a:lnTo>
                    <a:pt x="2007231" y="1084375"/>
                  </a:lnTo>
                  <a:lnTo>
                    <a:pt x="2007231" y="120486"/>
                  </a:lnTo>
                  <a:lnTo>
                    <a:pt x="1997767" y="73587"/>
                  </a:lnTo>
                  <a:lnTo>
                    <a:pt x="1971957" y="35289"/>
                  </a:lnTo>
                  <a:lnTo>
                    <a:pt x="1933675" y="9468"/>
                  </a:lnTo>
                  <a:lnTo>
                    <a:pt x="1886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58294" y="3871255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4" h="1205229">
                  <a:moveTo>
                    <a:pt x="0" y="120486"/>
                  </a:moveTo>
                  <a:lnTo>
                    <a:pt x="9464" y="73587"/>
                  </a:lnTo>
                  <a:lnTo>
                    <a:pt x="35274" y="35289"/>
                  </a:lnTo>
                  <a:lnTo>
                    <a:pt x="73555" y="9468"/>
                  </a:lnTo>
                  <a:lnTo>
                    <a:pt x="120433" y="0"/>
                  </a:lnTo>
                  <a:lnTo>
                    <a:pt x="1886797" y="0"/>
                  </a:lnTo>
                  <a:lnTo>
                    <a:pt x="1933676" y="9468"/>
                  </a:lnTo>
                  <a:lnTo>
                    <a:pt x="1971957" y="35289"/>
                  </a:lnTo>
                  <a:lnTo>
                    <a:pt x="1997767" y="73587"/>
                  </a:lnTo>
                  <a:lnTo>
                    <a:pt x="2007231" y="120486"/>
                  </a:lnTo>
                  <a:lnTo>
                    <a:pt x="2007231" y="1084375"/>
                  </a:lnTo>
                  <a:lnTo>
                    <a:pt x="1997767" y="1131274"/>
                  </a:lnTo>
                  <a:lnTo>
                    <a:pt x="1971957" y="1169571"/>
                  </a:lnTo>
                  <a:lnTo>
                    <a:pt x="1933676" y="1195393"/>
                  </a:lnTo>
                  <a:lnTo>
                    <a:pt x="1886797" y="1204861"/>
                  </a:lnTo>
                  <a:lnTo>
                    <a:pt x="120433" y="1204861"/>
                  </a:lnTo>
                  <a:lnTo>
                    <a:pt x="73555" y="1195393"/>
                  </a:lnTo>
                  <a:lnTo>
                    <a:pt x="35274" y="1169571"/>
                  </a:lnTo>
                  <a:lnTo>
                    <a:pt x="9464" y="1131274"/>
                  </a:lnTo>
                  <a:lnTo>
                    <a:pt x="0" y="1084375"/>
                  </a:lnTo>
                  <a:lnTo>
                    <a:pt x="0" y="120486"/>
                  </a:lnTo>
                  <a:close/>
                </a:path>
              </a:pathLst>
            </a:custGeom>
            <a:ln w="27137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794336" y="4269111"/>
            <a:ext cx="5327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orbel"/>
                <a:cs typeface="Corbel"/>
              </a:rPr>
              <a:t>Plea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56123" y="4224682"/>
            <a:ext cx="426084" cy="498475"/>
          </a:xfrm>
          <a:custGeom>
            <a:avLst/>
            <a:gdLst/>
            <a:ahLst/>
            <a:cxnLst/>
            <a:rect l="l" t="t" r="r" b="b"/>
            <a:pathLst>
              <a:path w="426084" h="498475">
                <a:moveTo>
                  <a:pt x="212765" y="0"/>
                </a:moveTo>
                <a:lnTo>
                  <a:pt x="0" y="249003"/>
                </a:lnTo>
                <a:lnTo>
                  <a:pt x="212765" y="498007"/>
                </a:lnTo>
                <a:lnTo>
                  <a:pt x="212765" y="398406"/>
                </a:lnTo>
                <a:lnTo>
                  <a:pt x="425532" y="398406"/>
                </a:lnTo>
                <a:lnTo>
                  <a:pt x="425532" y="99601"/>
                </a:lnTo>
                <a:lnTo>
                  <a:pt x="212765" y="99601"/>
                </a:lnTo>
                <a:lnTo>
                  <a:pt x="212765" y="0"/>
                </a:lnTo>
                <a:close/>
              </a:path>
            </a:pathLst>
          </a:custGeom>
          <a:solidFill>
            <a:srgbClr val="AA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234599" y="3857687"/>
            <a:ext cx="2034539" cy="1232535"/>
            <a:chOff x="4234599" y="3857687"/>
            <a:chExt cx="2034539" cy="1232535"/>
          </a:xfrm>
        </p:grpSpPr>
        <p:sp>
          <p:nvSpPr>
            <p:cNvPr id="24" name="object 24"/>
            <p:cNvSpPr/>
            <p:nvPr/>
          </p:nvSpPr>
          <p:spPr>
            <a:xfrm>
              <a:off x="4248167" y="3871255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29">
                  <a:moveTo>
                    <a:pt x="1886797" y="0"/>
                  </a:moveTo>
                  <a:lnTo>
                    <a:pt x="120434" y="0"/>
                  </a:lnTo>
                  <a:lnTo>
                    <a:pt x="73555" y="9468"/>
                  </a:lnTo>
                  <a:lnTo>
                    <a:pt x="35273" y="35289"/>
                  </a:lnTo>
                  <a:lnTo>
                    <a:pt x="9464" y="73587"/>
                  </a:lnTo>
                  <a:lnTo>
                    <a:pt x="0" y="120486"/>
                  </a:lnTo>
                  <a:lnTo>
                    <a:pt x="0" y="1084375"/>
                  </a:lnTo>
                  <a:lnTo>
                    <a:pt x="9464" y="1131274"/>
                  </a:lnTo>
                  <a:lnTo>
                    <a:pt x="35273" y="1169572"/>
                  </a:lnTo>
                  <a:lnTo>
                    <a:pt x="73555" y="1195393"/>
                  </a:lnTo>
                  <a:lnTo>
                    <a:pt x="120434" y="1204861"/>
                  </a:lnTo>
                  <a:lnTo>
                    <a:pt x="1886797" y="1204861"/>
                  </a:lnTo>
                  <a:lnTo>
                    <a:pt x="1933675" y="1195393"/>
                  </a:lnTo>
                  <a:lnTo>
                    <a:pt x="1971957" y="1169572"/>
                  </a:lnTo>
                  <a:lnTo>
                    <a:pt x="1997767" y="1131274"/>
                  </a:lnTo>
                  <a:lnTo>
                    <a:pt x="2007231" y="1084375"/>
                  </a:lnTo>
                  <a:lnTo>
                    <a:pt x="2007231" y="120486"/>
                  </a:lnTo>
                  <a:lnTo>
                    <a:pt x="1997767" y="73587"/>
                  </a:lnTo>
                  <a:lnTo>
                    <a:pt x="1971957" y="35289"/>
                  </a:lnTo>
                  <a:lnTo>
                    <a:pt x="1933675" y="9468"/>
                  </a:lnTo>
                  <a:lnTo>
                    <a:pt x="1886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48167" y="3871255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29">
                  <a:moveTo>
                    <a:pt x="0" y="120486"/>
                  </a:moveTo>
                  <a:lnTo>
                    <a:pt x="9464" y="73587"/>
                  </a:lnTo>
                  <a:lnTo>
                    <a:pt x="35274" y="35289"/>
                  </a:lnTo>
                  <a:lnTo>
                    <a:pt x="73555" y="9468"/>
                  </a:lnTo>
                  <a:lnTo>
                    <a:pt x="120433" y="0"/>
                  </a:lnTo>
                  <a:lnTo>
                    <a:pt x="1886797" y="0"/>
                  </a:lnTo>
                  <a:lnTo>
                    <a:pt x="1933676" y="9468"/>
                  </a:lnTo>
                  <a:lnTo>
                    <a:pt x="1971957" y="35289"/>
                  </a:lnTo>
                  <a:lnTo>
                    <a:pt x="1997767" y="73587"/>
                  </a:lnTo>
                  <a:lnTo>
                    <a:pt x="2007231" y="120486"/>
                  </a:lnTo>
                  <a:lnTo>
                    <a:pt x="2007231" y="1084375"/>
                  </a:lnTo>
                  <a:lnTo>
                    <a:pt x="1997767" y="1131274"/>
                  </a:lnTo>
                  <a:lnTo>
                    <a:pt x="1971957" y="1169571"/>
                  </a:lnTo>
                  <a:lnTo>
                    <a:pt x="1933676" y="1195393"/>
                  </a:lnTo>
                  <a:lnTo>
                    <a:pt x="1886797" y="1204861"/>
                  </a:lnTo>
                  <a:lnTo>
                    <a:pt x="120433" y="1204861"/>
                  </a:lnTo>
                  <a:lnTo>
                    <a:pt x="73555" y="1195393"/>
                  </a:lnTo>
                  <a:lnTo>
                    <a:pt x="35274" y="1169571"/>
                  </a:lnTo>
                  <a:lnTo>
                    <a:pt x="9464" y="1131274"/>
                  </a:lnTo>
                  <a:lnTo>
                    <a:pt x="0" y="1084375"/>
                  </a:lnTo>
                  <a:lnTo>
                    <a:pt x="0" y="120486"/>
                  </a:lnTo>
                  <a:close/>
                </a:path>
              </a:pathLst>
            </a:custGeom>
            <a:ln w="27137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582367" y="4110615"/>
            <a:ext cx="1337310" cy="6661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1610" marR="5080" indent="-169545">
              <a:lnSpc>
                <a:spcPts val="2400"/>
              </a:lnSpc>
              <a:spcBef>
                <a:spcPts val="380"/>
              </a:spcBef>
            </a:pPr>
            <a:r>
              <a:rPr sz="2200" dirty="0">
                <a:latin typeface="Corbel"/>
                <a:cs typeface="Corbel"/>
              </a:rPr>
              <a:t>If</a:t>
            </a:r>
            <a:r>
              <a:rPr sz="2200" spc="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NG</a:t>
            </a:r>
            <a:r>
              <a:rPr sz="2200" spc="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plea</a:t>
            </a:r>
            <a:r>
              <a:rPr sz="2200" spc="35" dirty="0">
                <a:latin typeface="Corbel"/>
                <a:cs typeface="Corbel"/>
              </a:rPr>
              <a:t> </a:t>
            </a:r>
            <a:r>
              <a:rPr sz="2200" spc="-50" dirty="0">
                <a:latin typeface="Corbel"/>
                <a:cs typeface="Corbel"/>
              </a:rPr>
              <a:t>- </a:t>
            </a:r>
            <a:r>
              <a:rPr sz="2200" dirty="0">
                <a:latin typeface="Corbel"/>
                <a:cs typeface="Corbel"/>
              </a:rPr>
              <a:t>The</a:t>
            </a:r>
            <a:r>
              <a:rPr sz="2200" spc="30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trial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45997" y="4224682"/>
            <a:ext cx="426084" cy="498475"/>
          </a:xfrm>
          <a:custGeom>
            <a:avLst/>
            <a:gdLst/>
            <a:ahLst/>
            <a:cxnLst/>
            <a:rect l="l" t="t" r="r" b="b"/>
            <a:pathLst>
              <a:path w="426085" h="498475">
                <a:moveTo>
                  <a:pt x="212766" y="0"/>
                </a:moveTo>
                <a:lnTo>
                  <a:pt x="0" y="249003"/>
                </a:lnTo>
                <a:lnTo>
                  <a:pt x="212766" y="498007"/>
                </a:lnTo>
                <a:lnTo>
                  <a:pt x="212766" y="398406"/>
                </a:lnTo>
                <a:lnTo>
                  <a:pt x="425532" y="398406"/>
                </a:lnTo>
                <a:lnTo>
                  <a:pt x="425532" y="99601"/>
                </a:lnTo>
                <a:lnTo>
                  <a:pt x="212766" y="99601"/>
                </a:lnTo>
                <a:lnTo>
                  <a:pt x="212766" y="0"/>
                </a:lnTo>
                <a:close/>
              </a:path>
            </a:pathLst>
          </a:custGeom>
          <a:solidFill>
            <a:srgbClr val="AA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424471" y="3857687"/>
            <a:ext cx="2034539" cy="1232535"/>
            <a:chOff x="1424471" y="3857687"/>
            <a:chExt cx="2034539" cy="1232535"/>
          </a:xfrm>
        </p:grpSpPr>
        <p:sp>
          <p:nvSpPr>
            <p:cNvPr id="29" name="object 29"/>
            <p:cNvSpPr/>
            <p:nvPr/>
          </p:nvSpPr>
          <p:spPr>
            <a:xfrm>
              <a:off x="1438040" y="3871255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29">
                  <a:moveTo>
                    <a:pt x="1886798" y="0"/>
                  </a:moveTo>
                  <a:lnTo>
                    <a:pt x="120434" y="0"/>
                  </a:lnTo>
                  <a:lnTo>
                    <a:pt x="73555" y="9468"/>
                  </a:lnTo>
                  <a:lnTo>
                    <a:pt x="35274" y="35289"/>
                  </a:lnTo>
                  <a:lnTo>
                    <a:pt x="9464" y="73587"/>
                  </a:lnTo>
                  <a:lnTo>
                    <a:pt x="0" y="120486"/>
                  </a:lnTo>
                  <a:lnTo>
                    <a:pt x="0" y="1084375"/>
                  </a:lnTo>
                  <a:lnTo>
                    <a:pt x="9464" y="1131274"/>
                  </a:lnTo>
                  <a:lnTo>
                    <a:pt x="35274" y="1169572"/>
                  </a:lnTo>
                  <a:lnTo>
                    <a:pt x="73555" y="1195393"/>
                  </a:lnTo>
                  <a:lnTo>
                    <a:pt x="120434" y="1204861"/>
                  </a:lnTo>
                  <a:lnTo>
                    <a:pt x="1886798" y="1204861"/>
                  </a:lnTo>
                  <a:lnTo>
                    <a:pt x="1933676" y="1195393"/>
                  </a:lnTo>
                  <a:lnTo>
                    <a:pt x="1971958" y="1169572"/>
                  </a:lnTo>
                  <a:lnTo>
                    <a:pt x="1997768" y="1131274"/>
                  </a:lnTo>
                  <a:lnTo>
                    <a:pt x="2007232" y="1084375"/>
                  </a:lnTo>
                  <a:lnTo>
                    <a:pt x="2007232" y="120486"/>
                  </a:lnTo>
                  <a:lnTo>
                    <a:pt x="1997768" y="73587"/>
                  </a:lnTo>
                  <a:lnTo>
                    <a:pt x="1971958" y="35289"/>
                  </a:lnTo>
                  <a:lnTo>
                    <a:pt x="1933676" y="9468"/>
                  </a:lnTo>
                  <a:lnTo>
                    <a:pt x="1886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38040" y="3871255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29">
                  <a:moveTo>
                    <a:pt x="0" y="120486"/>
                  </a:moveTo>
                  <a:lnTo>
                    <a:pt x="9464" y="73587"/>
                  </a:lnTo>
                  <a:lnTo>
                    <a:pt x="35274" y="35289"/>
                  </a:lnTo>
                  <a:lnTo>
                    <a:pt x="73555" y="9468"/>
                  </a:lnTo>
                  <a:lnTo>
                    <a:pt x="120433" y="0"/>
                  </a:lnTo>
                  <a:lnTo>
                    <a:pt x="1886797" y="0"/>
                  </a:lnTo>
                  <a:lnTo>
                    <a:pt x="1933676" y="9468"/>
                  </a:lnTo>
                  <a:lnTo>
                    <a:pt x="1971957" y="35289"/>
                  </a:lnTo>
                  <a:lnTo>
                    <a:pt x="1997767" y="73587"/>
                  </a:lnTo>
                  <a:lnTo>
                    <a:pt x="2007231" y="120486"/>
                  </a:lnTo>
                  <a:lnTo>
                    <a:pt x="2007231" y="1084375"/>
                  </a:lnTo>
                  <a:lnTo>
                    <a:pt x="1997767" y="1131274"/>
                  </a:lnTo>
                  <a:lnTo>
                    <a:pt x="1971957" y="1169571"/>
                  </a:lnTo>
                  <a:lnTo>
                    <a:pt x="1933676" y="1195393"/>
                  </a:lnTo>
                  <a:lnTo>
                    <a:pt x="1886797" y="1204861"/>
                  </a:lnTo>
                  <a:lnTo>
                    <a:pt x="120433" y="1204861"/>
                  </a:lnTo>
                  <a:lnTo>
                    <a:pt x="73555" y="1195393"/>
                  </a:lnTo>
                  <a:lnTo>
                    <a:pt x="35274" y="1169571"/>
                  </a:lnTo>
                  <a:lnTo>
                    <a:pt x="9464" y="1131274"/>
                  </a:lnTo>
                  <a:lnTo>
                    <a:pt x="0" y="1084375"/>
                  </a:lnTo>
                  <a:lnTo>
                    <a:pt x="0" y="120486"/>
                  </a:lnTo>
                  <a:close/>
                </a:path>
              </a:pathLst>
            </a:custGeom>
            <a:ln w="27137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008258" y="4269111"/>
            <a:ext cx="8655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Corbel"/>
                <a:cs typeface="Corbel"/>
              </a:rPr>
              <a:t>Verdict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92760" y="5252831"/>
            <a:ext cx="497840" cy="426084"/>
          </a:xfrm>
          <a:custGeom>
            <a:avLst/>
            <a:gdLst/>
            <a:ahLst/>
            <a:cxnLst/>
            <a:rect l="l" t="t" r="r" b="b"/>
            <a:pathLst>
              <a:path w="497839" h="426085">
                <a:moveTo>
                  <a:pt x="398235" y="0"/>
                </a:moveTo>
                <a:lnTo>
                  <a:pt x="99559" y="0"/>
                </a:lnTo>
                <a:lnTo>
                  <a:pt x="99559" y="212858"/>
                </a:lnTo>
                <a:lnTo>
                  <a:pt x="0" y="212858"/>
                </a:lnTo>
                <a:lnTo>
                  <a:pt x="248897" y="425716"/>
                </a:lnTo>
                <a:lnTo>
                  <a:pt x="497793" y="212858"/>
                </a:lnTo>
                <a:lnTo>
                  <a:pt x="398235" y="212858"/>
                </a:lnTo>
                <a:lnTo>
                  <a:pt x="398235" y="0"/>
                </a:lnTo>
                <a:close/>
              </a:path>
            </a:pathLst>
          </a:custGeom>
          <a:solidFill>
            <a:srgbClr val="AA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424471" y="5865790"/>
            <a:ext cx="2034539" cy="1232535"/>
            <a:chOff x="1424471" y="5865790"/>
            <a:chExt cx="2034539" cy="1232535"/>
          </a:xfrm>
        </p:grpSpPr>
        <p:sp>
          <p:nvSpPr>
            <p:cNvPr id="34" name="object 34"/>
            <p:cNvSpPr/>
            <p:nvPr/>
          </p:nvSpPr>
          <p:spPr>
            <a:xfrm>
              <a:off x="1438040" y="5879359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29">
                  <a:moveTo>
                    <a:pt x="1886798" y="0"/>
                  </a:moveTo>
                  <a:lnTo>
                    <a:pt x="120434" y="0"/>
                  </a:lnTo>
                  <a:lnTo>
                    <a:pt x="73555" y="9468"/>
                  </a:lnTo>
                  <a:lnTo>
                    <a:pt x="35274" y="35289"/>
                  </a:lnTo>
                  <a:lnTo>
                    <a:pt x="9464" y="73587"/>
                  </a:lnTo>
                  <a:lnTo>
                    <a:pt x="0" y="120486"/>
                  </a:lnTo>
                  <a:lnTo>
                    <a:pt x="0" y="1084374"/>
                  </a:lnTo>
                  <a:lnTo>
                    <a:pt x="9464" y="1131273"/>
                  </a:lnTo>
                  <a:lnTo>
                    <a:pt x="35274" y="1169571"/>
                  </a:lnTo>
                  <a:lnTo>
                    <a:pt x="73555" y="1195392"/>
                  </a:lnTo>
                  <a:lnTo>
                    <a:pt x="120434" y="1204860"/>
                  </a:lnTo>
                  <a:lnTo>
                    <a:pt x="1886798" y="1204860"/>
                  </a:lnTo>
                  <a:lnTo>
                    <a:pt x="1933676" y="1195392"/>
                  </a:lnTo>
                  <a:lnTo>
                    <a:pt x="1971958" y="1169571"/>
                  </a:lnTo>
                  <a:lnTo>
                    <a:pt x="1997768" y="1131273"/>
                  </a:lnTo>
                  <a:lnTo>
                    <a:pt x="2007232" y="1084374"/>
                  </a:lnTo>
                  <a:lnTo>
                    <a:pt x="2007232" y="120486"/>
                  </a:lnTo>
                  <a:lnTo>
                    <a:pt x="1997768" y="73587"/>
                  </a:lnTo>
                  <a:lnTo>
                    <a:pt x="1971958" y="35289"/>
                  </a:lnTo>
                  <a:lnTo>
                    <a:pt x="1933676" y="9468"/>
                  </a:lnTo>
                  <a:lnTo>
                    <a:pt x="1886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38040" y="5879359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29">
                  <a:moveTo>
                    <a:pt x="0" y="120486"/>
                  </a:moveTo>
                  <a:lnTo>
                    <a:pt x="9464" y="73587"/>
                  </a:lnTo>
                  <a:lnTo>
                    <a:pt x="35274" y="35289"/>
                  </a:lnTo>
                  <a:lnTo>
                    <a:pt x="73555" y="9468"/>
                  </a:lnTo>
                  <a:lnTo>
                    <a:pt x="120433" y="0"/>
                  </a:lnTo>
                  <a:lnTo>
                    <a:pt x="1886797" y="0"/>
                  </a:lnTo>
                  <a:lnTo>
                    <a:pt x="1933676" y="9468"/>
                  </a:lnTo>
                  <a:lnTo>
                    <a:pt x="1971957" y="35289"/>
                  </a:lnTo>
                  <a:lnTo>
                    <a:pt x="1997767" y="73587"/>
                  </a:lnTo>
                  <a:lnTo>
                    <a:pt x="2007231" y="120486"/>
                  </a:lnTo>
                  <a:lnTo>
                    <a:pt x="2007231" y="1084375"/>
                  </a:lnTo>
                  <a:lnTo>
                    <a:pt x="1997767" y="1131274"/>
                  </a:lnTo>
                  <a:lnTo>
                    <a:pt x="1971957" y="1169571"/>
                  </a:lnTo>
                  <a:lnTo>
                    <a:pt x="1933676" y="1195393"/>
                  </a:lnTo>
                  <a:lnTo>
                    <a:pt x="1886797" y="1204861"/>
                  </a:lnTo>
                  <a:lnTo>
                    <a:pt x="120433" y="1204861"/>
                  </a:lnTo>
                  <a:lnTo>
                    <a:pt x="73555" y="1195393"/>
                  </a:lnTo>
                  <a:lnTo>
                    <a:pt x="35274" y="1169571"/>
                  </a:lnTo>
                  <a:lnTo>
                    <a:pt x="9464" y="1131274"/>
                  </a:lnTo>
                  <a:lnTo>
                    <a:pt x="0" y="1084375"/>
                  </a:lnTo>
                  <a:lnTo>
                    <a:pt x="0" y="120486"/>
                  </a:lnTo>
                  <a:close/>
                </a:path>
              </a:pathLst>
            </a:custGeom>
            <a:ln w="27137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682614" y="5963799"/>
            <a:ext cx="1515110" cy="9829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ct val="92700"/>
              </a:lnSpc>
              <a:spcBef>
                <a:spcPts val="290"/>
              </a:spcBef>
            </a:pPr>
            <a:r>
              <a:rPr sz="2200" dirty="0">
                <a:latin typeface="Corbel"/>
                <a:cs typeface="Corbel"/>
              </a:rPr>
              <a:t>If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G</a:t>
            </a:r>
            <a:r>
              <a:rPr sz="2200" spc="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plea</a:t>
            </a:r>
            <a:r>
              <a:rPr sz="2200" spc="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or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spc="-50" dirty="0">
                <a:latin typeface="Corbel"/>
                <a:cs typeface="Corbel"/>
              </a:rPr>
              <a:t>G </a:t>
            </a:r>
            <a:r>
              <a:rPr sz="2200" dirty="0">
                <a:latin typeface="Corbel"/>
                <a:cs typeface="Corbel"/>
              </a:rPr>
              <a:t>verdict</a:t>
            </a:r>
            <a:r>
              <a:rPr sz="2200" spc="75" dirty="0">
                <a:latin typeface="Corbel"/>
                <a:cs typeface="Corbel"/>
              </a:rPr>
              <a:t> </a:t>
            </a:r>
            <a:r>
              <a:rPr sz="2200" spc="-50" dirty="0">
                <a:latin typeface="Corbel"/>
                <a:cs typeface="Corbel"/>
              </a:rPr>
              <a:t>– </a:t>
            </a:r>
            <a:r>
              <a:rPr sz="2200" spc="-10" dirty="0">
                <a:latin typeface="Corbel"/>
                <a:cs typeface="Corbel"/>
              </a:rPr>
              <a:t>sentencing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21910" y="6232785"/>
            <a:ext cx="426084" cy="498475"/>
          </a:xfrm>
          <a:custGeom>
            <a:avLst/>
            <a:gdLst/>
            <a:ahLst/>
            <a:cxnLst/>
            <a:rect l="l" t="t" r="r" b="b"/>
            <a:pathLst>
              <a:path w="426085" h="498475">
                <a:moveTo>
                  <a:pt x="212766" y="0"/>
                </a:moveTo>
                <a:lnTo>
                  <a:pt x="212766" y="99602"/>
                </a:lnTo>
                <a:lnTo>
                  <a:pt x="0" y="99602"/>
                </a:lnTo>
                <a:lnTo>
                  <a:pt x="0" y="398407"/>
                </a:lnTo>
                <a:lnTo>
                  <a:pt x="212766" y="398407"/>
                </a:lnTo>
                <a:lnTo>
                  <a:pt x="212766" y="498008"/>
                </a:lnTo>
                <a:lnTo>
                  <a:pt x="425532" y="249004"/>
                </a:lnTo>
                <a:lnTo>
                  <a:pt x="212766" y="0"/>
                </a:lnTo>
                <a:close/>
              </a:path>
            </a:pathLst>
          </a:custGeom>
          <a:solidFill>
            <a:srgbClr val="AA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4234599" y="5865790"/>
            <a:ext cx="2034539" cy="1232535"/>
            <a:chOff x="4234599" y="5865790"/>
            <a:chExt cx="2034539" cy="1232535"/>
          </a:xfrm>
        </p:grpSpPr>
        <p:sp>
          <p:nvSpPr>
            <p:cNvPr id="39" name="object 39"/>
            <p:cNvSpPr/>
            <p:nvPr/>
          </p:nvSpPr>
          <p:spPr>
            <a:xfrm>
              <a:off x="4248167" y="5879359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29">
                  <a:moveTo>
                    <a:pt x="1886797" y="0"/>
                  </a:moveTo>
                  <a:lnTo>
                    <a:pt x="120434" y="0"/>
                  </a:lnTo>
                  <a:lnTo>
                    <a:pt x="73555" y="9468"/>
                  </a:lnTo>
                  <a:lnTo>
                    <a:pt x="35273" y="35289"/>
                  </a:lnTo>
                  <a:lnTo>
                    <a:pt x="9464" y="73587"/>
                  </a:lnTo>
                  <a:lnTo>
                    <a:pt x="0" y="120486"/>
                  </a:lnTo>
                  <a:lnTo>
                    <a:pt x="0" y="1084374"/>
                  </a:lnTo>
                  <a:lnTo>
                    <a:pt x="9464" y="1131273"/>
                  </a:lnTo>
                  <a:lnTo>
                    <a:pt x="35273" y="1169571"/>
                  </a:lnTo>
                  <a:lnTo>
                    <a:pt x="73555" y="1195392"/>
                  </a:lnTo>
                  <a:lnTo>
                    <a:pt x="120434" y="1204860"/>
                  </a:lnTo>
                  <a:lnTo>
                    <a:pt x="1886797" y="1204860"/>
                  </a:lnTo>
                  <a:lnTo>
                    <a:pt x="1933675" y="1195392"/>
                  </a:lnTo>
                  <a:lnTo>
                    <a:pt x="1971957" y="1169571"/>
                  </a:lnTo>
                  <a:lnTo>
                    <a:pt x="1997767" y="1131273"/>
                  </a:lnTo>
                  <a:lnTo>
                    <a:pt x="2007231" y="1084374"/>
                  </a:lnTo>
                  <a:lnTo>
                    <a:pt x="2007231" y="120486"/>
                  </a:lnTo>
                  <a:lnTo>
                    <a:pt x="1997767" y="73587"/>
                  </a:lnTo>
                  <a:lnTo>
                    <a:pt x="1971957" y="35289"/>
                  </a:lnTo>
                  <a:lnTo>
                    <a:pt x="1933675" y="9468"/>
                  </a:lnTo>
                  <a:lnTo>
                    <a:pt x="1886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48167" y="5879359"/>
              <a:ext cx="2007235" cy="1205230"/>
            </a:xfrm>
            <a:custGeom>
              <a:avLst/>
              <a:gdLst/>
              <a:ahLst/>
              <a:cxnLst/>
              <a:rect l="l" t="t" r="r" b="b"/>
              <a:pathLst>
                <a:path w="2007235" h="1205229">
                  <a:moveTo>
                    <a:pt x="0" y="120486"/>
                  </a:moveTo>
                  <a:lnTo>
                    <a:pt x="9464" y="73587"/>
                  </a:lnTo>
                  <a:lnTo>
                    <a:pt x="35274" y="35289"/>
                  </a:lnTo>
                  <a:lnTo>
                    <a:pt x="73555" y="9468"/>
                  </a:lnTo>
                  <a:lnTo>
                    <a:pt x="120433" y="0"/>
                  </a:lnTo>
                  <a:lnTo>
                    <a:pt x="1886797" y="0"/>
                  </a:lnTo>
                  <a:lnTo>
                    <a:pt x="1933676" y="9468"/>
                  </a:lnTo>
                  <a:lnTo>
                    <a:pt x="1971957" y="35289"/>
                  </a:lnTo>
                  <a:lnTo>
                    <a:pt x="1997767" y="73587"/>
                  </a:lnTo>
                  <a:lnTo>
                    <a:pt x="2007231" y="120486"/>
                  </a:lnTo>
                  <a:lnTo>
                    <a:pt x="2007231" y="1084375"/>
                  </a:lnTo>
                  <a:lnTo>
                    <a:pt x="1997767" y="1131274"/>
                  </a:lnTo>
                  <a:lnTo>
                    <a:pt x="1971957" y="1169571"/>
                  </a:lnTo>
                  <a:lnTo>
                    <a:pt x="1933676" y="1195393"/>
                  </a:lnTo>
                  <a:lnTo>
                    <a:pt x="1886797" y="1204861"/>
                  </a:lnTo>
                  <a:lnTo>
                    <a:pt x="120433" y="1204861"/>
                  </a:lnTo>
                  <a:lnTo>
                    <a:pt x="73555" y="1195393"/>
                  </a:lnTo>
                  <a:lnTo>
                    <a:pt x="35274" y="1169571"/>
                  </a:lnTo>
                  <a:lnTo>
                    <a:pt x="9464" y="1131274"/>
                  </a:lnTo>
                  <a:lnTo>
                    <a:pt x="0" y="1084375"/>
                  </a:lnTo>
                  <a:lnTo>
                    <a:pt x="0" y="120486"/>
                  </a:lnTo>
                  <a:close/>
                </a:path>
              </a:pathLst>
            </a:custGeom>
            <a:ln w="27137">
              <a:solidFill>
                <a:srgbClr val="009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426004" y="6119247"/>
            <a:ext cx="1649730" cy="6661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10515" marR="5080" indent="-298450">
              <a:lnSpc>
                <a:spcPts val="2400"/>
              </a:lnSpc>
              <a:spcBef>
                <a:spcPts val="380"/>
              </a:spcBef>
            </a:pPr>
            <a:r>
              <a:rPr sz="2200" dirty="0">
                <a:latin typeface="Corbel"/>
                <a:cs typeface="Corbel"/>
              </a:rPr>
              <a:t>If</a:t>
            </a:r>
            <a:r>
              <a:rPr sz="2200" spc="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NG</a:t>
            </a:r>
            <a:r>
              <a:rPr sz="2200" spc="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verdict</a:t>
            </a:r>
            <a:r>
              <a:rPr sz="2200" spc="40" dirty="0">
                <a:latin typeface="Corbel"/>
                <a:cs typeface="Corbel"/>
              </a:rPr>
              <a:t> </a:t>
            </a:r>
            <a:r>
              <a:rPr sz="2200" spc="-50" dirty="0">
                <a:latin typeface="Corbel"/>
                <a:cs typeface="Corbel"/>
              </a:rPr>
              <a:t>- </a:t>
            </a:r>
            <a:r>
              <a:rPr sz="2200" spc="-10" dirty="0">
                <a:latin typeface="Corbel"/>
                <a:cs typeface="Corbel"/>
              </a:rPr>
              <a:t>acquittal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spc="-10" dirty="0"/>
              <a:t>Appeals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1618345"/>
            <a:ext cx="4023360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b="1" spc="-25" dirty="0">
                <a:solidFill>
                  <a:srgbClr val="231F20"/>
                </a:solidFill>
                <a:latin typeface="Calibri"/>
                <a:cs typeface="Calibri"/>
              </a:rPr>
              <a:t>Figure</a:t>
            </a:r>
            <a:r>
              <a:rPr sz="26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31F20"/>
                </a:solidFill>
                <a:latin typeface="Calibri"/>
                <a:cs typeface="Calibri"/>
              </a:rPr>
              <a:t>1.4</a:t>
            </a:r>
            <a:r>
              <a:rPr sz="26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231F20"/>
                </a:solidFill>
                <a:latin typeface="Calibri"/>
                <a:cs typeface="Calibri"/>
              </a:rPr>
              <a:t>Appealing</a:t>
            </a:r>
            <a:r>
              <a:rPr sz="2600" b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2600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600" b="1" spc="-30" dirty="0">
                <a:solidFill>
                  <a:srgbClr val="231F20"/>
                </a:solidFill>
                <a:latin typeface="Calibri"/>
                <a:cs typeface="Calibri"/>
              </a:rPr>
              <a:t>Crown</a:t>
            </a:r>
            <a:r>
              <a:rPr sz="2600" b="1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231F20"/>
                </a:solidFill>
                <a:latin typeface="Calibri"/>
                <a:cs typeface="Calibri"/>
              </a:rPr>
              <a:t>Court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5645" y="1618345"/>
            <a:ext cx="4023360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b="1" spc="-25" dirty="0">
                <a:solidFill>
                  <a:srgbClr val="231F20"/>
                </a:solidFill>
                <a:latin typeface="Calibri"/>
                <a:cs typeface="Calibri"/>
              </a:rPr>
              <a:t>Figure</a:t>
            </a:r>
            <a:r>
              <a:rPr sz="26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31F20"/>
                </a:solidFill>
                <a:latin typeface="Calibri"/>
                <a:cs typeface="Calibri"/>
              </a:rPr>
              <a:t>1.5</a:t>
            </a:r>
            <a:r>
              <a:rPr sz="26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231F20"/>
                </a:solidFill>
                <a:latin typeface="Calibri"/>
                <a:cs typeface="Calibri"/>
              </a:rPr>
              <a:t>Appealing</a:t>
            </a:r>
            <a:r>
              <a:rPr sz="2600" b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2600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600" b="1" spc="-40" dirty="0">
                <a:solidFill>
                  <a:srgbClr val="231F20"/>
                </a:solidFill>
                <a:latin typeface="Calibri"/>
                <a:cs typeface="Calibri"/>
              </a:rPr>
              <a:t>magistrates’</a:t>
            </a:r>
            <a:r>
              <a:rPr sz="26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231F20"/>
                </a:solidFill>
                <a:latin typeface="Calibri"/>
                <a:cs typeface="Calibri"/>
              </a:rPr>
              <a:t>court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6" name="object 6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4073" y="7119547"/>
              <a:ext cx="90170" cy="109220"/>
            </a:xfrm>
            <a:custGeom>
              <a:avLst/>
              <a:gdLst/>
              <a:ahLst/>
              <a:cxnLst/>
              <a:rect l="l" t="t" r="r" b="b"/>
              <a:pathLst>
                <a:path w="90169" h="109220">
                  <a:moveTo>
                    <a:pt x="43420" y="92488"/>
                  </a:moveTo>
                  <a:lnTo>
                    <a:pt x="2344" y="92488"/>
                  </a:lnTo>
                  <a:lnTo>
                    <a:pt x="2344" y="108877"/>
                  </a:lnTo>
                  <a:lnTo>
                    <a:pt x="43420" y="108877"/>
                  </a:lnTo>
                  <a:lnTo>
                    <a:pt x="43420" y="92488"/>
                  </a:lnTo>
                  <a:close/>
                </a:path>
                <a:path w="90169" h="109220">
                  <a:moveTo>
                    <a:pt x="28798" y="18910"/>
                  </a:moveTo>
                  <a:lnTo>
                    <a:pt x="20147" y="18910"/>
                  </a:lnTo>
                  <a:lnTo>
                    <a:pt x="20147" y="92488"/>
                  </a:lnTo>
                  <a:lnTo>
                    <a:pt x="28798" y="92488"/>
                  </a:lnTo>
                  <a:lnTo>
                    <a:pt x="28798" y="18910"/>
                  </a:lnTo>
                  <a:close/>
                </a:path>
                <a:path w="90169" h="109220">
                  <a:moveTo>
                    <a:pt x="28798" y="0"/>
                  </a:moveTo>
                  <a:lnTo>
                    <a:pt x="21319" y="0"/>
                  </a:lnTo>
                  <a:lnTo>
                    <a:pt x="0" y="15357"/>
                  </a:lnTo>
                  <a:lnTo>
                    <a:pt x="0" y="31861"/>
                  </a:lnTo>
                  <a:lnTo>
                    <a:pt x="20147" y="18910"/>
                  </a:lnTo>
                  <a:lnTo>
                    <a:pt x="28798" y="18910"/>
                  </a:lnTo>
                  <a:lnTo>
                    <a:pt x="28798" y="0"/>
                  </a:lnTo>
                  <a:close/>
                </a:path>
                <a:path w="90169" h="109220">
                  <a:moveTo>
                    <a:pt x="90079" y="0"/>
                  </a:moveTo>
                  <a:lnTo>
                    <a:pt x="46324" y="0"/>
                  </a:lnTo>
                  <a:lnTo>
                    <a:pt x="46324" y="11645"/>
                  </a:lnTo>
                  <a:lnTo>
                    <a:pt x="80089" y="11645"/>
                  </a:lnTo>
                  <a:lnTo>
                    <a:pt x="50286" y="108877"/>
                  </a:lnTo>
                  <a:lnTo>
                    <a:pt x="59328" y="108877"/>
                  </a:lnTo>
                  <a:lnTo>
                    <a:pt x="90079" y="8469"/>
                  </a:lnTo>
                  <a:lnTo>
                    <a:pt x="90079" y="0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515" y="2438194"/>
            <a:ext cx="4315144" cy="42220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8344" y="2438194"/>
            <a:ext cx="4316840" cy="4222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An</a:t>
            </a:r>
            <a:r>
              <a:rPr spc="-55" dirty="0"/>
              <a:t> </a:t>
            </a:r>
            <a:r>
              <a:rPr spc="-10" dirty="0"/>
              <a:t>introduction</a:t>
            </a:r>
            <a:r>
              <a:rPr spc="-5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10" dirty="0"/>
              <a:t>evidential</a:t>
            </a:r>
            <a:r>
              <a:rPr spc="-50" dirty="0"/>
              <a:t> </a:t>
            </a:r>
            <a:r>
              <a:rPr spc="-10" dirty="0"/>
              <a:t>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5515" y="1757484"/>
            <a:ext cx="2224405" cy="40703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5"/>
              </a:lnSpc>
            </a:pPr>
            <a:r>
              <a:rPr sz="2600" b="1" spc="-20" dirty="0">
                <a:latin typeface="Corbel"/>
                <a:cs typeface="Corbel"/>
              </a:rPr>
              <a:t>Burden</a:t>
            </a:r>
            <a:r>
              <a:rPr sz="2600" b="1" spc="-6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of</a:t>
            </a:r>
            <a:r>
              <a:rPr sz="2600" b="1" spc="-5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Proof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5502" y="5153299"/>
            <a:ext cx="1271905" cy="191135"/>
          </a:xfrm>
          <a:custGeom>
            <a:avLst/>
            <a:gdLst/>
            <a:ahLst/>
            <a:cxnLst/>
            <a:rect l="l" t="t" r="r" b="b"/>
            <a:pathLst>
              <a:path w="1271905" h="191135">
                <a:moveTo>
                  <a:pt x="1271701" y="0"/>
                </a:moveTo>
                <a:lnTo>
                  <a:pt x="1271701" y="0"/>
                </a:lnTo>
                <a:lnTo>
                  <a:pt x="0" y="0"/>
                </a:lnTo>
                <a:lnTo>
                  <a:pt x="0" y="190576"/>
                </a:lnTo>
                <a:lnTo>
                  <a:pt x="1271701" y="190576"/>
                </a:lnTo>
                <a:lnTo>
                  <a:pt x="127170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5514" y="2408900"/>
            <a:ext cx="987425" cy="1911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sz="1300" b="1" spc="-10" dirty="0">
                <a:solidFill>
                  <a:srgbClr val="171D23"/>
                </a:solidFill>
                <a:latin typeface="Corbel"/>
                <a:cs typeface="Corbel"/>
              </a:rPr>
              <a:t>Legal</a:t>
            </a:r>
            <a:r>
              <a:rPr sz="1300" b="1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spc="-1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9617" y="2383973"/>
            <a:ext cx="2069464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=</a:t>
            </a:r>
            <a:r>
              <a:rPr sz="1300" spc="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Probative/Persuasive</a:t>
            </a:r>
            <a:r>
              <a:rPr sz="1300" spc="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814" y="2572949"/>
            <a:ext cx="1727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171D23"/>
                </a:solidFill>
                <a:latin typeface="Wingdings"/>
                <a:cs typeface="Wingdings"/>
              </a:rPr>
              <a:t>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2814" y="2969189"/>
            <a:ext cx="1727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171D23"/>
                </a:solidFill>
                <a:latin typeface="Wingdings"/>
                <a:cs typeface="Wingdings"/>
              </a:rPr>
              <a:t>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2814" y="3362381"/>
            <a:ext cx="17272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5"/>
              </a:lnSpc>
              <a:spcBef>
                <a:spcPts val="100"/>
              </a:spcBef>
            </a:pPr>
            <a:r>
              <a:rPr sz="1300" spc="-50" dirty="0">
                <a:solidFill>
                  <a:srgbClr val="171D23"/>
                </a:solidFill>
                <a:latin typeface="Wingdings"/>
                <a:cs typeface="Wingdings"/>
              </a:rPr>
              <a:t></a:t>
            </a:r>
            <a:endParaRPr sz="1300">
              <a:latin typeface="Wingdings"/>
              <a:cs typeface="Wingdings"/>
            </a:endParaRPr>
          </a:p>
          <a:p>
            <a:pPr marL="12700">
              <a:lnSpc>
                <a:spcPts val="1525"/>
              </a:lnSpc>
            </a:pPr>
            <a:r>
              <a:rPr sz="1300" spc="-50" dirty="0">
                <a:solidFill>
                  <a:srgbClr val="171D23"/>
                </a:solidFill>
                <a:latin typeface="Wingdings"/>
                <a:cs typeface="Wingdings"/>
              </a:rPr>
              <a:t>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2814" y="4148764"/>
            <a:ext cx="1727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171D23"/>
                </a:solidFill>
                <a:latin typeface="Wingdings"/>
                <a:cs typeface="Wingdings"/>
              </a:rPr>
              <a:t>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5286" y="2572949"/>
            <a:ext cx="4874895" cy="23850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6350" algn="just">
              <a:lnSpc>
                <a:spcPct val="103099"/>
              </a:lnSpc>
              <a:spcBef>
                <a:spcPts val="50"/>
              </a:spcBef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Legal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300" spc="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determines</a:t>
            </a:r>
            <a:r>
              <a:rPr sz="1300" spc="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which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party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will</a:t>
            </a:r>
            <a:r>
              <a:rPr sz="1300" spc="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lose</a:t>
            </a:r>
            <a:r>
              <a:rPr sz="1300" spc="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trial</a:t>
            </a:r>
            <a:r>
              <a:rPr sz="1300" spc="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if</a:t>
            </a:r>
            <a:r>
              <a:rPr sz="1300" spc="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that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party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does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not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prove</a:t>
            </a:r>
            <a:r>
              <a:rPr sz="1300" spc="-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its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case</a:t>
            </a:r>
            <a:r>
              <a:rPr sz="1300" spc="-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300" spc="-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required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standard.</a:t>
            </a:r>
            <a:endParaRPr sz="1300">
              <a:latin typeface="Corbel"/>
              <a:cs typeface="Corbel"/>
            </a:endParaRPr>
          </a:p>
          <a:p>
            <a:pPr marL="12700" algn="just">
              <a:lnSpc>
                <a:spcPts val="1510"/>
              </a:lnSpc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300" spc="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which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is</a:t>
            </a:r>
            <a:r>
              <a:rPr sz="1300" spc="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discharged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at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end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300" spc="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trial</a:t>
            </a:r>
            <a:r>
              <a:rPr sz="1300" spc="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when</a:t>
            </a:r>
            <a:r>
              <a:rPr sz="1300" spc="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3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verdict</a:t>
            </a:r>
            <a:endParaRPr sz="1300">
              <a:latin typeface="Corbel"/>
              <a:cs typeface="Corbel"/>
            </a:endParaRPr>
          </a:p>
          <a:p>
            <a:pPr marL="12700" algn="just">
              <a:lnSpc>
                <a:spcPts val="1535"/>
              </a:lnSpc>
              <a:spcBef>
                <a:spcPts val="25"/>
              </a:spcBef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is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given.</a:t>
            </a:r>
            <a:endParaRPr sz="1300">
              <a:latin typeface="Corbel"/>
              <a:cs typeface="Corbel"/>
            </a:endParaRPr>
          </a:p>
          <a:p>
            <a:pPr marL="12700" algn="just">
              <a:lnSpc>
                <a:spcPts val="1500"/>
              </a:lnSpc>
            </a:pPr>
            <a:r>
              <a:rPr sz="1300" b="1" i="1" spc="-20" dirty="0">
                <a:solidFill>
                  <a:srgbClr val="171D23"/>
                </a:solidFill>
                <a:latin typeface="Corbel"/>
                <a:cs typeface="Corbel"/>
              </a:rPr>
              <a:t>Woolmington</a:t>
            </a:r>
            <a:r>
              <a:rPr sz="1300" b="1" i="1" spc="-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v</a:t>
            </a:r>
            <a:r>
              <a:rPr sz="1300" b="1" i="1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DPP</a:t>
            </a:r>
            <a:r>
              <a:rPr sz="1300" b="1" i="1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spc="-20" dirty="0">
                <a:solidFill>
                  <a:srgbClr val="171D23"/>
                </a:solidFill>
                <a:latin typeface="Corbel"/>
                <a:cs typeface="Corbel"/>
              </a:rPr>
              <a:t>[1935]</a:t>
            </a:r>
            <a:r>
              <a:rPr sz="1300" b="1" spc="-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dirty="0">
                <a:latin typeface="Corbel"/>
                <a:cs typeface="Corbel"/>
              </a:rPr>
              <a:t>All</a:t>
            </a:r>
            <a:r>
              <a:rPr sz="1300" b="1" spc="-10" dirty="0">
                <a:latin typeface="Corbel"/>
                <a:cs typeface="Corbel"/>
              </a:rPr>
              <a:t> </a:t>
            </a:r>
            <a:r>
              <a:rPr sz="1300" b="1" dirty="0">
                <a:latin typeface="Corbel"/>
                <a:cs typeface="Corbel"/>
              </a:rPr>
              <a:t>ER</a:t>
            </a:r>
            <a:r>
              <a:rPr sz="1300" b="1" spc="-20" dirty="0">
                <a:latin typeface="Corbel"/>
                <a:cs typeface="Corbel"/>
              </a:rPr>
              <a:t> </a:t>
            </a:r>
            <a:r>
              <a:rPr sz="1300" b="1" dirty="0">
                <a:latin typeface="Corbel"/>
                <a:cs typeface="Corbel"/>
              </a:rPr>
              <a:t>1,</a:t>
            </a:r>
            <a:r>
              <a:rPr sz="1300" b="1" spc="-15" dirty="0">
                <a:latin typeface="Corbel"/>
                <a:cs typeface="Corbel"/>
              </a:rPr>
              <a:t> </a:t>
            </a:r>
            <a:r>
              <a:rPr sz="1300" b="1" spc="-25" dirty="0">
                <a:latin typeface="Corbel"/>
                <a:cs typeface="Corbel"/>
              </a:rPr>
              <a:t>HL</a:t>
            </a:r>
            <a:endParaRPr sz="1300">
              <a:latin typeface="Corbel"/>
              <a:cs typeface="Corbel"/>
            </a:endParaRPr>
          </a:p>
          <a:p>
            <a:pPr marL="12700" algn="just">
              <a:lnSpc>
                <a:spcPts val="1525"/>
              </a:lnSpc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Rule: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prosecution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bears</a:t>
            </a:r>
            <a:r>
              <a:rPr sz="1300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legal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proving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every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issue,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that</a:t>
            </a:r>
            <a:endParaRPr sz="1300">
              <a:latin typeface="Corbel"/>
              <a:cs typeface="Corbel"/>
            </a:endParaRPr>
          </a:p>
          <a:p>
            <a:pPr marL="12700" marR="6985" algn="just">
              <a:lnSpc>
                <a:spcPts val="1510"/>
              </a:lnSpc>
              <a:spcBef>
                <a:spcPts val="140"/>
              </a:spcBef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is</a:t>
            </a:r>
            <a:r>
              <a:rPr sz="1300" spc="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300" spc="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prove</a:t>
            </a:r>
            <a:r>
              <a:rPr sz="1300" spc="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i="1" dirty="0">
                <a:solidFill>
                  <a:srgbClr val="171D23"/>
                </a:solidFill>
                <a:latin typeface="Corbel"/>
                <a:cs typeface="Corbel"/>
              </a:rPr>
              <a:t>actus</a:t>
            </a:r>
            <a:r>
              <a:rPr sz="1300" i="1" spc="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i="1" dirty="0">
                <a:solidFill>
                  <a:srgbClr val="171D23"/>
                </a:solidFill>
                <a:latin typeface="Corbel"/>
                <a:cs typeface="Corbel"/>
              </a:rPr>
              <a:t>reus</a:t>
            </a:r>
            <a:r>
              <a:rPr sz="1300" i="1" spc="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and the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i="1" dirty="0">
                <a:solidFill>
                  <a:srgbClr val="171D23"/>
                </a:solidFill>
                <a:latin typeface="Corbel"/>
                <a:cs typeface="Corbel"/>
              </a:rPr>
              <a:t>mens</a:t>
            </a:r>
            <a:r>
              <a:rPr sz="1300" i="1" spc="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i="1" dirty="0">
                <a:solidFill>
                  <a:srgbClr val="171D23"/>
                </a:solidFill>
                <a:latin typeface="Corbel"/>
                <a:cs typeface="Corbel"/>
              </a:rPr>
              <a:t>rea</a:t>
            </a:r>
            <a:r>
              <a:rPr sz="1300" i="1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offence,</a:t>
            </a:r>
            <a:r>
              <a:rPr sz="1300" spc="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as</a:t>
            </a:r>
            <a:r>
              <a:rPr sz="1300" spc="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well</a:t>
            </a:r>
            <a:r>
              <a:rPr sz="1300" spc="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as</a:t>
            </a:r>
            <a:r>
              <a:rPr sz="1300" spc="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the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lack</a:t>
            </a:r>
            <a:r>
              <a:rPr sz="1300" spc="-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</a:t>
            </a:r>
            <a:r>
              <a:rPr sz="1300" spc="-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defence</a:t>
            </a:r>
            <a:r>
              <a:rPr sz="1300" spc="-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(the</a:t>
            </a:r>
            <a:r>
              <a:rPr sz="1300" spc="-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‘golden</a:t>
            </a:r>
            <a:r>
              <a:rPr sz="1300" spc="-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thread’).</a:t>
            </a:r>
            <a:endParaRPr sz="1300">
              <a:latin typeface="Corbel"/>
              <a:cs typeface="Corbel"/>
            </a:endParaRPr>
          </a:p>
          <a:p>
            <a:pPr marL="12700" marR="5080" algn="just">
              <a:lnSpc>
                <a:spcPct val="98500"/>
              </a:lnSpc>
              <a:spcBef>
                <a:spcPts val="5"/>
              </a:spcBef>
            </a:pP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Exceptions: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sometimes </a:t>
            </a:r>
            <a:r>
              <a:rPr sz="1300" dirty="0">
                <a:latin typeface="Corbel"/>
                <a:cs typeface="Corbel"/>
              </a:rPr>
              <a:t>the</a:t>
            </a:r>
            <a:r>
              <a:rPr sz="1300" spc="-5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defendant </a:t>
            </a:r>
            <a:r>
              <a:rPr sz="1300" dirty="0">
                <a:latin typeface="Corbel"/>
                <a:cs typeface="Corbel"/>
              </a:rPr>
              <a:t>bears the</a:t>
            </a:r>
            <a:r>
              <a:rPr sz="1300" spc="-10" dirty="0">
                <a:latin typeface="Corbel"/>
                <a:cs typeface="Corbel"/>
              </a:rPr>
              <a:t> </a:t>
            </a:r>
            <a:r>
              <a:rPr sz="1300" dirty="0">
                <a:latin typeface="Corbel"/>
                <a:cs typeface="Corbel"/>
              </a:rPr>
              <a:t>legal</a:t>
            </a:r>
            <a:r>
              <a:rPr sz="1300" spc="-5" dirty="0">
                <a:latin typeface="Corbel"/>
                <a:cs typeface="Corbel"/>
              </a:rPr>
              <a:t> </a:t>
            </a:r>
            <a:r>
              <a:rPr sz="1300" dirty="0">
                <a:latin typeface="Corbel"/>
                <a:cs typeface="Corbel"/>
              </a:rPr>
              <a:t>burden</a:t>
            </a:r>
            <a:r>
              <a:rPr sz="1300" spc="-5" dirty="0">
                <a:latin typeface="Corbel"/>
                <a:cs typeface="Corbel"/>
              </a:rPr>
              <a:t> </a:t>
            </a:r>
            <a:r>
              <a:rPr sz="1300" dirty="0">
                <a:latin typeface="Corbel"/>
                <a:cs typeface="Corbel"/>
              </a:rPr>
              <a:t>of</a:t>
            </a:r>
            <a:r>
              <a:rPr sz="1300" spc="5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proving </a:t>
            </a:r>
            <a:r>
              <a:rPr sz="1300" dirty="0">
                <a:latin typeface="Corbel"/>
                <a:cs typeface="Corbel"/>
              </a:rPr>
              <a:t>an</a:t>
            </a:r>
            <a:r>
              <a:rPr sz="1300" spc="185" dirty="0">
                <a:latin typeface="Corbel"/>
                <a:cs typeface="Corbel"/>
              </a:rPr>
              <a:t> </a:t>
            </a:r>
            <a:r>
              <a:rPr sz="1300" dirty="0">
                <a:latin typeface="Corbel"/>
                <a:cs typeface="Corbel"/>
              </a:rPr>
              <a:t>element;</a:t>
            </a:r>
            <a:r>
              <a:rPr sz="1300" spc="190" dirty="0">
                <a:latin typeface="Corbel"/>
                <a:cs typeface="Corbel"/>
              </a:rPr>
              <a:t> </a:t>
            </a:r>
            <a:r>
              <a:rPr sz="1300" dirty="0">
                <a:latin typeface="Corbel"/>
                <a:cs typeface="Corbel"/>
              </a:rPr>
              <a:t>e.g.</a:t>
            </a:r>
            <a:r>
              <a:rPr sz="1300" spc="180" dirty="0"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insanity</a:t>
            </a:r>
            <a:r>
              <a:rPr sz="1300" spc="1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(see</a:t>
            </a:r>
            <a:r>
              <a:rPr sz="1300" spc="18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McNaghten’s</a:t>
            </a:r>
            <a:r>
              <a:rPr sz="1300" b="1" i="1" spc="1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Case</a:t>
            </a:r>
            <a:r>
              <a:rPr sz="1300" b="1" i="1" spc="1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dirty="0">
                <a:solidFill>
                  <a:srgbClr val="171D23"/>
                </a:solidFill>
                <a:latin typeface="Corbel"/>
                <a:cs typeface="Corbel"/>
              </a:rPr>
              <a:t>[1843]</a:t>
            </a:r>
            <a:r>
              <a:rPr sz="1300" b="1" spc="1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dirty="0">
                <a:latin typeface="Corbel"/>
                <a:cs typeface="Corbel"/>
              </a:rPr>
              <a:t>10</a:t>
            </a:r>
            <a:r>
              <a:rPr sz="1300" b="1" spc="165" dirty="0">
                <a:latin typeface="Corbel"/>
                <a:cs typeface="Corbel"/>
              </a:rPr>
              <a:t> </a:t>
            </a:r>
            <a:r>
              <a:rPr sz="1300" b="1" dirty="0">
                <a:latin typeface="Corbel"/>
                <a:cs typeface="Corbel"/>
              </a:rPr>
              <a:t>CI</a:t>
            </a:r>
            <a:r>
              <a:rPr sz="1300" b="1" spc="160" dirty="0">
                <a:latin typeface="Corbel"/>
                <a:cs typeface="Corbel"/>
              </a:rPr>
              <a:t> </a:t>
            </a:r>
            <a:r>
              <a:rPr sz="1300" b="1" dirty="0">
                <a:latin typeface="Corbel"/>
                <a:cs typeface="Corbel"/>
              </a:rPr>
              <a:t>&amp;</a:t>
            </a:r>
            <a:r>
              <a:rPr sz="1300" b="1" spc="160" dirty="0">
                <a:latin typeface="Corbel"/>
                <a:cs typeface="Corbel"/>
              </a:rPr>
              <a:t> </a:t>
            </a:r>
            <a:r>
              <a:rPr sz="1300" b="1" spc="-25" dirty="0">
                <a:latin typeface="Corbel"/>
                <a:cs typeface="Corbel"/>
              </a:rPr>
              <a:t>Fin </a:t>
            </a:r>
            <a:r>
              <a:rPr sz="1300" b="1" dirty="0">
                <a:latin typeface="Corbel"/>
                <a:cs typeface="Corbel"/>
              </a:rPr>
              <a:t>200,HL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;</a:t>
            </a:r>
            <a:r>
              <a:rPr sz="1300" spc="13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diminished</a:t>
            </a:r>
            <a:r>
              <a:rPr sz="1300" spc="13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responsibility</a:t>
            </a:r>
            <a:r>
              <a:rPr sz="1300" spc="13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(see</a:t>
            </a:r>
            <a:r>
              <a:rPr sz="1300" spc="13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s.2(2)</a:t>
            </a:r>
            <a:r>
              <a:rPr sz="1300" spc="13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Homicide</a:t>
            </a:r>
            <a:r>
              <a:rPr sz="1300" spc="13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Act</a:t>
            </a:r>
            <a:r>
              <a:rPr sz="1300" spc="13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1957) (‘reverse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burden’)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2814" y="5127173"/>
            <a:ext cx="463486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171D23"/>
                </a:solidFill>
                <a:latin typeface="Corbel"/>
                <a:cs typeface="Corbel"/>
              </a:rPr>
              <a:t>Evidential</a:t>
            </a:r>
            <a:r>
              <a:rPr sz="1300" b="1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spc="-1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300" b="1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=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300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Passing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Judge/Adducing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Evidence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2814" y="5319197"/>
            <a:ext cx="1727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171D23"/>
                </a:solidFill>
                <a:latin typeface="Wingdings"/>
                <a:cs typeface="Wingdings"/>
              </a:rPr>
              <a:t>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848" y="5712389"/>
            <a:ext cx="838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171D23"/>
                </a:solidFill>
                <a:latin typeface="Arial MT"/>
                <a:cs typeface="Arial MT"/>
              </a:rPr>
              <a:t>•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4848" y="6105581"/>
            <a:ext cx="838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171D23"/>
                </a:solidFill>
                <a:latin typeface="Arial MT"/>
                <a:cs typeface="Arial MT"/>
              </a:rPr>
              <a:t>•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4848" y="6486581"/>
            <a:ext cx="838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171D23"/>
                </a:solidFill>
                <a:latin typeface="Arial MT"/>
                <a:cs typeface="Arial MT"/>
              </a:rPr>
              <a:t>•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2814" y="6879773"/>
            <a:ext cx="1727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171D23"/>
                </a:solidFill>
                <a:latin typeface="Wingdings"/>
                <a:cs typeface="Wingdings"/>
              </a:rPr>
              <a:t>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65286" y="5319197"/>
            <a:ext cx="4874895" cy="19888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715">
              <a:lnSpc>
                <a:spcPts val="1490"/>
              </a:lnSpc>
              <a:spcBef>
                <a:spcPts val="204"/>
              </a:spcBef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adducing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sufficient</a:t>
            </a:r>
            <a:r>
              <a:rPr sz="1300" spc="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evidence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300" spc="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convince</a:t>
            </a:r>
            <a:r>
              <a:rPr sz="1300" spc="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judge</a:t>
            </a:r>
            <a:r>
              <a:rPr sz="1300" spc="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there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is</a:t>
            </a:r>
            <a:r>
              <a:rPr sz="1300" spc="-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an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issue</a:t>
            </a:r>
            <a:r>
              <a:rPr sz="1300" spc="-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300" spc="-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put</a:t>
            </a:r>
            <a:r>
              <a:rPr sz="1300" spc="-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before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court.</a:t>
            </a:r>
            <a:endParaRPr sz="1300">
              <a:latin typeface="Corbel"/>
              <a:cs typeface="Corbel"/>
            </a:endParaRPr>
          </a:p>
          <a:p>
            <a:pPr marL="14604" marR="6350">
              <a:lnSpc>
                <a:spcPts val="1510"/>
              </a:lnSpc>
              <a:spcBef>
                <a:spcPts val="100"/>
              </a:spcBef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On</a:t>
            </a:r>
            <a:r>
              <a:rPr sz="1300" spc="254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25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prosecution</a:t>
            </a:r>
            <a:r>
              <a:rPr sz="1300" spc="254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300" spc="25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adduce</a:t>
            </a:r>
            <a:r>
              <a:rPr sz="1300" spc="2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enough</a:t>
            </a:r>
            <a:r>
              <a:rPr sz="1300" spc="25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evidence</a:t>
            </a:r>
            <a:r>
              <a:rPr sz="1300" spc="254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for</a:t>
            </a:r>
            <a:r>
              <a:rPr sz="1300" spc="254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2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issue</a:t>
            </a:r>
            <a:r>
              <a:rPr sz="1300" spc="254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300" spc="25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go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before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jury;</a:t>
            </a:r>
            <a:endParaRPr sz="1300">
              <a:latin typeface="Corbel"/>
              <a:cs typeface="Corbel"/>
            </a:endParaRPr>
          </a:p>
          <a:p>
            <a:pPr marL="14604" marR="5715">
              <a:lnSpc>
                <a:spcPts val="1510"/>
              </a:lnSpc>
              <a:spcBef>
                <a:spcPts val="80"/>
              </a:spcBef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On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defence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300" spc="5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adduce</a:t>
            </a:r>
            <a:r>
              <a:rPr sz="1300" spc="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enough</a:t>
            </a:r>
            <a:r>
              <a:rPr sz="1300" spc="5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evidence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300" spc="5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make</a:t>
            </a:r>
            <a:r>
              <a:rPr sz="1300" spc="6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self-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defence,</a:t>
            </a:r>
            <a:r>
              <a:rPr sz="1300" spc="6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loss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300" spc="-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control,</a:t>
            </a:r>
            <a:r>
              <a:rPr sz="1300" spc="-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etc.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an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issue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in</a:t>
            </a:r>
            <a:r>
              <a:rPr sz="1300" spc="-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case.</a:t>
            </a:r>
            <a:endParaRPr sz="1300">
              <a:latin typeface="Corbel"/>
              <a:cs typeface="Corbel"/>
            </a:endParaRPr>
          </a:p>
          <a:p>
            <a:pPr marL="14604">
              <a:lnSpc>
                <a:spcPts val="1450"/>
              </a:lnSpc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Once</a:t>
            </a:r>
            <a:r>
              <a:rPr sz="1300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defence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has</a:t>
            </a:r>
            <a:r>
              <a:rPr sz="1300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discharged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evidential burden,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prosecution</a:t>
            </a:r>
            <a:endParaRPr sz="1300">
              <a:latin typeface="Corbel"/>
              <a:cs typeface="Corbel"/>
            </a:endParaRPr>
          </a:p>
          <a:p>
            <a:pPr marL="14604">
              <a:lnSpc>
                <a:spcPts val="1525"/>
              </a:lnSpc>
              <a:spcBef>
                <a:spcPts val="45"/>
              </a:spcBef>
            </a:pP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has</a:t>
            </a:r>
            <a:r>
              <a:rPr sz="1300" spc="-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legal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300" spc="-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disprove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self-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defence,</a:t>
            </a:r>
            <a:r>
              <a:rPr sz="1300" spc="-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loss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171D23"/>
                </a:solidFill>
                <a:latin typeface="Corbel"/>
                <a:cs typeface="Corbel"/>
              </a:rPr>
              <a:t>control,</a:t>
            </a:r>
            <a:r>
              <a:rPr sz="1300" spc="-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spc="-20" dirty="0">
                <a:solidFill>
                  <a:srgbClr val="171D23"/>
                </a:solidFill>
                <a:latin typeface="Corbel"/>
                <a:cs typeface="Corbel"/>
              </a:rPr>
              <a:t>etc.</a:t>
            </a:r>
            <a:endParaRPr sz="1300">
              <a:latin typeface="Corbel"/>
              <a:cs typeface="Corbel"/>
            </a:endParaRPr>
          </a:p>
          <a:p>
            <a:pPr marL="12700">
              <a:lnSpc>
                <a:spcPts val="1525"/>
              </a:lnSpc>
            </a:pPr>
            <a:r>
              <a:rPr sz="1300" i="1" dirty="0">
                <a:solidFill>
                  <a:srgbClr val="171D23"/>
                </a:solidFill>
                <a:latin typeface="Corbel"/>
                <a:cs typeface="Corbel"/>
              </a:rPr>
              <a:t>See</a:t>
            </a:r>
            <a:r>
              <a:rPr sz="1300" i="1" spc="-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R</a:t>
            </a:r>
            <a:r>
              <a:rPr sz="1300" b="1" i="1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v</a:t>
            </a:r>
            <a:r>
              <a:rPr sz="1300" b="1" i="1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spc="-10" dirty="0">
                <a:solidFill>
                  <a:srgbClr val="171D23"/>
                </a:solidFill>
                <a:latin typeface="Corbel"/>
                <a:cs typeface="Corbel"/>
              </a:rPr>
              <a:t>Galbraith</a:t>
            </a:r>
            <a:r>
              <a:rPr sz="1300" b="1" i="1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spc="-10" dirty="0">
                <a:solidFill>
                  <a:srgbClr val="171D23"/>
                </a:solidFill>
                <a:latin typeface="Corbel"/>
                <a:cs typeface="Corbel"/>
              </a:rPr>
              <a:t>[1981] </a:t>
            </a:r>
            <a:r>
              <a:rPr sz="1300" dirty="0">
                <a:solidFill>
                  <a:srgbClr val="171D23"/>
                </a:solidFill>
                <a:latin typeface="Corbel"/>
                <a:cs typeface="Corbel"/>
              </a:rPr>
              <a:t>and</a:t>
            </a:r>
            <a:r>
              <a:rPr sz="1300" spc="-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spc="-40" dirty="0">
                <a:solidFill>
                  <a:srgbClr val="171D23"/>
                </a:solidFill>
                <a:latin typeface="Corbel"/>
                <a:cs typeface="Corbel"/>
              </a:rPr>
              <a:t>A-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G’s</a:t>
            </a:r>
            <a:r>
              <a:rPr sz="1300" b="1" i="1" spc="-10" dirty="0">
                <a:solidFill>
                  <a:srgbClr val="171D23"/>
                </a:solidFill>
                <a:latin typeface="Corbel"/>
                <a:cs typeface="Corbel"/>
              </a:rPr>
              <a:t> Reference</a:t>
            </a:r>
            <a:r>
              <a:rPr sz="1300" b="1" i="1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(No</a:t>
            </a:r>
            <a:r>
              <a:rPr sz="1300" b="1" i="1" spc="-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4</a:t>
            </a:r>
            <a:r>
              <a:rPr sz="1300" b="1" i="1" spc="-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of </a:t>
            </a:r>
            <a:r>
              <a:rPr sz="1300" b="1" i="1" spc="-20" dirty="0">
                <a:solidFill>
                  <a:srgbClr val="171D23"/>
                </a:solidFill>
                <a:latin typeface="Corbel"/>
                <a:cs typeface="Corbel"/>
              </a:rPr>
              <a:t>2002)</a:t>
            </a:r>
            <a:r>
              <a:rPr sz="1300" b="1" spc="-20" dirty="0">
                <a:solidFill>
                  <a:srgbClr val="171D23"/>
                </a:solidFill>
                <a:latin typeface="Corbel"/>
                <a:cs typeface="Corbel"/>
              </a:rPr>
              <a:t>;</a:t>
            </a:r>
            <a:r>
              <a:rPr sz="1300" b="1" spc="-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spc="-10" dirty="0">
                <a:solidFill>
                  <a:srgbClr val="171D23"/>
                </a:solidFill>
                <a:latin typeface="Corbel"/>
                <a:cs typeface="Corbel"/>
              </a:rPr>
              <a:t>Sheldrake</a:t>
            </a:r>
            <a:endParaRPr sz="13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v</a:t>
            </a:r>
            <a:r>
              <a:rPr sz="1300" b="1" i="1" spc="-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i="1" dirty="0">
                <a:solidFill>
                  <a:srgbClr val="171D23"/>
                </a:solidFill>
                <a:latin typeface="Corbel"/>
                <a:cs typeface="Corbel"/>
              </a:rPr>
              <a:t>DPP</a:t>
            </a:r>
            <a:r>
              <a:rPr sz="1300" b="1" i="1" spc="-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300" b="1" spc="-10" dirty="0">
                <a:solidFill>
                  <a:srgbClr val="171D23"/>
                </a:solidFill>
                <a:latin typeface="Corbel"/>
                <a:cs typeface="Corbel"/>
              </a:rPr>
              <a:t>[2004]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5698" y="1772561"/>
            <a:ext cx="2506345" cy="40703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5"/>
              </a:lnSpc>
            </a:pPr>
            <a:r>
              <a:rPr sz="2600" b="1" spc="-20" dirty="0">
                <a:latin typeface="Corbel"/>
                <a:cs typeface="Corbel"/>
              </a:rPr>
              <a:t>Standard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of</a:t>
            </a:r>
            <a:r>
              <a:rPr sz="2600" b="1" spc="-55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Proof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20234" y="2363631"/>
            <a:ext cx="3285490" cy="5010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440"/>
              </a:spcBef>
            </a:pP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=</a:t>
            </a:r>
            <a:r>
              <a:rPr sz="1700" spc="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Level</a:t>
            </a:r>
            <a:r>
              <a:rPr sz="1700" spc="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700" spc="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probative</a:t>
            </a:r>
            <a:r>
              <a:rPr sz="1700" spc="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force</a:t>
            </a:r>
            <a:r>
              <a:rPr sz="1700" spc="3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needed</a:t>
            </a:r>
            <a:r>
              <a:rPr sz="1700" spc="2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spc="-25" dirty="0">
                <a:solidFill>
                  <a:srgbClr val="171D23"/>
                </a:solidFill>
                <a:latin typeface="Corbel"/>
                <a:cs typeface="Corbel"/>
              </a:rPr>
              <a:t>to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win</a:t>
            </a:r>
            <a:r>
              <a:rPr sz="1700" spc="-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700" spc="-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case</a:t>
            </a:r>
            <a:r>
              <a:rPr sz="1700" spc="-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or</a:t>
            </a:r>
            <a:r>
              <a:rPr sz="1700" spc="-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establish</a:t>
            </a:r>
            <a:r>
              <a:rPr sz="1700" spc="-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a </a:t>
            </a:r>
            <a:r>
              <a:rPr sz="1700" spc="-10" dirty="0">
                <a:solidFill>
                  <a:srgbClr val="171D23"/>
                </a:solidFill>
                <a:latin typeface="Corbel"/>
                <a:cs typeface="Corbel"/>
              </a:rPr>
              <a:t>defence.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20234" y="3314607"/>
            <a:ext cx="328549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7500" algn="l"/>
              </a:tabLst>
            </a:pP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Where</a:t>
            </a:r>
            <a:r>
              <a:rPr sz="1700" spc="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700" spc="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prosecution</a:t>
            </a:r>
            <a:r>
              <a:rPr sz="1700" spc="4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bears</a:t>
            </a:r>
            <a:r>
              <a:rPr sz="1700" spc="4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spc="-25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25431" y="3531015"/>
            <a:ext cx="29800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1050" algn="l"/>
                <a:tab pos="1759585" algn="l"/>
                <a:tab pos="2308225" algn="l"/>
              </a:tabLst>
            </a:pPr>
            <a:r>
              <a:rPr sz="1700" spc="-10" dirty="0">
                <a:solidFill>
                  <a:srgbClr val="171D23"/>
                </a:solidFill>
                <a:latin typeface="Corbel"/>
                <a:cs typeface="Corbel"/>
              </a:rPr>
              <a:t>legal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	</a:t>
            </a:r>
            <a:r>
              <a:rPr sz="1700" spc="-1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	</a:t>
            </a:r>
            <a:r>
              <a:rPr sz="1700" spc="-50" dirty="0">
                <a:solidFill>
                  <a:srgbClr val="171D23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srgbClr val="171D23"/>
                </a:solidFill>
                <a:latin typeface="Times New Roman"/>
                <a:cs typeface="Times New Roman"/>
              </a:rPr>
              <a:t>	</a:t>
            </a:r>
            <a:r>
              <a:rPr sz="1700" i="1" spc="-10" dirty="0">
                <a:solidFill>
                  <a:srgbClr val="171D23"/>
                </a:solidFill>
                <a:latin typeface="Corbel"/>
                <a:cs typeface="Corbel"/>
              </a:rPr>
              <a:t>Beyond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25431" y="3735231"/>
            <a:ext cx="15830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reasonable</a:t>
            </a:r>
            <a:r>
              <a:rPr sz="1700" i="1" spc="-2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spc="-10" dirty="0">
                <a:solidFill>
                  <a:srgbClr val="171D23"/>
                </a:solidFill>
                <a:latin typeface="Corbel"/>
                <a:cs typeface="Corbel"/>
              </a:rPr>
              <a:t>doubt</a:t>
            </a:r>
            <a:r>
              <a:rPr sz="1700" spc="-10" dirty="0">
                <a:solidFill>
                  <a:srgbClr val="171D23"/>
                </a:solidFill>
                <a:latin typeface="Corbel"/>
                <a:cs typeface="Corbel"/>
              </a:rPr>
              <a:t>.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20234" y="4104039"/>
            <a:ext cx="3286760" cy="19094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8460" marR="5080" indent="-366395" algn="just">
              <a:lnSpc>
                <a:spcPct val="80600"/>
              </a:lnSpc>
              <a:spcBef>
                <a:spcPts val="495"/>
              </a:spcBef>
              <a:buFont typeface="Arial MT"/>
              <a:buChar char="•"/>
              <a:tabLst>
                <a:tab pos="378460" algn="l"/>
              </a:tabLst>
            </a:pP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Where</a:t>
            </a:r>
            <a:r>
              <a:rPr sz="1700" spc="13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700" spc="13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defence</a:t>
            </a:r>
            <a:r>
              <a:rPr sz="1700" spc="13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bears</a:t>
            </a:r>
            <a:r>
              <a:rPr sz="1700" spc="125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700" spc="-25" dirty="0">
                <a:solidFill>
                  <a:srgbClr val="171D23"/>
                </a:solidFill>
                <a:latin typeface="Corbel"/>
                <a:cs typeface="Corbel"/>
              </a:rPr>
              <a:t>the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legal</a:t>
            </a:r>
            <a:r>
              <a:rPr sz="1700" spc="229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700" spc="24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700" dirty="0">
                <a:solidFill>
                  <a:srgbClr val="171D23"/>
                </a:solidFill>
                <a:latin typeface="Wingdings"/>
                <a:cs typeface="Wingdings"/>
              </a:rPr>
              <a:t></a:t>
            </a:r>
            <a:r>
              <a:rPr sz="1700" spc="340" dirty="0">
                <a:solidFill>
                  <a:srgbClr val="171D23"/>
                </a:solidFill>
                <a:latin typeface="Times New Roman"/>
                <a:cs typeface="Times New Roman"/>
              </a:rPr>
              <a:t>  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Balance</a:t>
            </a:r>
            <a:r>
              <a:rPr sz="1700" i="1" spc="220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700" i="1" spc="-25" dirty="0">
                <a:solidFill>
                  <a:srgbClr val="171D23"/>
                </a:solidFill>
                <a:latin typeface="Corbel"/>
                <a:cs typeface="Corbel"/>
              </a:rPr>
              <a:t>of </a:t>
            </a:r>
            <a:r>
              <a:rPr sz="1700" i="1" spc="-10" dirty="0">
                <a:solidFill>
                  <a:srgbClr val="171D23"/>
                </a:solidFill>
                <a:latin typeface="Corbel"/>
                <a:cs typeface="Corbel"/>
              </a:rPr>
              <a:t>probabilities.</a:t>
            </a:r>
            <a:endParaRPr sz="1700">
              <a:latin typeface="Corbel"/>
              <a:cs typeface="Corbel"/>
            </a:endParaRPr>
          </a:p>
          <a:p>
            <a:pPr marL="378460" marR="5715" indent="-366395" algn="just">
              <a:lnSpc>
                <a:spcPct val="81200"/>
              </a:lnSpc>
              <a:spcBef>
                <a:spcPts val="1250"/>
              </a:spcBef>
              <a:buFont typeface="Arial MT"/>
              <a:buChar char="•"/>
              <a:tabLst>
                <a:tab pos="378460" algn="l"/>
              </a:tabLst>
            </a:pP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Evidential</a:t>
            </a:r>
            <a:r>
              <a:rPr sz="1700" spc="4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burden</a:t>
            </a:r>
            <a:r>
              <a:rPr sz="1700" spc="4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171D23"/>
                </a:solidFill>
                <a:latin typeface="Wingdings"/>
                <a:cs typeface="Wingdings"/>
              </a:rPr>
              <a:t></a:t>
            </a:r>
            <a:r>
              <a:rPr sz="1700" spc="390" dirty="0">
                <a:solidFill>
                  <a:srgbClr val="171D23"/>
                </a:solidFill>
                <a:latin typeface="Times New Roman"/>
                <a:cs typeface="Times New Roman"/>
              </a:rPr>
              <a:t> </a:t>
            </a:r>
            <a:r>
              <a:rPr sz="1700" i="1" spc="-10" dirty="0">
                <a:solidFill>
                  <a:srgbClr val="171D23"/>
                </a:solidFill>
                <a:latin typeface="Corbel"/>
                <a:cs typeface="Corbel"/>
              </a:rPr>
              <a:t>Sufficient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evidence</a:t>
            </a:r>
            <a:r>
              <a:rPr sz="1700" i="1" spc="21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to</a:t>
            </a:r>
            <a:r>
              <a:rPr sz="1700" i="1" spc="229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make</a:t>
            </a:r>
            <a:r>
              <a:rPr sz="1700" i="1" spc="2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700" i="1" spc="229" dirty="0">
                <a:solidFill>
                  <a:srgbClr val="171D23"/>
                </a:solidFill>
                <a:latin typeface="Corbel"/>
                <a:cs typeface="Corbel"/>
              </a:rPr>
              <a:t> 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matter</a:t>
            </a:r>
            <a:r>
              <a:rPr sz="1700" i="1" spc="23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spc="-25" dirty="0">
                <a:solidFill>
                  <a:srgbClr val="171D23"/>
                </a:solidFill>
                <a:latin typeface="Corbel"/>
                <a:cs typeface="Corbel"/>
              </a:rPr>
              <a:t>in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question</a:t>
            </a:r>
            <a:r>
              <a:rPr sz="1700" i="1" spc="2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a</a:t>
            </a:r>
            <a:r>
              <a:rPr sz="1700" i="1" spc="29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live</a:t>
            </a:r>
            <a:r>
              <a:rPr sz="1700" i="1" spc="27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issue</a:t>
            </a:r>
            <a:r>
              <a:rPr sz="1700" i="1" spc="27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in</a:t>
            </a:r>
            <a:r>
              <a:rPr sz="1700" i="1" spc="29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the</a:t>
            </a:r>
            <a:r>
              <a:rPr sz="1700" i="1" spc="28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spc="-20" dirty="0">
                <a:solidFill>
                  <a:srgbClr val="171D23"/>
                </a:solidFill>
                <a:latin typeface="Corbel"/>
                <a:cs typeface="Corbel"/>
              </a:rPr>
              <a:t>case</a:t>
            </a:r>
            <a:endParaRPr sz="1700">
              <a:latin typeface="Corbel"/>
              <a:cs typeface="Corbel"/>
            </a:endParaRPr>
          </a:p>
          <a:p>
            <a:pPr marL="378460" algn="just">
              <a:lnSpc>
                <a:spcPts val="1475"/>
              </a:lnSpc>
            </a:pPr>
            <a:r>
              <a:rPr sz="1700" dirty="0">
                <a:solidFill>
                  <a:srgbClr val="171D23"/>
                </a:solidFill>
                <a:latin typeface="Wingdings"/>
                <a:cs typeface="Wingdings"/>
              </a:rPr>
              <a:t></a:t>
            </a:r>
            <a:r>
              <a:rPr sz="1700" spc="400" dirty="0">
                <a:solidFill>
                  <a:srgbClr val="171D23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71D23"/>
                </a:solidFill>
                <a:latin typeface="Corbel"/>
                <a:cs typeface="Corbel"/>
              </a:rPr>
              <a:t>So</a:t>
            </a:r>
            <a:r>
              <a:rPr sz="1700" spc="484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171D23"/>
                </a:solidFill>
                <a:latin typeface="Corbel"/>
                <a:cs typeface="Corbel"/>
              </a:rPr>
              <a:t>a</a:t>
            </a:r>
            <a:r>
              <a:rPr sz="1700" b="1" spc="4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171D23"/>
                </a:solidFill>
                <a:latin typeface="Corbel"/>
                <a:cs typeface="Corbel"/>
              </a:rPr>
              <a:t>lower</a:t>
            </a:r>
            <a:r>
              <a:rPr sz="1700" b="1" spc="48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b="1" dirty="0">
                <a:solidFill>
                  <a:srgbClr val="171D23"/>
                </a:solidFill>
                <a:latin typeface="Corbel"/>
                <a:cs typeface="Corbel"/>
              </a:rPr>
              <a:t>standard</a:t>
            </a:r>
            <a:r>
              <a:rPr sz="1700" b="1" spc="470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b="1" spc="-20" dirty="0">
                <a:solidFill>
                  <a:srgbClr val="171D23"/>
                </a:solidFill>
                <a:latin typeface="Corbel"/>
                <a:cs typeface="Corbel"/>
              </a:rPr>
              <a:t>than</a:t>
            </a:r>
            <a:endParaRPr sz="1700">
              <a:latin typeface="Corbel"/>
              <a:cs typeface="Corbel"/>
            </a:endParaRPr>
          </a:p>
          <a:p>
            <a:pPr marL="378460" algn="just">
              <a:lnSpc>
                <a:spcPts val="1810"/>
              </a:lnSpc>
            </a:pP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balance</a:t>
            </a:r>
            <a:r>
              <a:rPr sz="1700" i="1" spc="-1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171D23"/>
                </a:solidFill>
                <a:latin typeface="Corbel"/>
                <a:cs typeface="Corbel"/>
              </a:rPr>
              <a:t>of</a:t>
            </a:r>
            <a:r>
              <a:rPr sz="1700" i="1" spc="-5" dirty="0">
                <a:solidFill>
                  <a:srgbClr val="171D23"/>
                </a:solidFill>
                <a:latin typeface="Corbel"/>
                <a:cs typeface="Corbel"/>
              </a:rPr>
              <a:t> </a:t>
            </a:r>
            <a:r>
              <a:rPr sz="1700" i="1" spc="-10" dirty="0">
                <a:solidFill>
                  <a:srgbClr val="171D23"/>
                </a:solidFill>
                <a:latin typeface="Corbel"/>
                <a:cs typeface="Corbel"/>
              </a:rPr>
              <a:t>probabilities</a:t>
            </a:r>
            <a:r>
              <a:rPr sz="1700" spc="-10" dirty="0">
                <a:solidFill>
                  <a:srgbClr val="171D23"/>
                </a:solidFill>
                <a:latin typeface="Corbel"/>
                <a:cs typeface="Corbel"/>
              </a:rPr>
              <a:t>.</a:t>
            </a:r>
            <a:endParaRPr sz="1700">
              <a:latin typeface="Corbel"/>
              <a:cs typeface="Corbe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26" name="object 26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8986" y="7119547"/>
              <a:ext cx="97790" cy="109220"/>
            </a:xfrm>
            <a:custGeom>
              <a:avLst/>
              <a:gdLst/>
              <a:ahLst/>
              <a:cxnLst/>
              <a:rect l="l" t="t" r="r" b="b"/>
              <a:pathLst>
                <a:path w="97790" h="109220">
                  <a:moveTo>
                    <a:pt x="43420" y="92488"/>
                  </a:moveTo>
                  <a:lnTo>
                    <a:pt x="2344" y="92488"/>
                  </a:lnTo>
                  <a:lnTo>
                    <a:pt x="2344" y="108877"/>
                  </a:lnTo>
                  <a:lnTo>
                    <a:pt x="43420" y="108877"/>
                  </a:lnTo>
                  <a:lnTo>
                    <a:pt x="43420" y="92488"/>
                  </a:lnTo>
                  <a:close/>
                </a:path>
                <a:path w="97790" h="109220">
                  <a:moveTo>
                    <a:pt x="28798" y="18910"/>
                  </a:moveTo>
                  <a:lnTo>
                    <a:pt x="20147" y="18910"/>
                  </a:lnTo>
                  <a:lnTo>
                    <a:pt x="20147" y="92488"/>
                  </a:lnTo>
                  <a:lnTo>
                    <a:pt x="28798" y="92488"/>
                  </a:lnTo>
                  <a:lnTo>
                    <a:pt x="28798" y="18910"/>
                  </a:lnTo>
                  <a:close/>
                </a:path>
                <a:path w="97790" h="109220">
                  <a:moveTo>
                    <a:pt x="28798" y="0"/>
                  </a:moveTo>
                  <a:lnTo>
                    <a:pt x="21319" y="0"/>
                  </a:lnTo>
                  <a:lnTo>
                    <a:pt x="0" y="15357"/>
                  </a:lnTo>
                  <a:lnTo>
                    <a:pt x="0" y="31861"/>
                  </a:lnTo>
                  <a:lnTo>
                    <a:pt x="20147" y="18910"/>
                  </a:lnTo>
                  <a:lnTo>
                    <a:pt x="28798" y="18910"/>
                  </a:lnTo>
                  <a:lnTo>
                    <a:pt x="28798" y="0"/>
                  </a:lnTo>
                  <a:close/>
                </a:path>
                <a:path w="97790" h="109220">
                  <a:moveTo>
                    <a:pt x="76462" y="0"/>
                  </a:moveTo>
                  <a:lnTo>
                    <a:pt x="70657" y="0"/>
                  </a:lnTo>
                  <a:lnTo>
                    <a:pt x="67857" y="588"/>
                  </a:lnTo>
                  <a:lnTo>
                    <a:pt x="51012" y="30618"/>
                  </a:lnTo>
                  <a:lnTo>
                    <a:pt x="51284" y="33102"/>
                  </a:lnTo>
                  <a:lnTo>
                    <a:pt x="51337" y="33586"/>
                  </a:lnTo>
                  <a:lnTo>
                    <a:pt x="64016" y="52556"/>
                  </a:lnTo>
                  <a:lnTo>
                    <a:pt x="64016" y="52870"/>
                  </a:lnTo>
                  <a:lnTo>
                    <a:pt x="49449" y="75670"/>
                  </a:lnTo>
                  <a:lnTo>
                    <a:pt x="49449" y="83723"/>
                  </a:lnTo>
                  <a:lnTo>
                    <a:pt x="69950" y="108877"/>
                  </a:lnTo>
                  <a:lnTo>
                    <a:pt x="77168" y="108877"/>
                  </a:lnTo>
                  <a:lnTo>
                    <a:pt x="80452" y="108132"/>
                  </a:lnTo>
                  <a:lnTo>
                    <a:pt x="86368" y="105151"/>
                  </a:lnTo>
                  <a:lnTo>
                    <a:pt x="88907" y="103099"/>
                  </a:lnTo>
                  <a:lnTo>
                    <a:pt x="92619" y="98523"/>
                  </a:lnTo>
                  <a:lnTo>
                    <a:pt x="71401" y="98523"/>
                  </a:lnTo>
                  <a:lnTo>
                    <a:pt x="69401" y="98078"/>
                  </a:lnTo>
                  <a:lnTo>
                    <a:pt x="58490" y="82128"/>
                  </a:lnTo>
                  <a:lnTo>
                    <a:pt x="58515" y="75670"/>
                  </a:lnTo>
                  <a:lnTo>
                    <a:pt x="73559" y="58360"/>
                  </a:lnTo>
                  <a:lnTo>
                    <a:pt x="90836" y="58360"/>
                  </a:lnTo>
                  <a:lnTo>
                    <a:pt x="90061" y="57485"/>
                  </a:lnTo>
                  <a:lnTo>
                    <a:pt x="86414" y="54608"/>
                  </a:lnTo>
                  <a:lnTo>
                    <a:pt x="84517" y="53549"/>
                  </a:lnTo>
                  <a:lnTo>
                    <a:pt x="82545" y="52870"/>
                  </a:lnTo>
                  <a:lnTo>
                    <a:pt x="82545" y="52556"/>
                  </a:lnTo>
                  <a:lnTo>
                    <a:pt x="84405" y="51667"/>
                  </a:lnTo>
                  <a:lnTo>
                    <a:pt x="86154" y="50464"/>
                  </a:lnTo>
                  <a:lnTo>
                    <a:pt x="89231" y="47614"/>
                  </a:lnTo>
                  <a:lnTo>
                    <a:pt x="73559" y="47614"/>
                  </a:lnTo>
                  <a:lnTo>
                    <a:pt x="69281" y="46411"/>
                  </a:lnTo>
                  <a:lnTo>
                    <a:pt x="65960" y="44136"/>
                  </a:lnTo>
                  <a:lnTo>
                    <a:pt x="61234" y="37443"/>
                  </a:lnTo>
                  <a:lnTo>
                    <a:pt x="60053" y="33102"/>
                  </a:lnTo>
                  <a:lnTo>
                    <a:pt x="60053" y="24944"/>
                  </a:lnTo>
                  <a:lnTo>
                    <a:pt x="71625" y="10354"/>
                  </a:lnTo>
                  <a:lnTo>
                    <a:pt x="91853" y="10354"/>
                  </a:lnTo>
                  <a:lnTo>
                    <a:pt x="91261" y="9347"/>
                  </a:lnTo>
                  <a:lnTo>
                    <a:pt x="87056" y="4693"/>
                  </a:lnTo>
                  <a:lnTo>
                    <a:pt x="84656" y="2941"/>
                  </a:lnTo>
                  <a:lnTo>
                    <a:pt x="79261" y="588"/>
                  </a:lnTo>
                  <a:lnTo>
                    <a:pt x="76462" y="0"/>
                  </a:lnTo>
                  <a:close/>
                </a:path>
                <a:path w="97790" h="109220">
                  <a:moveTo>
                    <a:pt x="90836" y="58360"/>
                  </a:moveTo>
                  <a:lnTo>
                    <a:pt x="73559" y="58360"/>
                  </a:lnTo>
                  <a:lnTo>
                    <a:pt x="75643" y="58674"/>
                  </a:lnTo>
                  <a:lnTo>
                    <a:pt x="77596" y="59315"/>
                  </a:lnTo>
                  <a:lnTo>
                    <a:pt x="88628" y="82128"/>
                  </a:lnTo>
                  <a:lnTo>
                    <a:pt x="88256" y="84822"/>
                  </a:lnTo>
                  <a:lnTo>
                    <a:pt x="75754" y="98523"/>
                  </a:lnTo>
                  <a:lnTo>
                    <a:pt x="92619" y="98523"/>
                  </a:lnTo>
                  <a:lnTo>
                    <a:pt x="93149" y="97869"/>
                  </a:lnTo>
                  <a:lnTo>
                    <a:pt x="94786" y="94771"/>
                  </a:lnTo>
                  <a:lnTo>
                    <a:pt x="97093" y="87606"/>
                  </a:lnTo>
                  <a:lnTo>
                    <a:pt x="97669" y="83723"/>
                  </a:lnTo>
                  <a:lnTo>
                    <a:pt x="97669" y="75670"/>
                  </a:lnTo>
                  <a:lnTo>
                    <a:pt x="91678" y="59315"/>
                  </a:lnTo>
                  <a:lnTo>
                    <a:pt x="90836" y="58360"/>
                  </a:lnTo>
                  <a:close/>
                </a:path>
                <a:path w="97790" h="109220">
                  <a:moveTo>
                    <a:pt x="91853" y="10354"/>
                  </a:moveTo>
                  <a:lnTo>
                    <a:pt x="75531" y="10354"/>
                  </a:lnTo>
                  <a:lnTo>
                    <a:pt x="77336" y="10733"/>
                  </a:lnTo>
                  <a:lnTo>
                    <a:pt x="80610" y="12250"/>
                  </a:lnTo>
                  <a:lnTo>
                    <a:pt x="87065" y="24944"/>
                  </a:lnTo>
                  <a:lnTo>
                    <a:pt x="87065" y="33102"/>
                  </a:lnTo>
                  <a:lnTo>
                    <a:pt x="85884" y="37443"/>
                  </a:lnTo>
                  <a:lnTo>
                    <a:pt x="81159" y="44136"/>
                  </a:lnTo>
                  <a:lnTo>
                    <a:pt x="77838" y="46411"/>
                  </a:lnTo>
                  <a:lnTo>
                    <a:pt x="73559" y="47614"/>
                  </a:lnTo>
                  <a:lnTo>
                    <a:pt x="89231" y="47614"/>
                  </a:lnTo>
                  <a:lnTo>
                    <a:pt x="96107" y="30618"/>
                  </a:lnTo>
                  <a:lnTo>
                    <a:pt x="96031" y="22460"/>
                  </a:lnTo>
                  <a:lnTo>
                    <a:pt x="95474" y="19009"/>
                  </a:lnTo>
                  <a:lnTo>
                    <a:pt x="92959" y="12250"/>
                  </a:lnTo>
                  <a:lnTo>
                    <a:pt x="91853" y="10354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Forms</a:t>
            </a:r>
            <a:r>
              <a:rPr spc="-80" dirty="0"/>
              <a:t> </a:t>
            </a:r>
            <a:r>
              <a:rPr spc="-10" dirty="0"/>
              <a:t>of</a:t>
            </a:r>
            <a:r>
              <a:rPr spc="-140" dirty="0"/>
              <a:t> </a:t>
            </a:r>
            <a:r>
              <a:rPr dirty="0"/>
              <a:t>Criminal</a:t>
            </a:r>
            <a:r>
              <a:rPr spc="-55" dirty="0"/>
              <a:t> </a:t>
            </a:r>
            <a:r>
              <a:rPr spc="-10" dirty="0"/>
              <a:t>Liability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4" y="1981604"/>
            <a:ext cx="4392295" cy="41649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7500" marR="564515" indent="-305435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b="1" dirty="0">
                <a:latin typeface="Corbel"/>
                <a:cs typeface="Corbel"/>
              </a:rPr>
              <a:t>Inchoate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Liability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liability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incomplete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a </a:t>
            </a:r>
            <a:r>
              <a:rPr sz="1900" dirty="0">
                <a:latin typeface="Corbel"/>
                <a:cs typeface="Corbel"/>
              </a:rPr>
              <a:t>‘substantive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crime’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been </a:t>
            </a:r>
            <a:r>
              <a:rPr sz="1900" dirty="0">
                <a:latin typeface="Corbel"/>
                <a:cs typeface="Corbel"/>
              </a:rPr>
              <a:t>committed</a:t>
            </a:r>
            <a:r>
              <a:rPr sz="1900" spc="-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(early</a:t>
            </a:r>
            <a:r>
              <a:rPr sz="1900" spc="-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stages)</a:t>
            </a:r>
            <a:endParaRPr sz="1900">
              <a:latin typeface="Corbel"/>
              <a:cs typeface="Corbel"/>
            </a:endParaRPr>
          </a:p>
          <a:p>
            <a:pPr marL="314960" marR="269875" indent="-302895" algn="just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b="1" dirty="0">
                <a:latin typeface="Corbel"/>
                <a:cs typeface="Corbel"/>
              </a:rPr>
              <a:t>Accessorial Liability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more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than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one 	</a:t>
            </a:r>
            <a:r>
              <a:rPr sz="1900" dirty="0">
                <a:latin typeface="Corbel"/>
                <a:cs typeface="Corbel"/>
              </a:rPr>
              <a:t>person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involved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offence,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they 	</a:t>
            </a:r>
            <a:r>
              <a:rPr sz="1900" dirty="0">
                <a:latin typeface="Corbel"/>
                <a:cs typeface="Corbel"/>
              </a:rPr>
              <a:t>are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known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accessories</a:t>
            </a:r>
            <a:endParaRPr sz="1900">
              <a:latin typeface="Corbel"/>
              <a:cs typeface="Corbel"/>
            </a:endParaRPr>
          </a:p>
          <a:p>
            <a:pPr marL="317500" marR="5080" indent="-305435">
              <a:lnSpc>
                <a:spcPct val="101699"/>
              </a:lnSpc>
              <a:spcBef>
                <a:spcPts val="128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b="1" dirty="0">
                <a:latin typeface="Corbel"/>
                <a:cs typeface="Corbel"/>
              </a:rPr>
              <a:t>Strict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Liability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 strict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liability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offences </a:t>
            </a:r>
            <a:r>
              <a:rPr sz="1900" dirty="0">
                <a:latin typeface="Corbel"/>
                <a:cs typeface="Corbel"/>
              </a:rPr>
              <a:t>do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require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mens</a:t>
            </a:r>
            <a:r>
              <a:rPr sz="1900" i="1" spc="1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rea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element;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e.g. </a:t>
            </a:r>
            <a:r>
              <a:rPr sz="1900" dirty="0">
                <a:latin typeface="Corbel"/>
                <a:cs typeface="Corbel"/>
              </a:rPr>
              <a:t>public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nuisance,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s.13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Licensing</a:t>
            </a:r>
            <a:r>
              <a:rPr sz="1900" spc="-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1872, </a:t>
            </a:r>
            <a:r>
              <a:rPr sz="1900" dirty="0">
                <a:latin typeface="Corbel"/>
                <a:cs typeface="Corbel"/>
              </a:rPr>
              <a:t>s.13(1)(c) National</a:t>
            </a:r>
            <a:r>
              <a:rPr sz="1900" spc="-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Lottery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etc</a:t>
            </a:r>
            <a:r>
              <a:rPr sz="1900" spc="-8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1993.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also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cases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Prince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(1875)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LR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2</a:t>
            </a:r>
            <a:r>
              <a:rPr sz="1900" b="1" spc="-55" dirty="0">
                <a:latin typeface="Corbel"/>
                <a:cs typeface="Corbel"/>
              </a:rPr>
              <a:t> </a:t>
            </a:r>
            <a:r>
              <a:rPr sz="1900" b="1" spc="-25" dirty="0">
                <a:latin typeface="Corbel"/>
                <a:cs typeface="Corbel"/>
              </a:rPr>
              <a:t>CCR </a:t>
            </a:r>
            <a:r>
              <a:rPr sz="1900" b="1" dirty="0">
                <a:latin typeface="Corbel"/>
                <a:cs typeface="Corbel"/>
              </a:rPr>
              <a:t>154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Hibbert</a:t>
            </a:r>
            <a:r>
              <a:rPr sz="1900" b="1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(1869)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LR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1</a:t>
            </a:r>
            <a:r>
              <a:rPr sz="1900" b="1" spc="-6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CCR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spc="-25" dirty="0">
                <a:latin typeface="Corbel"/>
                <a:cs typeface="Corbel"/>
              </a:rPr>
              <a:t>184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8138" y="7119547"/>
              <a:ext cx="98425" cy="109220"/>
            </a:xfrm>
            <a:custGeom>
              <a:avLst/>
              <a:gdLst/>
              <a:ahLst/>
              <a:cxnLst/>
              <a:rect l="l" t="t" r="r" b="b"/>
              <a:pathLst>
                <a:path w="98425" h="109220">
                  <a:moveTo>
                    <a:pt x="43420" y="92488"/>
                  </a:moveTo>
                  <a:lnTo>
                    <a:pt x="2344" y="92488"/>
                  </a:lnTo>
                  <a:lnTo>
                    <a:pt x="2344" y="108877"/>
                  </a:lnTo>
                  <a:lnTo>
                    <a:pt x="43420" y="108877"/>
                  </a:lnTo>
                  <a:lnTo>
                    <a:pt x="43420" y="92488"/>
                  </a:lnTo>
                  <a:close/>
                </a:path>
                <a:path w="98425" h="109220">
                  <a:moveTo>
                    <a:pt x="28798" y="18910"/>
                  </a:moveTo>
                  <a:lnTo>
                    <a:pt x="20147" y="18910"/>
                  </a:lnTo>
                  <a:lnTo>
                    <a:pt x="20147" y="92488"/>
                  </a:lnTo>
                  <a:lnTo>
                    <a:pt x="28798" y="92488"/>
                  </a:lnTo>
                  <a:lnTo>
                    <a:pt x="28798" y="18910"/>
                  </a:lnTo>
                  <a:close/>
                </a:path>
                <a:path w="98425" h="109220">
                  <a:moveTo>
                    <a:pt x="28798" y="0"/>
                  </a:moveTo>
                  <a:lnTo>
                    <a:pt x="21319" y="0"/>
                  </a:lnTo>
                  <a:lnTo>
                    <a:pt x="0" y="15357"/>
                  </a:lnTo>
                  <a:lnTo>
                    <a:pt x="0" y="31861"/>
                  </a:lnTo>
                  <a:lnTo>
                    <a:pt x="20147" y="18910"/>
                  </a:lnTo>
                  <a:lnTo>
                    <a:pt x="28798" y="18910"/>
                  </a:lnTo>
                  <a:lnTo>
                    <a:pt x="28798" y="0"/>
                  </a:lnTo>
                  <a:close/>
                </a:path>
                <a:path w="98425" h="109220">
                  <a:moveTo>
                    <a:pt x="51235" y="93895"/>
                  </a:moveTo>
                  <a:lnTo>
                    <a:pt x="51235" y="104328"/>
                  </a:lnTo>
                  <a:lnTo>
                    <a:pt x="53095" y="105740"/>
                  </a:lnTo>
                  <a:lnTo>
                    <a:pt x="55244" y="106851"/>
                  </a:lnTo>
                  <a:lnTo>
                    <a:pt x="60118" y="108472"/>
                  </a:lnTo>
                  <a:lnTo>
                    <a:pt x="62751" y="108877"/>
                  </a:lnTo>
                  <a:lnTo>
                    <a:pt x="69485" y="108877"/>
                  </a:lnTo>
                  <a:lnTo>
                    <a:pt x="73001" y="108158"/>
                  </a:lnTo>
                  <a:lnTo>
                    <a:pt x="79252" y="105282"/>
                  </a:lnTo>
                  <a:lnTo>
                    <a:pt x="82005" y="103269"/>
                  </a:lnTo>
                  <a:lnTo>
                    <a:pt x="86587" y="98288"/>
                  </a:lnTo>
                  <a:lnTo>
                    <a:pt x="62360" y="98288"/>
                  </a:lnTo>
                  <a:lnTo>
                    <a:pt x="59932" y="97895"/>
                  </a:lnTo>
                  <a:lnTo>
                    <a:pt x="55207" y="96327"/>
                  </a:lnTo>
                  <a:lnTo>
                    <a:pt x="53095" y="95254"/>
                  </a:lnTo>
                  <a:lnTo>
                    <a:pt x="51235" y="93895"/>
                  </a:lnTo>
                  <a:close/>
                </a:path>
                <a:path w="98425" h="109220">
                  <a:moveTo>
                    <a:pt x="97750" y="58988"/>
                  </a:moveTo>
                  <a:lnTo>
                    <a:pt x="88740" y="58988"/>
                  </a:lnTo>
                  <a:lnTo>
                    <a:pt x="88692" y="59890"/>
                  </a:lnTo>
                  <a:lnTo>
                    <a:pt x="88588" y="61851"/>
                  </a:lnTo>
                  <a:lnTo>
                    <a:pt x="88475" y="63969"/>
                  </a:lnTo>
                  <a:lnTo>
                    <a:pt x="88368" y="65996"/>
                  </a:lnTo>
                  <a:lnTo>
                    <a:pt x="87558" y="71983"/>
                  </a:lnTo>
                  <a:lnTo>
                    <a:pt x="68276" y="98288"/>
                  </a:lnTo>
                  <a:lnTo>
                    <a:pt x="86587" y="98288"/>
                  </a:lnTo>
                  <a:lnTo>
                    <a:pt x="97188" y="65028"/>
                  </a:lnTo>
                  <a:lnTo>
                    <a:pt x="97298" y="63969"/>
                  </a:lnTo>
                  <a:lnTo>
                    <a:pt x="97413" y="62871"/>
                  </a:lnTo>
                  <a:lnTo>
                    <a:pt x="97519" y="61851"/>
                  </a:lnTo>
                  <a:lnTo>
                    <a:pt x="97639" y="60701"/>
                  </a:lnTo>
                  <a:lnTo>
                    <a:pt x="97750" y="58988"/>
                  </a:lnTo>
                  <a:close/>
                </a:path>
                <a:path w="98425" h="109220">
                  <a:moveTo>
                    <a:pt x="76889" y="0"/>
                  </a:moveTo>
                  <a:lnTo>
                    <a:pt x="69150" y="0"/>
                  </a:lnTo>
                  <a:lnTo>
                    <a:pt x="65867" y="875"/>
                  </a:lnTo>
                  <a:lnTo>
                    <a:pt x="49728" y="29415"/>
                  </a:lnTo>
                  <a:lnTo>
                    <a:pt x="49844" y="40175"/>
                  </a:lnTo>
                  <a:lnTo>
                    <a:pt x="50305" y="43744"/>
                  </a:lnTo>
                  <a:lnTo>
                    <a:pt x="52514" y="51157"/>
                  </a:lnTo>
                  <a:lnTo>
                    <a:pt x="52612" y="51484"/>
                  </a:lnTo>
                  <a:lnTo>
                    <a:pt x="68667" y="65185"/>
                  </a:lnTo>
                  <a:lnTo>
                    <a:pt x="73206" y="65185"/>
                  </a:lnTo>
                  <a:lnTo>
                    <a:pt x="74722" y="65028"/>
                  </a:lnTo>
                  <a:lnTo>
                    <a:pt x="77231" y="64518"/>
                  </a:lnTo>
                  <a:lnTo>
                    <a:pt x="77399" y="64518"/>
                  </a:lnTo>
                  <a:lnTo>
                    <a:pt x="88516" y="58988"/>
                  </a:lnTo>
                  <a:lnTo>
                    <a:pt x="97750" y="58988"/>
                  </a:lnTo>
                  <a:lnTo>
                    <a:pt x="97949" y="55040"/>
                  </a:lnTo>
                  <a:lnTo>
                    <a:pt x="97949" y="54360"/>
                  </a:lnTo>
                  <a:lnTo>
                    <a:pt x="70787" y="54360"/>
                  </a:lnTo>
                  <a:lnTo>
                    <a:pt x="68834" y="53968"/>
                  </a:lnTo>
                  <a:lnTo>
                    <a:pt x="58770" y="36894"/>
                  </a:lnTo>
                  <a:lnTo>
                    <a:pt x="58770" y="29415"/>
                  </a:lnTo>
                  <a:lnTo>
                    <a:pt x="70601" y="10354"/>
                  </a:lnTo>
                  <a:lnTo>
                    <a:pt x="90230" y="10354"/>
                  </a:lnTo>
                  <a:lnTo>
                    <a:pt x="89354" y="8615"/>
                  </a:lnTo>
                  <a:lnTo>
                    <a:pt x="86731" y="5425"/>
                  </a:lnTo>
                  <a:lnTo>
                    <a:pt x="80480" y="1085"/>
                  </a:lnTo>
                  <a:lnTo>
                    <a:pt x="76889" y="0"/>
                  </a:lnTo>
                  <a:close/>
                </a:path>
                <a:path w="98425" h="109220">
                  <a:moveTo>
                    <a:pt x="90230" y="10354"/>
                  </a:moveTo>
                  <a:lnTo>
                    <a:pt x="75029" y="10354"/>
                  </a:lnTo>
                  <a:lnTo>
                    <a:pt x="77234" y="11073"/>
                  </a:lnTo>
                  <a:lnTo>
                    <a:pt x="81215" y="13949"/>
                  </a:lnTo>
                  <a:lnTo>
                    <a:pt x="88907" y="47849"/>
                  </a:lnTo>
                  <a:lnTo>
                    <a:pt x="86675" y="49732"/>
                  </a:lnTo>
                  <a:lnTo>
                    <a:pt x="84163" y="51288"/>
                  </a:lnTo>
                  <a:lnTo>
                    <a:pt x="78582" y="53746"/>
                  </a:lnTo>
                  <a:lnTo>
                    <a:pt x="75773" y="54360"/>
                  </a:lnTo>
                  <a:lnTo>
                    <a:pt x="97949" y="54360"/>
                  </a:lnTo>
                  <a:lnTo>
                    <a:pt x="97834" y="40175"/>
                  </a:lnTo>
                  <a:lnTo>
                    <a:pt x="97580" y="36894"/>
                  </a:lnTo>
                  <a:lnTo>
                    <a:pt x="97480" y="35599"/>
                  </a:lnTo>
                  <a:lnTo>
                    <a:pt x="97400" y="34566"/>
                  </a:lnTo>
                  <a:lnTo>
                    <a:pt x="95209" y="22251"/>
                  </a:lnTo>
                  <a:lnTo>
                    <a:pt x="93595" y="17035"/>
                  </a:lnTo>
                  <a:lnTo>
                    <a:pt x="90230" y="10354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7126" y="2007046"/>
            <a:ext cx="4299884" cy="28678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326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Influence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3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European</a:t>
            </a:r>
            <a:r>
              <a:rPr sz="30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Convention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endParaRPr sz="3000">
              <a:latin typeface="Corbel"/>
              <a:cs typeface="Corbel"/>
            </a:endParaRPr>
          </a:p>
          <a:p>
            <a:pPr marL="48768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Human</a:t>
            </a:r>
            <a:r>
              <a:rPr sz="30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Rights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8475" y="2541547"/>
            <a:ext cx="3529329" cy="312229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500380" indent="-48768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500380" algn="l"/>
              </a:tabLst>
            </a:pPr>
            <a:r>
              <a:rPr sz="2100" b="1" dirty="0">
                <a:latin typeface="Corbel"/>
                <a:cs typeface="Corbel"/>
              </a:rPr>
              <a:t>Article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2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right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life</a:t>
            </a:r>
            <a:endParaRPr sz="2100">
              <a:latin typeface="Corbel"/>
              <a:cs typeface="Corbel"/>
            </a:endParaRPr>
          </a:p>
          <a:p>
            <a:pPr marL="501015" marR="5080" indent="-488315">
              <a:lnSpc>
                <a:spcPct val="101899"/>
              </a:lnSpc>
              <a:spcBef>
                <a:spcPts val="1320"/>
              </a:spcBef>
              <a:buFont typeface="Arial MT"/>
              <a:buChar char="•"/>
              <a:tabLst>
                <a:tab pos="501015" algn="l"/>
              </a:tabLst>
            </a:pPr>
            <a:r>
              <a:rPr sz="2100" b="1" dirty="0">
                <a:latin typeface="Corbel"/>
                <a:cs typeface="Corbel"/>
              </a:rPr>
              <a:t>Article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3</a:t>
            </a:r>
            <a:r>
              <a:rPr sz="2100" b="1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“No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shall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be </a:t>
            </a:r>
            <a:r>
              <a:rPr sz="2100" dirty="0">
                <a:latin typeface="Corbel"/>
                <a:cs typeface="Corbel"/>
              </a:rPr>
              <a:t>subjected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torture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or </a:t>
            </a:r>
            <a:r>
              <a:rPr sz="2100" dirty="0">
                <a:latin typeface="Corbel"/>
                <a:cs typeface="Corbel"/>
              </a:rPr>
              <a:t>inhuman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degrading </a:t>
            </a:r>
            <a:r>
              <a:rPr sz="2100" dirty="0">
                <a:latin typeface="Corbel"/>
                <a:cs typeface="Corbel"/>
              </a:rPr>
              <a:t>treatment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punishment”</a:t>
            </a:r>
            <a:endParaRPr sz="2100">
              <a:latin typeface="Corbel"/>
              <a:cs typeface="Corbel"/>
            </a:endParaRPr>
          </a:p>
          <a:p>
            <a:pPr marL="501015" marR="143510" indent="-488315">
              <a:lnSpc>
                <a:spcPct val="101400"/>
              </a:lnSpc>
              <a:spcBef>
                <a:spcPts val="1240"/>
              </a:spcBef>
              <a:buFont typeface="Arial MT"/>
              <a:buChar char="•"/>
              <a:tabLst>
                <a:tab pos="501015" algn="l"/>
              </a:tabLst>
            </a:pPr>
            <a:r>
              <a:rPr sz="2100" b="1" dirty="0">
                <a:latin typeface="Corbel"/>
                <a:cs typeface="Corbel"/>
              </a:rPr>
              <a:t>Article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4</a:t>
            </a:r>
            <a:r>
              <a:rPr sz="2100" b="1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prohibition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slavery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forced labour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8475" y="5814960"/>
            <a:ext cx="3009900" cy="6750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01015" marR="5080" indent="-488315">
              <a:lnSpc>
                <a:spcPct val="102899"/>
              </a:lnSpc>
              <a:spcBef>
                <a:spcPts val="25"/>
              </a:spcBef>
              <a:buFont typeface="Arial MT"/>
              <a:buChar char="•"/>
              <a:tabLst>
                <a:tab pos="501015" algn="l"/>
              </a:tabLst>
            </a:pPr>
            <a:r>
              <a:rPr sz="2100" b="1" dirty="0">
                <a:latin typeface="Corbel"/>
                <a:cs typeface="Corbel"/>
              </a:rPr>
              <a:t>Article</a:t>
            </a:r>
            <a:r>
              <a:rPr sz="2100" b="1" spc="5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5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-10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right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to </a:t>
            </a:r>
            <a:r>
              <a:rPr sz="2100" dirty="0">
                <a:latin typeface="Corbel"/>
                <a:cs typeface="Corbel"/>
              </a:rPr>
              <a:t>liberty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security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2842" y="2713123"/>
            <a:ext cx="4782185" cy="11931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00380" marR="5080" indent="-488315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500380" algn="l"/>
              </a:tabLst>
            </a:pPr>
            <a:r>
              <a:rPr sz="1900" b="1" dirty="0">
                <a:latin typeface="Corbel"/>
                <a:cs typeface="Corbel"/>
              </a:rPr>
              <a:t>Article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6(1)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“Everyone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entitled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fair </a:t>
            </a:r>
            <a:r>
              <a:rPr sz="1900" dirty="0">
                <a:latin typeface="Corbel"/>
                <a:cs typeface="Corbel"/>
              </a:rPr>
              <a:t>trial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public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hearing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within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a</a:t>
            </a:r>
            <a:r>
              <a:rPr sz="1900" spc="5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reasonable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time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independent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and </a:t>
            </a:r>
            <a:r>
              <a:rPr sz="1900" dirty="0">
                <a:latin typeface="Corbel"/>
                <a:cs typeface="Corbel"/>
              </a:rPr>
              <a:t>impartial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tribunal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established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law”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2842" y="4048148"/>
            <a:ext cx="4457065" cy="900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00380" marR="5080" indent="-488315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500380" algn="l"/>
              </a:tabLst>
            </a:pPr>
            <a:r>
              <a:rPr sz="1900" b="1" dirty="0">
                <a:latin typeface="Corbel"/>
                <a:cs typeface="Corbel"/>
              </a:rPr>
              <a:t>Article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6(2</a:t>
            </a:r>
            <a:r>
              <a:rPr sz="1900" dirty="0">
                <a:latin typeface="Corbel"/>
                <a:cs typeface="Corbel"/>
              </a:rPr>
              <a:t>)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“Everyone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charged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with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a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shall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presumed </a:t>
            </a:r>
            <a:r>
              <a:rPr sz="1900" dirty="0">
                <a:latin typeface="Corbel"/>
                <a:cs typeface="Corbel"/>
              </a:rPr>
              <a:t>innocent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until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proven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guilty”.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2842" y="5090564"/>
            <a:ext cx="4605020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00380" marR="5080" indent="-488315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500380" algn="l"/>
              </a:tabLst>
            </a:pPr>
            <a:r>
              <a:rPr sz="1900" b="1" dirty="0">
                <a:latin typeface="Corbel"/>
                <a:cs typeface="Corbel"/>
              </a:rPr>
              <a:t>Article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7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punishment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without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crime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prohibition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retrospective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law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2842" y="5825257"/>
            <a:ext cx="4658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0380" marR="5080" indent="-488315">
              <a:lnSpc>
                <a:spcPct val="105300"/>
              </a:lnSpc>
              <a:spcBef>
                <a:spcPts val="95"/>
              </a:spcBef>
              <a:buFont typeface="Arial MT"/>
              <a:buChar char="•"/>
              <a:tabLst>
                <a:tab pos="500380" algn="l"/>
              </a:tabLst>
            </a:pPr>
            <a:r>
              <a:rPr sz="1900" b="1" dirty="0">
                <a:latin typeface="Corbel"/>
                <a:cs typeface="Corbel"/>
              </a:rPr>
              <a:t>Article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8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Right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respect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family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and </a:t>
            </a:r>
            <a:r>
              <a:rPr sz="1900" dirty="0">
                <a:latin typeface="Corbel"/>
                <a:cs typeface="Corbel"/>
              </a:rPr>
              <a:t>private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life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10" name="object 10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222" y="7119547"/>
              <a:ext cx="101600" cy="109220"/>
            </a:xfrm>
            <a:custGeom>
              <a:avLst/>
              <a:gdLst/>
              <a:ahLst/>
              <a:cxnLst/>
              <a:rect l="l" t="t" r="r" b="b"/>
              <a:pathLst>
                <a:path w="101600" h="109220">
                  <a:moveTo>
                    <a:pt x="36053" y="14926"/>
                  </a:moveTo>
                  <a:lnTo>
                    <a:pt x="21505" y="14926"/>
                  </a:lnTo>
                  <a:lnTo>
                    <a:pt x="24370" y="16564"/>
                  </a:lnTo>
                  <a:lnTo>
                    <a:pt x="28537" y="23413"/>
                  </a:lnTo>
                  <a:lnTo>
                    <a:pt x="29579" y="28438"/>
                  </a:lnTo>
                  <a:lnTo>
                    <a:pt x="29556" y="39828"/>
                  </a:lnTo>
                  <a:lnTo>
                    <a:pt x="28835" y="44481"/>
                  </a:lnTo>
                  <a:lnTo>
                    <a:pt x="8222" y="85148"/>
                  </a:lnTo>
                  <a:lnTo>
                    <a:pt x="0" y="97375"/>
                  </a:lnTo>
                  <a:lnTo>
                    <a:pt x="0" y="108877"/>
                  </a:lnTo>
                  <a:lnTo>
                    <a:pt x="43085" y="108877"/>
                  </a:lnTo>
                  <a:lnTo>
                    <a:pt x="43085" y="93579"/>
                  </a:lnTo>
                  <a:lnTo>
                    <a:pt x="14120" y="93579"/>
                  </a:lnTo>
                  <a:lnTo>
                    <a:pt x="14120" y="93132"/>
                  </a:lnTo>
                  <a:lnTo>
                    <a:pt x="33672" y="60413"/>
                  </a:lnTo>
                  <a:lnTo>
                    <a:pt x="38565" y="39828"/>
                  </a:lnTo>
                  <a:lnTo>
                    <a:pt x="38565" y="28438"/>
                  </a:lnTo>
                  <a:lnTo>
                    <a:pt x="38112" y="23897"/>
                  </a:lnTo>
                  <a:lnTo>
                    <a:pt x="38042" y="23413"/>
                  </a:lnTo>
                  <a:lnTo>
                    <a:pt x="36146" y="15168"/>
                  </a:lnTo>
                  <a:lnTo>
                    <a:pt x="36053" y="14926"/>
                  </a:lnTo>
                  <a:close/>
                </a:path>
                <a:path w="101600" h="109220">
                  <a:moveTo>
                    <a:pt x="43085" y="92909"/>
                  </a:moveTo>
                  <a:lnTo>
                    <a:pt x="22249" y="92909"/>
                  </a:lnTo>
                  <a:lnTo>
                    <a:pt x="18398" y="93132"/>
                  </a:lnTo>
                  <a:lnTo>
                    <a:pt x="14120" y="93579"/>
                  </a:lnTo>
                  <a:lnTo>
                    <a:pt x="43085" y="93579"/>
                  </a:lnTo>
                  <a:lnTo>
                    <a:pt x="43085" y="92909"/>
                  </a:lnTo>
                  <a:close/>
                </a:path>
                <a:path w="101600" h="109220">
                  <a:moveTo>
                    <a:pt x="21580" y="0"/>
                  </a:moveTo>
                  <a:lnTo>
                    <a:pt x="14920" y="0"/>
                  </a:lnTo>
                  <a:lnTo>
                    <a:pt x="11506" y="911"/>
                  </a:lnTo>
                  <a:lnTo>
                    <a:pt x="5292" y="4559"/>
                  </a:lnTo>
                  <a:lnTo>
                    <a:pt x="2678" y="6700"/>
                  </a:lnTo>
                  <a:lnTo>
                    <a:pt x="558" y="9156"/>
                  </a:lnTo>
                  <a:lnTo>
                    <a:pt x="558" y="23897"/>
                  </a:lnTo>
                  <a:lnTo>
                    <a:pt x="3460" y="21217"/>
                  </a:lnTo>
                  <a:lnTo>
                    <a:pt x="6278" y="19058"/>
                  </a:lnTo>
                  <a:lnTo>
                    <a:pt x="11748" y="15782"/>
                  </a:lnTo>
                  <a:lnTo>
                    <a:pt x="14566" y="14926"/>
                  </a:lnTo>
                  <a:lnTo>
                    <a:pt x="36053" y="14926"/>
                  </a:lnTo>
                  <a:lnTo>
                    <a:pt x="34779" y="11632"/>
                  </a:lnTo>
                  <a:lnTo>
                    <a:pt x="31244" y="5899"/>
                  </a:lnTo>
                  <a:lnTo>
                    <a:pt x="29142" y="3722"/>
                  </a:lnTo>
                  <a:lnTo>
                    <a:pt x="24268" y="744"/>
                  </a:lnTo>
                  <a:lnTo>
                    <a:pt x="21580" y="0"/>
                  </a:lnTo>
                  <a:close/>
                </a:path>
                <a:path w="101600" h="109220">
                  <a:moveTo>
                    <a:pt x="80565" y="0"/>
                  </a:moveTo>
                  <a:lnTo>
                    <a:pt x="72826" y="0"/>
                  </a:lnTo>
                  <a:lnTo>
                    <a:pt x="69403" y="1379"/>
                  </a:lnTo>
                  <a:lnTo>
                    <a:pt x="52873" y="39577"/>
                  </a:lnTo>
                  <a:lnTo>
                    <a:pt x="52325" y="46781"/>
                  </a:lnTo>
                  <a:lnTo>
                    <a:pt x="52325" y="62241"/>
                  </a:lnTo>
                  <a:lnTo>
                    <a:pt x="63217" y="101982"/>
                  </a:lnTo>
                  <a:lnTo>
                    <a:pt x="72770" y="108877"/>
                  </a:lnTo>
                  <a:lnTo>
                    <a:pt x="80546" y="108877"/>
                  </a:lnTo>
                  <a:lnTo>
                    <a:pt x="83960" y="107498"/>
                  </a:lnTo>
                  <a:lnTo>
                    <a:pt x="89950" y="101982"/>
                  </a:lnTo>
                  <a:lnTo>
                    <a:pt x="92490" y="98171"/>
                  </a:lnTo>
                  <a:lnTo>
                    <a:pt x="94060" y="94505"/>
                  </a:lnTo>
                  <a:lnTo>
                    <a:pt x="74370" y="94505"/>
                  </a:lnTo>
                  <a:lnTo>
                    <a:pt x="72249" y="93580"/>
                  </a:lnTo>
                  <a:lnTo>
                    <a:pt x="61462" y="46781"/>
                  </a:lnTo>
                  <a:lnTo>
                    <a:pt x="61719" y="42698"/>
                  </a:lnTo>
                  <a:lnTo>
                    <a:pt x="74314" y="14371"/>
                  </a:lnTo>
                  <a:lnTo>
                    <a:pt x="94185" y="14371"/>
                  </a:lnTo>
                  <a:lnTo>
                    <a:pt x="92648" y="10724"/>
                  </a:lnTo>
                  <a:lnTo>
                    <a:pt x="90099" y="6895"/>
                  </a:lnTo>
                  <a:lnTo>
                    <a:pt x="84034" y="1379"/>
                  </a:lnTo>
                  <a:lnTo>
                    <a:pt x="80565" y="0"/>
                  </a:lnTo>
                  <a:close/>
                </a:path>
                <a:path w="101600" h="109220">
                  <a:moveTo>
                    <a:pt x="94185" y="14371"/>
                  </a:moveTo>
                  <a:lnTo>
                    <a:pt x="79002" y="14371"/>
                  </a:lnTo>
                  <a:lnTo>
                    <a:pt x="81114" y="15297"/>
                  </a:lnTo>
                  <a:lnTo>
                    <a:pt x="84871" y="18999"/>
                  </a:lnTo>
                  <a:lnTo>
                    <a:pt x="91853" y="62241"/>
                  </a:lnTo>
                  <a:lnTo>
                    <a:pt x="91597" y="66288"/>
                  </a:lnTo>
                  <a:lnTo>
                    <a:pt x="79058" y="94505"/>
                  </a:lnTo>
                  <a:lnTo>
                    <a:pt x="94060" y="94505"/>
                  </a:lnTo>
                  <a:lnTo>
                    <a:pt x="96657" y="88445"/>
                  </a:lnTo>
                  <a:lnTo>
                    <a:pt x="98247" y="82692"/>
                  </a:lnTo>
                  <a:lnTo>
                    <a:pt x="100443" y="69409"/>
                  </a:lnTo>
                  <a:lnTo>
                    <a:pt x="100991" y="62241"/>
                  </a:lnTo>
                  <a:lnTo>
                    <a:pt x="100991" y="46781"/>
                  </a:lnTo>
                  <a:lnTo>
                    <a:pt x="100461" y="39577"/>
                  </a:lnTo>
                  <a:lnTo>
                    <a:pt x="98340" y="26293"/>
                  </a:lnTo>
                  <a:lnTo>
                    <a:pt x="96778" y="20523"/>
                  </a:lnTo>
                  <a:lnTo>
                    <a:pt x="94185" y="14371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3855" y="1800744"/>
            <a:ext cx="8281034" cy="6781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5"/>
              </a:spcBef>
            </a:pPr>
            <a:r>
              <a:rPr sz="2100" dirty="0">
                <a:latin typeface="Corbel"/>
                <a:cs typeface="Corbel"/>
              </a:rPr>
              <a:t>ECHR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1950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was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incorporated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into</a:t>
            </a:r>
            <a:r>
              <a:rPr sz="2100" spc="-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UK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Human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Rights</a:t>
            </a:r>
            <a:r>
              <a:rPr sz="2100" spc="-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1998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in </a:t>
            </a:r>
            <a:r>
              <a:rPr sz="2100" dirty="0">
                <a:latin typeface="Corbel"/>
                <a:cs typeface="Corbel"/>
              </a:rPr>
              <a:t>October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2000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Law</a:t>
            </a:r>
            <a:r>
              <a:rPr spc="-6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spc="-10" dirty="0"/>
              <a:t>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631" y="2660281"/>
            <a:ext cx="4354830" cy="99504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78460" marR="5080" indent="-366395">
              <a:lnSpc>
                <a:spcPct val="101400"/>
              </a:lnSpc>
              <a:spcBef>
                <a:spcPts val="6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A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practitioner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will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first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ascertain </a:t>
            </a:r>
            <a:r>
              <a:rPr sz="2100" dirty="0">
                <a:latin typeface="Corbel"/>
                <a:cs typeface="Corbel"/>
              </a:rPr>
              <a:t>whether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all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elements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offence </a:t>
            </a:r>
            <a:r>
              <a:rPr sz="2100" dirty="0">
                <a:latin typeface="Corbel"/>
                <a:cs typeface="Corbel"/>
              </a:rPr>
              <a:t>have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been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met.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631" y="3803281"/>
            <a:ext cx="4819650" cy="21380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78460" marR="5080" indent="-366395">
              <a:lnSpc>
                <a:spcPct val="103800"/>
              </a:lnSpc>
              <a:spcBef>
                <a:spcPts val="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This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can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done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referring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directly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to </a:t>
            </a:r>
            <a:r>
              <a:rPr sz="2100" dirty="0">
                <a:latin typeface="Corbel"/>
                <a:cs typeface="Corbel"/>
              </a:rPr>
              <a:t>legislation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common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law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(cases).</a:t>
            </a:r>
            <a:endParaRPr sz="2100">
              <a:latin typeface="Corbel"/>
              <a:cs typeface="Corbel"/>
            </a:endParaRPr>
          </a:p>
          <a:p>
            <a:pPr marL="378460" marR="325755">
              <a:lnSpc>
                <a:spcPts val="2590"/>
              </a:lnSpc>
              <a:spcBef>
                <a:spcPts val="5"/>
              </a:spcBef>
            </a:pPr>
            <a:r>
              <a:rPr sz="2100" dirty="0">
                <a:latin typeface="Corbel"/>
                <a:cs typeface="Corbel"/>
              </a:rPr>
              <a:t>E.g.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Blackstones</a:t>
            </a:r>
            <a:r>
              <a:rPr sz="2100" spc="-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1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Statutes</a:t>
            </a:r>
            <a:r>
              <a:rPr sz="2100" spc="8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or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  <a:hlinkClick r:id="rId2"/>
              </a:rPr>
              <a:t>www.legislation.gov.uk</a:t>
            </a:r>
            <a:endParaRPr sz="2100">
              <a:latin typeface="Corbel"/>
              <a:cs typeface="Corbel"/>
            </a:endParaRPr>
          </a:p>
          <a:p>
            <a:pPr marL="378460" marR="27305" indent="-366395">
              <a:lnSpc>
                <a:spcPct val="102899"/>
              </a:lnSpc>
              <a:spcBef>
                <a:spcPts val="112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next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stage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establish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whether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a </a:t>
            </a:r>
            <a:r>
              <a:rPr sz="2100" dirty="0">
                <a:latin typeface="Corbel"/>
                <a:cs typeface="Corbel"/>
              </a:rPr>
              <a:t>defence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available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defendant.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631" y="6092328"/>
            <a:ext cx="4892040" cy="9918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78460" marR="5080" indent="-366395">
              <a:lnSpc>
                <a:spcPct val="101000"/>
              </a:lnSpc>
              <a:spcBef>
                <a:spcPts val="75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practitioner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will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then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collect </a:t>
            </a:r>
            <a:r>
              <a:rPr sz="2100" dirty="0">
                <a:latin typeface="Corbel"/>
                <a:cs typeface="Corbel"/>
              </a:rPr>
              <a:t>evidence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either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support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or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defend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the </a:t>
            </a:r>
            <a:r>
              <a:rPr sz="2100" spc="-10" dirty="0">
                <a:latin typeface="Corbel"/>
                <a:cs typeface="Corbel"/>
              </a:rPr>
              <a:t>charge.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631" y="2008489"/>
            <a:ext cx="79216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27955" algn="l"/>
              </a:tabLst>
            </a:pPr>
            <a:r>
              <a:rPr sz="2600" b="1" dirty="0">
                <a:latin typeface="Corbel"/>
                <a:cs typeface="Corbel"/>
              </a:rPr>
              <a:t>The</a:t>
            </a:r>
            <a:r>
              <a:rPr sz="2600" b="1" spc="-85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nature</a:t>
            </a:r>
            <a:r>
              <a:rPr sz="2600" b="1" spc="-85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of</a:t>
            </a:r>
            <a:r>
              <a:rPr sz="2600" b="1" spc="-70" dirty="0">
                <a:latin typeface="Corbel"/>
                <a:cs typeface="Corbel"/>
              </a:rPr>
              <a:t> </a:t>
            </a:r>
            <a:r>
              <a:rPr sz="2600" b="1" dirty="0">
                <a:latin typeface="Corbel"/>
                <a:cs typeface="Corbel"/>
              </a:rPr>
              <a:t>the</a:t>
            </a:r>
            <a:r>
              <a:rPr sz="2600" b="1" spc="-80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offence</a:t>
            </a:r>
            <a:r>
              <a:rPr sz="2600" b="1" dirty="0">
                <a:latin typeface="Corbel"/>
                <a:cs typeface="Corbel"/>
              </a:rPr>
              <a:t>	The</a:t>
            </a:r>
            <a:r>
              <a:rPr sz="2600" b="1" spc="-95" dirty="0">
                <a:latin typeface="Corbel"/>
                <a:cs typeface="Corbel"/>
              </a:rPr>
              <a:t> </a:t>
            </a:r>
            <a:r>
              <a:rPr sz="2600" b="1" spc="-20" dirty="0">
                <a:latin typeface="Corbel"/>
                <a:cs typeface="Corbel"/>
              </a:rPr>
              <a:t>likely</a:t>
            </a:r>
            <a:r>
              <a:rPr sz="2600" b="1" spc="-75" dirty="0">
                <a:latin typeface="Corbel"/>
                <a:cs typeface="Corbel"/>
              </a:rPr>
              <a:t> </a:t>
            </a:r>
            <a:r>
              <a:rPr sz="2600" b="1" spc="-10" dirty="0">
                <a:latin typeface="Corbel"/>
                <a:cs typeface="Corbel"/>
              </a:rPr>
              <a:t>sentence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0252" y="2661308"/>
            <a:ext cx="4231640" cy="4329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78460" marR="102235" indent="-366395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likely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sentence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determined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by </a:t>
            </a:r>
            <a:r>
              <a:rPr sz="1900" dirty="0">
                <a:latin typeface="Corbel"/>
                <a:cs typeface="Corbel"/>
              </a:rPr>
              <a:t>statute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sentencing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guidelines.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  <a:hlinkClick r:id="rId3"/>
              </a:rPr>
              <a:t>www.sentencingcouncil.org.uk</a:t>
            </a:r>
            <a:endParaRPr sz="1900">
              <a:latin typeface="Corbel"/>
              <a:cs typeface="Corbel"/>
            </a:endParaRPr>
          </a:p>
          <a:p>
            <a:pPr marL="378460" marR="285115" indent="-366395">
              <a:lnSpc>
                <a:spcPct val="101099"/>
              </a:lnSpc>
              <a:spcBef>
                <a:spcPts val="1295"/>
              </a:spcBef>
              <a:buFont typeface="Arial MT"/>
              <a:buChar char="•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However,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get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a </a:t>
            </a:r>
            <a:r>
              <a:rPr sz="1900" dirty="0">
                <a:latin typeface="Corbel"/>
                <a:cs typeface="Corbel"/>
              </a:rPr>
              <a:t>‘discount’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early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plea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guilty.</a:t>
            </a:r>
            <a:endParaRPr sz="1900">
              <a:latin typeface="Corbel"/>
              <a:cs typeface="Corbel"/>
            </a:endParaRPr>
          </a:p>
          <a:p>
            <a:pPr marL="378460" marR="5080" indent="-366395">
              <a:lnSpc>
                <a:spcPct val="100699"/>
              </a:lnSpc>
              <a:spcBef>
                <a:spcPts val="1305"/>
              </a:spcBef>
              <a:buFont typeface="Arial MT"/>
              <a:buChar char="•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defence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practitioner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will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be </a:t>
            </a:r>
            <a:r>
              <a:rPr sz="1900" dirty="0">
                <a:latin typeface="Corbel"/>
                <a:cs typeface="Corbel"/>
              </a:rPr>
              <a:t>responsible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arguing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reduction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sentence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known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‘a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plea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in </a:t>
            </a:r>
            <a:r>
              <a:rPr sz="1900" spc="-10" dirty="0">
                <a:latin typeface="Corbel"/>
                <a:cs typeface="Corbel"/>
              </a:rPr>
              <a:t>mitigation’.</a:t>
            </a:r>
            <a:endParaRPr sz="1900">
              <a:latin typeface="Corbel"/>
              <a:cs typeface="Corbel"/>
            </a:endParaRPr>
          </a:p>
          <a:p>
            <a:pPr marL="378460" marR="224154" indent="-366395">
              <a:lnSpc>
                <a:spcPct val="102499"/>
              </a:lnSpc>
              <a:spcBef>
                <a:spcPts val="1260"/>
              </a:spcBef>
              <a:buFont typeface="Arial MT"/>
              <a:buChar char="•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court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also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take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account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impact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on </a:t>
            </a:r>
            <a:r>
              <a:rPr sz="1900" dirty="0">
                <a:latin typeface="Corbel"/>
                <a:cs typeface="Corbel"/>
              </a:rPr>
              <a:t>others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(through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‘victim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personal statement’).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17" y="5150911"/>
            <a:ext cx="57321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Part</a:t>
            </a:r>
            <a:r>
              <a:rPr sz="3800" spc="45" dirty="0"/>
              <a:t> </a:t>
            </a:r>
            <a:r>
              <a:rPr sz="3800" dirty="0"/>
              <a:t>3</a:t>
            </a:r>
            <a:r>
              <a:rPr sz="3800" spc="50" dirty="0"/>
              <a:t> </a:t>
            </a:r>
            <a:r>
              <a:rPr sz="3800" dirty="0"/>
              <a:t>–</a:t>
            </a:r>
            <a:r>
              <a:rPr sz="3800" spc="55" dirty="0"/>
              <a:t> </a:t>
            </a:r>
            <a:r>
              <a:rPr sz="3800" dirty="0"/>
              <a:t>Interactive</a:t>
            </a:r>
            <a:r>
              <a:rPr sz="3800" spc="-125" dirty="0"/>
              <a:t> </a:t>
            </a:r>
            <a:r>
              <a:rPr sz="3800" spc="-10" dirty="0"/>
              <a:t>Activities</a:t>
            </a:r>
            <a:endParaRPr sz="3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660"/>
              </a:spcBef>
            </a:pPr>
            <a:r>
              <a:rPr sz="2700" spc="-10" dirty="0"/>
              <a:t>Elements</a:t>
            </a:r>
            <a:r>
              <a:rPr sz="2700" spc="-80" dirty="0"/>
              <a:t> </a:t>
            </a:r>
            <a:r>
              <a:rPr sz="2700" dirty="0"/>
              <a:t>of</a:t>
            </a:r>
            <a:r>
              <a:rPr sz="2700" spc="-45" dirty="0"/>
              <a:t> </a:t>
            </a:r>
            <a:r>
              <a:rPr sz="2700" dirty="0"/>
              <a:t>a</a:t>
            </a:r>
            <a:r>
              <a:rPr sz="2700" spc="-60" dirty="0"/>
              <a:t> </a:t>
            </a:r>
            <a:r>
              <a:rPr sz="2700" spc="-10" dirty="0"/>
              <a:t>criminal</a:t>
            </a:r>
            <a:r>
              <a:rPr sz="2700" spc="-55" dirty="0"/>
              <a:t> </a:t>
            </a:r>
            <a:r>
              <a:rPr sz="2700" spc="-25" dirty="0"/>
              <a:t>offence:</a:t>
            </a:r>
            <a:r>
              <a:rPr sz="2700" spc="-200" dirty="0"/>
              <a:t> </a:t>
            </a:r>
            <a:r>
              <a:rPr sz="2700" spc="-55" dirty="0"/>
              <a:t>Task</a:t>
            </a:r>
            <a:r>
              <a:rPr sz="2700" spc="-60" dirty="0"/>
              <a:t> </a:t>
            </a:r>
            <a:r>
              <a:rPr sz="2700" spc="-50" dirty="0"/>
              <a:t>1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932815" y="2282809"/>
            <a:ext cx="8817610" cy="30892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ts val="3000"/>
              </a:lnSpc>
              <a:spcBef>
                <a:spcPts val="300"/>
              </a:spcBef>
            </a:pPr>
            <a:r>
              <a:rPr sz="2600" dirty="0">
                <a:latin typeface="Corbel"/>
                <a:cs typeface="Corbel"/>
              </a:rPr>
              <a:t>Identify</a:t>
            </a:r>
            <a:r>
              <a:rPr sz="2600" spc="3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35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actus</a:t>
            </a:r>
            <a:r>
              <a:rPr sz="2600" i="1" spc="35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reus</a:t>
            </a:r>
            <a:r>
              <a:rPr sz="2600" i="1" spc="3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350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mens</a:t>
            </a:r>
            <a:r>
              <a:rPr sz="2600" i="1" spc="35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rea</a:t>
            </a:r>
            <a:r>
              <a:rPr sz="2600" i="1" spc="3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elements</a:t>
            </a:r>
            <a:r>
              <a:rPr sz="2600" spc="35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in</a:t>
            </a:r>
            <a:r>
              <a:rPr sz="2600" spc="3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35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following offence: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90"/>
              </a:spcBef>
            </a:pPr>
            <a:endParaRPr sz="2600">
              <a:latin typeface="Corbel"/>
              <a:cs typeface="Corbel"/>
            </a:endParaRPr>
          </a:p>
          <a:p>
            <a:pPr marL="12700" marR="5080" algn="just">
              <a:lnSpc>
                <a:spcPct val="98200"/>
              </a:lnSpc>
            </a:pPr>
            <a:r>
              <a:rPr sz="2600" dirty="0">
                <a:latin typeface="Corbel"/>
                <a:cs typeface="Corbel"/>
              </a:rPr>
              <a:t>Theft</a:t>
            </a:r>
            <a:r>
              <a:rPr sz="2600" spc="15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15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defined</a:t>
            </a:r>
            <a:r>
              <a:rPr sz="2600" spc="15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under</a:t>
            </a:r>
            <a:r>
              <a:rPr sz="2600" spc="15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s.1(1),</a:t>
            </a:r>
            <a:r>
              <a:rPr sz="2600" spc="155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Theft</a:t>
            </a:r>
            <a:r>
              <a:rPr sz="2600" spc="15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Act</a:t>
            </a:r>
            <a:r>
              <a:rPr sz="2600" spc="155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1968</a:t>
            </a:r>
            <a:r>
              <a:rPr sz="2600" spc="145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as</a:t>
            </a:r>
            <a:r>
              <a:rPr sz="2600" spc="155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where</a:t>
            </a:r>
            <a:r>
              <a:rPr sz="2600" spc="150" dirty="0">
                <a:latin typeface="Corbel"/>
                <a:cs typeface="Corbel"/>
              </a:rPr>
              <a:t>  </a:t>
            </a:r>
            <a:r>
              <a:rPr sz="2600" spc="-25" dirty="0">
                <a:latin typeface="Corbel"/>
                <a:cs typeface="Corbel"/>
              </a:rPr>
              <a:t>the </a:t>
            </a:r>
            <a:r>
              <a:rPr sz="2600" dirty="0">
                <a:latin typeface="Corbel"/>
                <a:cs typeface="Corbel"/>
              </a:rPr>
              <a:t>defendant</a:t>
            </a:r>
            <a:r>
              <a:rPr sz="2600" spc="33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“dishonestly</a:t>
            </a:r>
            <a:r>
              <a:rPr sz="2600" spc="325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appropriates</a:t>
            </a:r>
            <a:r>
              <a:rPr sz="2600" spc="33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property</a:t>
            </a:r>
            <a:r>
              <a:rPr sz="2600" spc="330" dirty="0">
                <a:latin typeface="Corbel"/>
                <a:cs typeface="Corbel"/>
              </a:rPr>
              <a:t>  </a:t>
            </a:r>
            <a:r>
              <a:rPr sz="2600" dirty="0">
                <a:latin typeface="Corbel"/>
                <a:cs typeface="Corbel"/>
              </a:rPr>
              <a:t>belonging</a:t>
            </a:r>
            <a:r>
              <a:rPr sz="2600" spc="325" dirty="0">
                <a:latin typeface="Corbel"/>
                <a:cs typeface="Corbel"/>
              </a:rPr>
              <a:t>  </a:t>
            </a:r>
            <a:r>
              <a:rPr sz="2600" spc="-25" dirty="0">
                <a:latin typeface="Corbel"/>
                <a:cs typeface="Corbel"/>
              </a:rPr>
              <a:t>to </a:t>
            </a:r>
            <a:r>
              <a:rPr sz="2600" dirty="0">
                <a:latin typeface="Corbel"/>
                <a:cs typeface="Corbel"/>
              </a:rPr>
              <a:t>another with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 intention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 </a:t>
            </a:r>
            <a:r>
              <a:rPr sz="2600" spc="-10" dirty="0">
                <a:latin typeface="Corbel"/>
                <a:cs typeface="Corbel"/>
              </a:rPr>
              <a:t>permanently</a:t>
            </a:r>
            <a:r>
              <a:rPr sz="2600" dirty="0">
                <a:latin typeface="Corbel"/>
                <a:cs typeface="Corbel"/>
              </a:rPr>
              <a:t> depriving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 other </a:t>
            </a:r>
            <a:r>
              <a:rPr sz="2600" spc="-25" dirty="0">
                <a:latin typeface="Corbel"/>
                <a:cs typeface="Corbel"/>
              </a:rPr>
              <a:t>of </a:t>
            </a:r>
            <a:r>
              <a:rPr sz="2600" spc="-10" dirty="0">
                <a:latin typeface="Corbel"/>
                <a:cs typeface="Corbel"/>
              </a:rPr>
              <a:t>it...”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4" name="object 4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3683" y="7119547"/>
              <a:ext cx="50165" cy="109220"/>
            </a:xfrm>
            <a:custGeom>
              <a:avLst/>
              <a:gdLst/>
              <a:ahLst/>
              <a:cxnLst/>
              <a:rect l="l" t="t" r="r" b="b"/>
              <a:pathLst>
                <a:path w="50165" h="109220">
                  <a:moveTo>
                    <a:pt x="31309" y="0"/>
                  </a:moveTo>
                  <a:lnTo>
                    <a:pt x="21989" y="0"/>
                  </a:lnTo>
                  <a:lnTo>
                    <a:pt x="0" y="68079"/>
                  </a:lnTo>
                  <a:lnTo>
                    <a:pt x="0" y="77362"/>
                  </a:lnTo>
                  <a:lnTo>
                    <a:pt x="30360" y="77362"/>
                  </a:lnTo>
                  <a:lnTo>
                    <a:pt x="30360" y="108877"/>
                  </a:lnTo>
                  <a:lnTo>
                    <a:pt x="39011" y="108877"/>
                  </a:lnTo>
                  <a:lnTo>
                    <a:pt x="39011" y="77362"/>
                  </a:lnTo>
                  <a:lnTo>
                    <a:pt x="50006" y="77362"/>
                  </a:lnTo>
                  <a:lnTo>
                    <a:pt x="50006" y="66531"/>
                  </a:lnTo>
                  <a:lnTo>
                    <a:pt x="39011" y="66531"/>
                  </a:lnTo>
                  <a:lnTo>
                    <a:pt x="39011" y="41775"/>
                  </a:lnTo>
                  <a:lnTo>
                    <a:pt x="30360" y="41775"/>
                  </a:lnTo>
                  <a:lnTo>
                    <a:pt x="30360" y="66531"/>
                  </a:lnTo>
                  <a:lnTo>
                    <a:pt x="18138" y="66531"/>
                  </a:lnTo>
                  <a:lnTo>
                    <a:pt x="9878" y="66857"/>
                  </a:lnTo>
                  <a:lnTo>
                    <a:pt x="9878" y="66531"/>
                  </a:lnTo>
                  <a:lnTo>
                    <a:pt x="31309" y="0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38929" y="2375243"/>
            <a:ext cx="3878579" cy="17176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" marR="30480">
              <a:lnSpc>
                <a:spcPct val="90000"/>
              </a:lnSpc>
              <a:spcBef>
                <a:spcPts val="459"/>
              </a:spcBef>
            </a:pPr>
            <a:r>
              <a:rPr sz="3000" spc="-10" dirty="0">
                <a:latin typeface="Corbel"/>
                <a:cs typeface="Corbel"/>
              </a:rPr>
              <a:t>Monaghan,</a:t>
            </a:r>
            <a:r>
              <a:rPr sz="3000" spc="-6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N.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(2022) </a:t>
            </a:r>
            <a:r>
              <a:rPr sz="3000" i="1" dirty="0">
                <a:latin typeface="Corbel"/>
                <a:cs typeface="Corbel"/>
              </a:rPr>
              <a:t>Criminal</a:t>
            </a:r>
            <a:r>
              <a:rPr sz="3000" i="1" spc="-90" dirty="0">
                <a:latin typeface="Corbel"/>
                <a:cs typeface="Corbel"/>
              </a:rPr>
              <a:t> </a:t>
            </a:r>
            <a:r>
              <a:rPr sz="3000" i="1" dirty="0">
                <a:latin typeface="Corbel"/>
                <a:cs typeface="Corbel"/>
              </a:rPr>
              <a:t>Law:</a:t>
            </a:r>
            <a:r>
              <a:rPr sz="3000" i="1" spc="-95" dirty="0">
                <a:latin typeface="Corbel"/>
                <a:cs typeface="Corbel"/>
              </a:rPr>
              <a:t> </a:t>
            </a:r>
            <a:r>
              <a:rPr sz="3000" i="1" spc="-10" dirty="0">
                <a:latin typeface="Corbel"/>
                <a:cs typeface="Corbel"/>
              </a:rPr>
              <a:t>Directions</a:t>
            </a:r>
            <a:r>
              <a:rPr sz="3000" spc="-10" dirty="0">
                <a:latin typeface="Corbel"/>
                <a:cs typeface="Corbel"/>
              </a:rPr>
              <a:t>, </a:t>
            </a:r>
            <a:r>
              <a:rPr sz="3000" dirty="0">
                <a:latin typeface="Corbel"/>
                <a:cs typeface="Corbel"/>
              </a:rPr>
              <a:t>7</a:t>
            </a:r>
            <a:r>
              <a:rPr sz="3000" baseline="25000" dirty="0">
                <a:latin typeface="Corbel"/>
                <a:cs typeface="Corbel"/>
              </a:rPr>
              <a:t>th</a:t>
            </a:r>
            <a:r>
              <a:rPr sz="3000" spc="-22" baseline="2500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Edition,</a:t>
            </a:r>
            <a:r>
              <a:rPr sz="3000" spc="-13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Oxford: Oxford</a:t>
            </a:r>
            <a:r>
              <a:rPr sz="3000" spc="-1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University</a:t>
            </a:r>
            <a:r>
              <a:rPr sz="3000" spc="-8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Press.</a:t>
            </a:r>
            <a:endParaRPr sz="30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0219" y="2045749"/>
            <a:ext cx="3659606" cy="475782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303005B-BDCE-31F0-41AD-BA1A6868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060"/>
            <a:ext cx="5443019" cy="461665"/>
          </a:xfrm>
        </p:spPr>
        <p:txBody>
          <a:bodyPr/>
          <a:lstStyle/>
          <a:p>
            <a:r>
              <a:rPr lang="en-US" dirty="0"/>
              <a:t>Recommended Books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660"/>
              </a:spcBef>
            </a:pPr>
            <a:r>
              <a:rPr sz="2700" spc="-10" dirty="0"/>
              <a:t>Elements</a:t>
            </a:r>
            <a:r>
              <a:rPr sz="2700" spc="-80" dirty="0"/>
              <a:t> </a:t>
            </a:r>
            <a:r>
              <a:rPr sz="2700" dirty="0"/>
              <a:t>of</a:t>
            </a:r>
            <a:r>
              <a:rPr sz="2700" spc="-45" dirty="0"/>
              <a:t> </a:t>
            </a:r>
            <a:r>
              <a:rPr sz="2700" dirty="0"/>
              <a:t>a</a:t>
            </a:r>
            <a:r>
              <a:rPr sz="2700" spc="-60" dirty="0"/>
              <a:t> </a:t>
            </a:r>
            <a:r>
              <a:rPr sz="2700" spc="-10" dirty="0"/>
              <a:t>criminal</a:t>
            </a:r>
            <a:r>
              <a:rPr sz="2700" spc="-55" dirty="0"/>
              <a:t> </a:t>
            </a:r>
            <a:r>
              <a:rPr sz="2700" spc="-25" dirty="0"/>
              <a:t>offence:</a:t>
            </a:r>
            <a:r>
              <a:rPr sz="2700" spc="-200" dirty="0"/>
              <a:t> </a:t>
            </a:r>
            <a:r>
              <a:rPr sz="2700" spc="-55" dirty="0"/>
              <a:t>Task</a:t>
            </a:r>
            <a:r>
              <a:rPr sz="2700" spc="-60" dirty="0"/>
              <a:t> </a:t>
            </a:r>
            <a:r>
              <a:rPr sz="2700" spc="-50" dirty="0"/>
              <a:t>1</a:t>
            </a:r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2317068" y="2264324"/>
            <a:ext cx="3134995" cy="4342765"/>
            <a:chOff x="2317068" y="2264324"/>
            <a:chExt cx="3134995" cy="4342765"/>
          </a:xfrm>
        </p:grpSpPr>
        <p:sp>
          <p:nvSpPr>
            <p:cNvPr id="4" name="object 4"/>
            <p:cNvSpPr/>
            <p:nvPr/>
          </p:nvSpPr>
          <p:spPr>
            <a:xfrm>
              <a:off x="2317068" y="2264324"/>
              <a:ext cx="3134995" cy="4342765"/>
            </a:xfrm>
            <a:custGeom>
              <a:avLst/>
              <a:gdLst/>
              <a:ahLst/>
              <a:cxnLst/>
              <a:rect l="l" t="t" r="r" b="b"/>
              <a:pathLst>
                <a:path w="3134995" h="4342765">
                  <a:moveTo>
                    <a:pt x="2821164" y="0"/>
                  </a:moveTo>
                  <a:lnTo>
                    <a:pt x="313462" y="0"/>
                  </a:lnTo>
                  <a:lnTo>
                    <a:pt x="267141" y="3400"/>
                  </a:lnTo>
                  <a:lnTo>
                    <a:pt x="222930" y="13277"/>
                  </a:lnTo>
                  <a:lnTo>
                    <a:pt x="181314" y="29146"/>
                  </a:lnTo>
                  <a:lnTo>
                    <a:pt x="142779" y="50522"/>
                  </a:lnTo>
                  <a:lnTo>
                    <a:pt x="107808" y="76920"/>
                  </a:lnTo>
                  <a:lnTo>
                    <a:pt x="76887" y="107854"/>
                  </a:lnTo>
                  <a:lnTo>
                    <a:pt x="50500" y="142840"/>
                  </a:lnTo>
                  <a:lnTo>
                    <a:pt x="29134" y="181393"/>
                  </a:lnTo>
                  <a:lnTo>
                    <a:pt x="13271" y="223026"/>
                  </a:lnTo>
                  <a:lnTo>
                    <a:pt x="3398" y="267257"/>
                  </a:lnTo>
                  <a:lnTo>
                    <a:pt x="0" y="313598"/>
                  </a:lnTo>
                  <a:lnTo>
                    <a:pt x="0" y="4028861"/>
                  </a:lnTo>
                  <a:lnTo>
                    <a:pt x="3398" y="4075202"/>
                  </a:lnTo>
                  <a:lnTo>
                    <a:pt x="13271" y="4119432"/>
                  </a:lnTo>
                  <a:lnTo>
                    <a:pt x="29134" y="4161066"/>
                  </a:lnTo>
                  <a:lnTo>
                    <a:pt x="50500" y="4199618"/>
                  </a:lnTo>
                  <a:lnTo>
                    <a:pt x="76887" y="4234604"/>
                  </a:lnTo>
                  <a:lnTo>
                    <a:pt x="107808" y="4265538"/>
                  </a:lnTo>
                  <a:lnTo>
                    <a:pt x="142779" y="4291936"/>
                  </a:lnTo>
                  <a:lnTo>
                    <a:pt x="181314" y="4313312"/>
                  </a:lnTo>
                  <a:lnTo>
                    <a:pt x="222930" y="4329181"/>
                  </a:lnTo>
                  <a:lnTo>
                    <a:pt x="267141" y="4339059"/>
                  </a:lnTo>
                  <a:lnTo>
                    <a:pt x="313462" y="4342459"/>
                  </a:lnTo>
                  <a:lnTo>
                    <a:pt x="2821164" y="4342459"/>
                  </a:lnTo>
                  <a:lnTo>
                    <a:pt x="2867485" y="4339059"/>
                  </a:lnTo>
                  <a:lnTo>
                    <a:pt x="2911696" y="4329181"/>
                  </a:lnTo>
                  <a:lnTo>
                    <a:pt x="2953312" y="4313312"/>
                  </a:lnTo>
                  <a:lnTo>
                    <a:pt x="2991848" y="4291936"/>
                  </a:lnTo>
                  <a:lnTo>
                    <a:pt x="3026818" y="4265538"/>
                  </a:lnTo>
                  <a:lnTo>
                    <a:pt x="3057739" y="4234604"/>
                  </a:lnTo>
                  <a:lnTo>
                    <a:pt x="3084126" y="4199618"/>
                  </a:lnTo>
                  <a:lnTo>
                    <a:pt x="3105492" y="4161066"/>
                  </a:lnTo>
                  <a:lnTo>
                    <a:pt x="3121355" y="4119432"/>
                  </a:lnTo>
                  <a:lnTo>
                    <a:pt x="3131227" y="4075202"/>
                  </a:lnTo>
                  <a:lnTo>
                    <a:pt x="3134626" y="4028861"/>
                  </a:lnTo>
                  <a:lnTo>
                    <a:pt x="3134626" y="313598"/>
                  </a:lnTo>
                  <a:lnTo>
                    <a:pt x="3131227" y="267257"/>
                  </a:lnTo>
                  <a:lnTo>
                    <a:pt x="3121355" y="223026"/>
                  </a:lnTo>
                  <a:lnTo>
                    <a:pt x="3105492" y="181393"/>
                  </a:lnTo>
                  <a:lnTo>
                    <a:pt x="3084126" y="142840"/>
                  </a:lnTo>
                  <a:lnTo>
                    <a:pt x="3057739" y="107854"/>
                  </a:lnTo>
                  <a:lnTo>
                    <a:pt x="3026818" y="76920"/>
                  </a:lnTo>
                  <a:lnTo>
                    <a:pt x="2991848" y="50522"/>
                  </a:lnTo>
                  <a:lnTo>
                    <a:pt x="2953312" y="29146"/>
                  </a:lnTo>
                  <a:lnTo>
                    <a:pt x="2911696" y="13277"/>
                  </a:lnTo>
                  <a:lnTo>
                    <a:pt x="2867485" y="3400"/>
                  </a:lnTo>
                  <a:lnTo>
                    <a:pt x="2821164" y="0"/>
                  </a:lnTo>
                  <a:close/>
                </a:path>
              </a:pathLst>
            </a:custGeom>
            <a:solidFill>
              <a:srgbClr val="CBE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30531" y="3567433"/>
              <a:ext cx="2508250" cy="853440"/>
            </a:xfrm>
            <a:custGeom>
              <a:avLst/>
              <a:gdLst/>
              <a:ahLst/>
              <a:cxnLst/>
              <a:rect l="l" t="t" r="r" b="b"/>
              <a:pathLst>
                <a:path w="2508250" h="853439">
                  <a:moveTo>
                    <a:pt x="2422427" y="0"/>
                  </a:moveTo>
                  <a:lnTo>
                    <a:pt x="85274" y="0"/>
                  </a:lnTo>
                  <a:lnTo>
                    <a:pt x="52081" y="6704"/>
                  </a:lnTo>
                  <a:lnTo>
                    <a:pt x="24976" y="24987"/>
                  </a:lnTo>
                  <a:lnTo>
                    <a:pt x="6701" y="52104"/>
                  </a:lnTo>
                  <a:lnTo>
                    <a:pt x="0" y="85310"/>
                  </a:lnTo>
                  <a:lnTo>
                    <a:pt x="0" y="767807"/>
                  </a:lnTo>
                  <a:lnTo>
                    <a:pt x="6701" y="801014"/>
                  </a:lnTo>
                  <a:lnTo>
                    <a:pt x="24976" y="828131"/>
                  </a:lnTo>
                  <a:lnTo>
                    <a:pt x="52081" y="846414"/>
                  </a:lnTo>
                  <a:lnTo>
                    <a:pt x="85274" y="853118"/>
                  </a:lnTo>
                  <a:lnTo>
                    <a:pt x="2422427" y="853118"/>
                  </a:lnTo>
                  <a:lnTo>
                    <a:pt x="2455619" y="846414"/>
                  </a:lnTo>
                  <a:lnTo>
                    <a:pt x="2482724" y="828131"/>
                  </a:lnTo>
                  <a:lnTo>
                    <a:pt x="2500998" y="801014"/>
                  </a:lnTo>
                  <a:lnTo>
                    <a:pt x="2507700" y="767807"/>
                  </a:lnTo>
                  <a:lnTo>
                    <a:pt x="2507700" y="85310"/>
                  </a:lnTo>
                  <a:lnTo>
                    <a:pt x="2500998" y="52104"/>
                  </a:lnTo>
                  <a:lnTo>
                    <a:pt x="2482724" y="24987"/>
                  </a:lnTo>
                  <a:lnTo>
                    <a:pt x="2455619" y="6704"/>
                  </a:lnTo>
                  <a:lnTo>
                    <a:pt x="2422427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30531" y="3567433"/>
              <a:ext cx="2508250" cy="853440"/>
            </a:xfrm>
            <a:custGeom>
              <a:avLst/>
              <a:gdLst/>
              <a:ahLst/>
              <a:cxnLst/>
              <a:rect l="l" t="t" r="r" b="b"/>
              <a:pathLst>
                <a:path w="2508250" h="853439">
                  <a:moveTo>
                    <a:pt x="0" y="85311"/>
                  </a:moveTo>
                  <a:lnTo>
                    <a:pt x="6701" y="52104"/>
                  </a:lnTo>
                  <a:lnTo>
                    <a:pt x="24976" y="24987"/>
                  </a:lnTo>
                  <a:lnTo>
                    <a:pt x="52081" y="6704"/>
                  </a:lnTo>
                  <a:lnTo>
                    <a:pt x="85273" y="0"/>
                  </a:lnTo>
                  <a:lnTo>
                    <a:pt x="2422426" y="0"/>
                  </a:lnTo>
                  <a:lnTo>
                    <a:pt x="2455618" y="6704"/>
                  </a:lnTo>
                  <a:lnTo>
                    <a:pt x="2482724" y="24987"/>
                  </a:lnTo>
                  <a:lnTo>
                    <a:pt x="2500999" y="52104"/>
                  </a:lnTo>
                  <a:lnTo>
                    <a:pt x="2507700" y="85311"/>
                  </a:lnTo>
                  <a:lnTo>
                    <a:pt x="2507700" y="767807"/>
                  </a:lnTo>
                  <a:lnTo>
                    <a:pt x="2500999" y="801014"/>
                  </a:lnTo>
                  <a:lnTo>
                    <a:pt x="2482724" y="828131"/>
                  </a:lnTo>
                  <a:lnTo>
                    <a:pt x="2455618" y="846414"/>
                  </a:lnTo>
                  <a:lnTo>
                    <a:pt x="2422426" y="853119"/>
                  </a:lnTo>
                  <a:lnTo>
                    <a:pt x="85273" y="853119"/>
                  </a:lnTo>
                  <a:lnTo>
                    <a:pt x="52081" y="846414"/>
                  </a:lnTo>
                  <a:lnTo>
                    <a:pt x="24976" y="828131"/>
                  </a:lnTo>
                  <a:lnTo>
                    <a:pt x="6701" y="801014"/>
                  </a:lnTo>
                  <a:lnTo>
                    <a:pt x="0" y="767807"/>
                  </a:lnTo>
                  <a:lnTo>
                    <a:pt x="0" y="85311"/>
                  </a:lnTo>
                  <a:close/>
                </a:path>
              </a:pathLst>
            </a:custGeom>
            <a:ln w="271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0531" y="4551801"/>
              <a:ext cx="2508250" cy="853440"/>
            </a:xfrm>
            <a:custGeom>
              <a:avLst/>
              <a:gdLst/>
              <a:ahLst/>
              <a:cxnLst/>
              <a:rect l="l" t="t" r="r" b="b"/>
              <a:pathLst>
                <a:path w="2508250" h="853439">
                  <a:moveTo>
                    <a:pt x="2422427" y="0"/>
                  </a:moveTo>
                  <a:lnTo>
                    <a:pt x="85274" y="0"/>
                  </a:lnTo>
                  <a:lnTo>
                    <a:pt x="52081" y="6704"/>
                  </a:lnTo>
                  <a:lnTo>
                    <a:pt x="24976" y="24987"/>
                  </a:lnTo>
                  <a:lnTo>
                    <a:pt x="6701" y="52104"/>
                  </a:lnTo>
                  <a:lnTo>
                    <a:pt x="0" y="85310"/>
                  </a:lnTo>
                  <a:lnTo>
                    <a:pt x="0" y="767807"/>
                  </a:lnTo>
                  <a:lnTo>
                    <a:pt x="6701" y="801014"/>
                  </a:lnTo>
                  <a:lnTo>
                    <a:pt x="24976" y="828131"/>
                  </a:lnTo>
                  <a:lnTo>
                    <a:pt x="52081" y="846414"/>
                  </a:lnTo>
                  <a:lnTo>
                    <a:pt x="85274" y="853118"/>
                  </a:lnTo>
                  <a:lnTo>
                    <a:pt x="2422427" y="853118"/>
                  </a:lnTo>
                  <a:lnTo>
                    <a:pt x="2455619" y="846414"/>
                  </a:lnTo>
                  <a:lnTo>
                    <a:pt x="2482724" y="828131"/>
                  </a:lnTo>
                  <a:lnTo>
                    <a:pt x="2500998" y="801014"/>
                  </a:lnTo>
                  <a:lnTo>
                    <a:pt x="2507700" y="767807"/>
                  </a:lnTo>
                  <a:lnTo>
                    <a:pt x="2507700" y="85310"/>
                  </a:lnTo>
                  <a:lnTo>
                    <a:pt x="2500998" y="52104"/>
                  </a:lnTo>
                  <a:lnTo>
                    <a:pt x="2482724" y="24987"/>
                  </a:lnTo>
                  <a:lnTo>
                    <a:pt x="2455619" y="6704"/>
                  </a:lnTo>
                  <a:lnTo>
                    <a:pt x="2422427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30531" y="4551801"/>
              <a:ext cx="2508250" cy="853440"/>
            </a:xfrm>
            <a:custGeom>
              <a:avLst/>
              <a:gdLst/>
              <a:ahLst/>
              <a:cxnLst/>
              <a:rect l="l" t="t" r="r" b="b"/>
              <a:pathLst>
                <a:path w="2508250" h="853439">
                  <a:moveTo>
                    <a:pt x="0" y="85311"/>
                  </a:moveTo>
                  <a:lnTo>
                    <a:pt x="6701" y="52104"/>
                  </a:lnTo>
                  <a:lnTo>
                    <a:pt x="24976" y="24987"/>
                  </a:lnTo>
                  <a:lnTo>
                    <a:pt x="52081" y="6704"/>
                  </a:lnTo>
                  <a:lnTo>
                    <a:pt x="85273" y="0"/>
                  </a:lnTo>
                  <a:lnTo>
                    <a:pt x="2422426" y="0"/>
                  </a:lnTo>
                  <a:lnTo>
                    <a:pt x="2455618" y="6704"/>
                  </a:lnTo>
                  <a:lnTo>
                    <a:pt x="2482724" y="24987"/>
                  </a:lnTo>
                  <a:lnTo>
                    <a:pt x="2500999" y="52104"/>
                  </a:lnTo>
                  <a:lnTo>
                    <a:pt x="2507700" y="85311"/>
                  </a:lnTo>
                  <a:lnTo>
                    <a:pt x="2507700" y="767807"/>
                  </a:lnTo>
                  <a:lnTo>
                    <a:pt x="2500999" y="801014"/>
                  </a:lnTo>
                  <a:lnTo>
                    <a:pt x="2482724" y="828131"/>
                  </a:lnTo>
                  <a:lnTo>
                    <a:pt x="2455618" y="846414"/>
                  </a:lnTo>
                  <a:lnTo>
                    <a:pt x="2422426" y="853119"/>
                  </a:lnTo>
                  <a:lnTo>
                    <a:pt x="85273" y="853119"/>
                  </a:lnTo>
                  <a:lnTo>
                    <a:pt x="52081" y="846414"/>
                  </a:lnTo>
                  <a:lnTo>
                    <a:pt x="24976" y="828131"/>
                  </a:lnTo>
                  <a:lnTo>
                    <a:pt x="6701" y="801014"/>
                  </a:lnTo>
                  <a:lnTo>
                    <a:pt x="0" y="767807"/>
                  </a:lnTo>
                  <a:lnTo>
                    <a:pt x="0" y="85311"/>
                  </a:lnTo>
                  <a:close/>
                </a:path>
              </a:pathLst>
            </a:custGeom>
            <a:ln w="271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30531" y="5536169"/>
              <a:ext cx="2508250" cy="853440"/>
            </a:xfrm>
            <a:custGeom>
              <a:avLst/>
              <a:gdLst/>
              <a:ahLst/>
              <a:cxnLst/>
              <a:rect l="l" t="t" r="r" b="b"/>
              <a:pathLst>
                <a:path w="2508250" h="853439">
                  <a:moveTo>
                    <a:pt x="2422427" y="0"/>
                  </a:moveTo>
                  <a:lnTo>
                    <a:pt x="85274" y="0"/>
                  </a:lnTo>
                  <a:lnTo>
                    <a:pt x="52081" y="6704"/>
                  </a:lnTo>
                  <a:lnTo>
                    <a:pt x="24976" y="24987"/>
                  </a:lnTo>
                  <a:lnTo>
                    <a:pt x="6701" y="52104"/>
                  </a:lnTo>
                  <a:lnTo>
                    <a:pt x="0" y="85310"/>
                  </a:lnTo>
                  <a:lnTo>
                    <a:pt x="0" y="767808"/>
                  </a:lnTo>
                  <a:lnTo>
                    <a:pt x="6701" y="801015"/>
                  </a:lnTo>
                  <a:lnTo>
                    <a:pt x="24976" y="828132"/>
                  </a:lnTo>
                  <a:lnTo>
                    <a:pt x="52081" y="846415"/>
                  </a:lnTo>
                  <a:lnTo>
                    <a:pt x="85274" y="853119"/>
                  </a:lnTo>
                  <a:lnTo>
                    <a:pt x="2422427" y="853119"/>
                  </a:lnTo>
                  <a:lnTo>
                    <a:pt x="2455619" y="846415"/>
                  </a:lnTo>
                  <a:lnTo>
                    <a:pt x="2482724" y="828132"/>
                  </a:lnTo>
                  <a:lnTo>
                    <a:pt x="2500998" y="801015"/>
                  </a:lnTo>
                  <a:lnTo>
                    <a:pt x="2507700" y="767808"/>
                  </a:lnTo>
                  <a:lnTo>
                    <a:pt x="2507700" y="85310"/>
                  </a:lnTo>
                  <a:lnTo>
                    <a:pt x="2500998" y="52104"/>
                  </a:lnTo>
                  <a:lnTo>
                    <a:pt x="2482724" y="24987"/>
                  </a:lnTo>
                  <a:lnTo>
                    <a:pt x="2455619" y="6704"/>
                  </a:lnTo>
                  <a:lnTo>
                    <a:pt x="2422427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0531" y="5536169"/>
              <a:ext cx="2508250" cy="853440"/>
            </a:xfrm>
            <a:custGeom>
              <a:avLst/>
              <a:gdLst/>
              <a:ahLst/>
              <a:cxnLst/>
              <a:rect l="l" t="t" r="r" b="b"/>
              <a:pathLst>
                <a:path w="2508250" h="853439">
                  <a:moveTo>
                    <a:pt x="0" y="85311"/>
                  </a:moveTo>
                  <a:lnTo>
                    <a:pt x="6701" y="52104"/>
                  </a:lnTo>
                  <a:lnTo>
                    <a:pt x="24976" y="24987"/>
                  </a:lnTo>
                  <a:lnTo>
                    <a:pt x="52081" y="6704"/>
                  </a:lnTo>
                  <a:lnTo>
                    <a:pt x="85273" y="0"/>
                  </a:lnTo>
                  <a:lnTo>
                    <a:pt x="2422426" y="0"/>
                  </a:lnTo>
                  <a:lnTo>
                    <a:pt x="2455618" y="6704"/>
                  </a:lnTo>
                  <a:lnTo>
                    <a:pt x="2482724" y="24987"/>
                  </a:lnTo>
                  <a:lnTo>
                    <a:pt x="2500999" y="52104"/>
                  </a:lnTo>
                  <a:lnTo>
                    <a:pt x="2507700" y="85311"/>
                  </a:lnTo>
                  <a:lnTo>
                    <a:pt x="2507700" y="767807"/>
                  </a:lnTo>
                  <a:lnTo>
                    <a:pt x="2500999" y="801014"/>
                  </a:lnTo>
                  <a:lnTo>
                    <a:pt x="2482724" y="828131"/>
                  </a:lnTo>
                  <a:lnTo>
                    <a:pt x="2455618" y="846414"/>
                  </a:lnTo>
                  <a:lnTo>
                    <a:pt x="2422426" y="853119"/>
                  </a:lnTo>
                  <a:lnTo>
                    <a:pt x="85273" y="853119"/>
                  </a:lnTo>
                  <a:lnTo>
                    <a:pt x="52081" y="846414"/>
                  </a:lnTo>
                  <a:lnTo>
                    <a:pt x="24976" y="828131"/>
                  </a:lnTo>
                  <a:lnTo>
                    <a:pt x="6701" y="801014"/>
                  </a:lnTo>
                  <a:lnTo>
                    <a:pt x="0" y="767807"/>
                  </a:lnTo>
                  <a:lnTo>
                    <a:pt x="0" y="85311"/>
                  </a:lnTo>
                  <a:close/>
                </a:path>
              </a:pathLst>
            </a:custGeom>
            <a:ln w="271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38278" y="2320346"/>
            <a:ext cx="2493645" cy="397573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080" algn="ctr">
              <a:lnSpc>
                <a:spcPts val="4010"/>
              </a:lnSpc>
              <a:spcBef>
                <a:spcPts val="490"/>
              </a:spcBef>
            </a:pPr>
            <a:r>
              <a:rPr sz="3600" dirty="0">
                <a:latin typeface="Corbel"/>
                <a:cs typeface="Corbel"/>
              </a:rPr>
              <a:t>Actus</a:t>
            </a:r>
            <a:r>
              <a:rPr sz="3600" spc="55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reus</a:t>
            </a:r>
            <a:r>
              <a:rPr sz="3600" spc="55" dirty="0">
                <a:latin typeface="Corbel"/>
                <a:cs typeface="Corbel"/>
              </a:rPr>
              <a:t> </a:t>
            </a:r>
            <a:r>
              <a:rPr sz="3600" spc="-25" dirty="0">
                <a:latin typeface="Corbel"/>
                <a:cs typeface="Corbel"/>
              </a:rPr>
              <a:t>of </a:t>
            </a:r>
            <a:r>
              <a:rPr sz="3600" spc="-10" dirty="0">
                <a:latin typeface="Corbel"/>
                <a:cs typeface="Corbel"/>
              </a:rPr>
              <a:t>theft</a:t>
            </a:r>
            <a:endParaRPr sz="3600">
              <a:latin typeface="Corbel"/>
              <a:cs typeface="Corbel"/>
            </a:endParaRPr>
          </a:p>
          <a:p>
            <a:pPr marL="1270" algn="ctr">
              <a:lnSpc>
                <a:spcPct val="100000"/>
              </a:lnSpc>
              <a:spcBef>
                <a:spcPts val="2820"/>
              </a:spcBef>
            </a:pP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Appropriation</a:t>
            </a:r>
            <a:endParaRPr sz="2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720"/>
              </a:spcBef>
            </a:pPr>
            <a:endParaRPr sz="2500">
              <a:latin typeface="Corbel"/>
              <a:cs typeface="Corbel"/>
            </a:endParaRPr>
          </a:p>
          <a:p>
            <a:pPr marL="1270" algn="ctr">
              <a:lnSpc>
                <a:spcPct val="100000"/>
              </a:lnSpc>
            </a:pP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Property</a:t>
            </a:r>
            <a:endParaRPr sz="2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2500">
              <a:latin typeface="Corbel"/>
              <a:cs typeface="Corbel"/>
            </a:endParaRPr>
          </a:p>
          <a:p>
            <a:pPr marL="421640" marR="412115" algn="ctr">
              <a:lnSpc>
                <a:spcPts val="2710"/>
              </a:lnSpc>
            </a:pP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Belonging</a:t>
            </a:r>
            <a:r>
              <a:rPr sz="25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another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86792" y="2264324"/>
            <a:ext cx="3134995" cy="4342765"/>
          </a:xfrm>
          <a:custGeom>
            <a:avLst/>
            <a:gdLst/>
            <a:ahLst/>
            <a:cxnLst/>
            <a:rect l="l" t="t" r="r" b="b"/>
            <a:pathLst>
              <a:path w="3134995" h="4342765">
                <a:moveTo>
                  <a:pt x="2821164" y="0"/>
                </a:moveTo>
                <a:lnTo>
                  <a:pt x="313462" y="0"/>
                </a:lnTo>
                <a:lnTo>
                  <a:pt x="267141" y="3400"/>
                </a:lnTo>
                <a:lnTo>
                  <a:pt x="222930" y="13277"/>
                </a:lnTo>
                <a:lnTo>
                  <a:pt x="181314" y="29146"/>
                </a:lnTo>
                <a:lnTo>
                  <a:pt x="142779" y="50522"/>
                </a:lnTo>
                <a:lnTo>
                  <a:pt x="107808" y="76920"/>
                </a:lnTo>
                <a:lnTo>
                  <a:pt x="76887" y="107854"/>
                </a:lnTo>
                <a:lnTo>
                  <a:pt x="50500" y="142840"/>
                </a:lnTo>
                <a:lnTo>
                  <a:pt x="29134" y="181393"/>
                </a:lnTo>
                <a:lnTo>
                  <a:pt x="13271" y="223026"/>
                </a:lnTo>
                <a:lnTo>
                  <a:pt x="3398" y="267257"/>
                </a:lnTo>
                <a:lnTo>
                  <a:pt x="0" y="313598"/>
                </a:lnTo>
                <a:lnTo>
                  <a:pt x="0" y="4028861"/>
                </a:lnTo>
                <a:lnTo>
                  <a:pt x="3398" y="4075202"/>
                </a:lnTo>
                <a:lnTo>
                  <a:pt x="13271" y="4119432"/>
                </a:lnTo>
                <a:lnTo>
                  <a:pt x="29134" y="4161066"/>
                </a:lnTo>
                <a:lnTo>
                  <a:pt x="50500" y="4199618"/>
                </a:lnTo>
                <a:lnTo>
                  <a:pt x="76887" y="4234604"/>
                </a:lnTo>
                <a:lnTo>
                  <a:pt x="107808" y="4265538"/>
                </a:lnTo>
                <a:lnTo>
                  <a:pt x="142779" y="4291936"/>
                </a:lnTo>
                <a:lnTo>
                  <a:pt x="181314" y="4313312"/>
                </a:lnTo>
                <a:lnTo>
                  <a:pt x="222930" y="4329181"/>
                </a:lnTo>
                <a:lnTo>
                  <a:pt x="267141" y="4339059"/>
                </a:lnTo>
                <a:lnTo>
                  <a:pt x="313462" y="4342459"/>
                </a:lnTo>
                <a:lnTo>
                  <a:pt x="2821164" y="4342459"/>
                </a:lnTo>
                <a:lnTo>
                  <a:pt x="2867485" y="4339059"/>
                </a:lnTo>
                <a:lnTo>
                  <a:pt x="2911695" y="4329181"/>
                </a:lnTo>
                <a:lnTo>
                  <a:pt x="2953311" y="4313312"/>
                </a:lnTo>
                <a:lnTo>
                  <a:pt x="2991847" y="4291936"/>
                </a:lnTo>
                <a:lnTo>
                  <a:pt x="3026818" y="4265538"/>
                </a:lnTo>
                <a:lnTo>
                  <a:pt x="3057739" y="4234604"/>
                </a:lnTo>
                <a:lnTo>
                  <a:pt x="3084125" y="4199618"/>
                </a:lnTo>
                <a:lnTo>
                  <a:pt x="3105492" y="4161066"/>
                </a:lnTo>
                <a:lnTo>
                  <a:pt x="3121354" y="4119432"/>
                </a:lnTo>
                <a:lnTo>
                  <a:pt x="3131227" y="4075202"/>
                </a:lnTo>
                <a:lnTo>
                  <a:pt x="3134626" y="4028861"/>
                </a:lnTo>
                <a:lnTo>
                  <a:pt x="3134626" y="313598"/>
                </a:lnTo>
                <a:lnTo>
                  <a:pt x="3131227" y="267257"/>
                </a:lnTo>
                <a:lnTo>
                  <a:pt x="3121354" y="223026"/>
                </a:lnTo>
                <a:lnTo>
                  <a:pt x="3105492" y="181393"/>
                </a:lnTo>
                <a:lnTo>
                  <a:pt x="3084125" y="142840"/>
                </a:lnTo>
                <a:lnTo>
                  <a:pt x="3057739" y="107854"/>
                </a:lnTo>
                <a:lnTo>
                  <a:pt x="3026818" y="76920"/>
                </a:lnTo>
                <a:lnTo>
                  <a:pt x="2991847" y="50522"/>
                </a:lnTo>
                <a:lnTo>
                  <a:pt x="2953311" y="29146"/>
                </a:lnTo>
                <a:lnTo>
                  <a:pt x="2911695" y="13277"/>
                </a:lnTo>
                <a:lnTo>
                  <a:pt x="2867485" y="3400"/>
                </a:lnTo>
                <a:lnTo>
                  <a:pt x="2821164" y="0"/>
                </a:lnTo>
                <a:close/>
              </a:path>
            </a:pathLst>
          </a:custGeom>
          <a:solidFill>
            <a:srgbClr val="CBE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28894" y="2320346"/>
            <a:ext cx="2251710" cy="10833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54050" marR="5080" indent="-641985">
              <a:lnSpc>
                <a:spcPts val="4010"/>
              </a:lnSpc>
              <a:spcBef>
                <a:spcPts val="490"/>
              </a:spcBef>
            </a:pPr>
            <a:r>
              <a:rPr sz="3600" dirty="0">
                <a:latin typeface="Corbel"/>
                <a:cs typeface="Corbel"/>
              </a:rPr>
              <a:t>Mens</a:t>
            </a:r>
            <a:r>
              <a:rPr sz="3600" spc="2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rea</a:t>
            </a:r>
            <a:r>
              <a:rPr sz="3600" spc="20" dirty="0">
                <a:latin typeface="Corbel"/>
                <a:cs typeface="Corbel"/>
              </a:rPr>
              <a:t> </a:t>
            </a:r>
            <a:r>
              <a:rPr sz="3600" spc="-25" dirty="0">
                <a:latin typeface="Corbel"/>
                <a:cs typeface="Corbel"/>
              </a:rPr>
              <a:t>of </a:t>
            </a:r>
            <a:r>
              <a:rPr sz="3600" spc="-20" dirty="0">
                <a:latin typeface="Corbel"/>
                <a:cs typeface="Corbel"/>
              </a:rPr>
              <a:t>theft</a:t>
            </a:r>
            <a:endParaRPr sz="3600">
              <a:latin typeface="Corbel"/>
              <a:cs typeface="Corbe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86686" y="3554764"/>
            <a:ext cx="2534920" cy="2847340"/>
            <a:chOff x="5986686" y="3554764"/>
            <a:chExt cx="2534920" cy="2847340"/>
          </a:xfrm>
        </p:grpSpPr>
        <p:sp>
          <p:nvSpPr>
            <p:cNvPr id="15" name="object 15"/>
            <p:cNvSpPr/>
            <p:nvPr/>
          </p:nvSpPr>
          <p:spPr>
            <a:xfrm>
              <a:off x="6000255" y="3568333"/>
              <a:ext cx="2508250" cy="1309370"/>
            </a:xfrm>
            <a:custGeom>
              <a:avLst/>
              <a:gdLst/>
              <a:ahLst/>
              <a:cxnLst/>
              <a:rect l="l" t="t" r="r" b="b"/>
              <a:pathLst>
                <a:path w="2508250" h="1309370">
                  <a:moveTo>
                    <a:pt x="2376827" y="0"/>
                  </a:moveTo>
                  <a:lnTo>
                    <a:pt x="130874" y="0"/>
                  </a:lnTo>
                  <a:lnTo>
                    <a:pt x="79932" y="10289"/>
                  </a:lnTo>
                  <a:lnTo>
                    <a:pt x="38332" y="38349"/>
                  </a:lnTo>
                  <a:lnTo>
                    <a:pt x="10284" y="79967"/>
                  </a:lnTo>
                  <a:lnTo>
                    <a:pt x="0" y="130931"/>
                  </a:lnTo>
                  <a:lnTo>
                    <a:pt x="0" y="1178378"/>
                  </a:lnTo>
                  <a:lnTo>
                    <a:pt x="10284" y="1229342"/>
                  </a:lnTo>
                  <a:lnTo>
                    <a:pt x="38332" y="1270961"/>
                  </a:lnTo>
                  <a:lnTo>
                    <a:pt x="79932" y="1299020"/>
                  </a:lnTo>
                  <a:lnTo>
                    <a:pt x="130874" y="1309310"/>
                  </a:lnTo>
                  <a:lnTo>
                    <a:pt x="2376825" y="1309312"/>
                  </a:lnTo>
                  <a:lnTo>
                    <a:pt x="2427767" y="1299023"/>
                  </a:lnTo>
                  <a:lnTo>
                    <a:pt x="2469367" y="1270963"/>
                  </a:lnTo>
                  <a:lnTo>
                    <a:pt x="2497415" y="1229345"/>
                  </a:lnTo>
                  <a:lnTo>
                    <a:pt x="2507700" y="1178380"/>
                  </a:lnTo>
                  <a:lnTo>
                    <a:pt x="2507702" y="130931"/>
                  </a:lnTo>
                  <a:lnTo>
                    <a:pt x="2497417" y="79967"/>
                  </a:lnTo>
                  <a:lnTo>
                    <a:pt x="2469370" y="38349"/>
                  </a:lnTo>
                  <a:lnTo>
                    <a:pt x="2427769" y="10289"/>
                  </a:lnTo>
                  <a:lnTo>
                    <a:pt x="2376827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00255" y="3568333"/>
              <a:ext cx="2508250" cy="1309370"/>
            </a:xfrm>
            <a:custGeom>
              <a:avLst/>
              <a:gdLst/>
              <a:ahLst/>
              <a:cxnLst/>
              <a:rect l="l" t="t" r="r" b="b"/>
              <a:pathLst>
                <a:path w="2508250" h="1309370">
                  <a:moveTo>
                    <a:pt x="0" y="130932"/>
                  </a:moveTo>
                  <a:lnTo>
                    <a:pt x="10284" y="79967"/>
                  </a:lnTo>
                  <a:lnTo>
                    <a:pt x="38332" y="38349"/>
                  </a:lnTo>
                  <a:lnTo>
                    <a:pt x="79932" y="10289"/>
                  </a:lnTo>
                  <a:lnTo>
                    <a:pt x="130875" y="0"/>
                  </a:lnTo>
                  <a:lnTo>
                    <a:pt x="2376827" y="0"/>
                  </a:lnTo>
                  <a:lnTo>
                    <a:pt x="2427770" y="10289"/>
                  </a:lnTo>
                  <a:lnTo>
                    <a:pt x="2469370" y="38349"/>
                  </a:lnTo>
                  <a:lnTo>
                    <a:pt x="2497418" y="79967"/>
                  </a:lnTo>
                  <a:lnTo>
                    <a:pt x="2507703" y="130932"/>
                  </a:lnTo>
                  <a:lnTo>
                    <a:pt x="2507700" y="1178380"/>
                  </a:lnTo>
                  <a:lnTo>
                    <a:pt x="2497415" y="1229345"/>
                  </a:lnTo>
                  <a:lnTo>
                    <a:pt x="2469367" y="1270963"/>
                  </a:lnTo>
                  <a:lnTo>
                    <a:pt x="2427767" y="1299023"/>
                  </a:lnTo>
                  <a:lnTo>
                    <a:pt x="2376825" y="1309313"/>
                  </a:lnTo>
                  <a:lnTo>
                    <a:pt x="130875" y="1309310"/>
                  </a:lnTo>
                  <a:lnTo>
                    <a:pt x="79932" y="1299020"/>
                  </a:lnTo>
                  <a:lnTo>
                    <a:pt x="38332" y="1270961"/>
                  </a:lnTo>
                  <a:lnTo>
                    <a:pt x="10284" y="1229342"/>
                  </a:lnTo>
                  <a:lnTo>
                    <a:pt x="0" y="1178378"/>
                  </a:lnTo>
                  <a:lnTo>
                    <a:pt x="0" y="130932"/>
                  </a:lnTo>
                  <a:close/>
                </a:path>
              </a:pathLst>
            </a:custGeom>
            <a:ln w="27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00255" y="5079076"/>
              <a:ext cx="2508250" cy="1309370"/>
            </a:xfrm>
            <a:custGeom>
              <a:avLst/>
              <a:gdLst/>
              <a:ahLst/>
              <a:cxnLst/>
              <a:rect l="l" t="t" r="r" b="b"/>
              <a:pathLst>
                <a:path w="2508250" h="1309370">
                  <a:moveTo>
                    <a:pt x="2376827" y="0"/>
                  </a:moveTo>
                  <a:lnTo>
                    <a:pt x="130874" y="0"/>
                  </a:lnTo>
                  <a:lnTo>
                    <a:pt x="79932" y="10289"/>
                  </a:lnTo>
                  <a:lnTo>
                    <a:pt x="38332" y="38349"/>
                  </a:lnTo>
                  <a:lnTo>
                    <a:pt x="10284" y="79968"/>
                  </a:lnTo>
                  <a:lnTo>
                    <a:pt x="0" y="130933"/>
                  </a:lnTo>
                  <a:lnTo>
                    <a:pt x="0" y="1178378"/>
                  </a:lnTo>
                  <a:lnTo>
                    <a:pt x="10284" y="1229343"/>
                  </a:lnTo>
                  <a:lnTo>
                    <a:pt x="38332" y="1270961"/>
                  </a:lnTo>
                  <a:lnTo>
                    <a:pt x="79932" y="1299021"/>
                  </a:lnTo>
                  <a:lnTo>
                    <a:pt x="130874" y="1309310"/>
                  </a:lnTo>
                  <a:lnTo>
                    <a:pt x="2376825" y="1309313"/>
                  </a:lnTo>
                  <a:lnTo>
                    <a:pt x="2427767" y="1299024"/>
                  </a:lnTo>
                  <a:lnTo>
                    <a:pt x="2469367" y="1270964"/>
                  </a:lnTo>
                  <a:lnTo>
                    <a:pt x="2497415" y="1229345"/>
                  </a:lnTo>
                  <a:lnTo>
                    <a:pt x="2507700" y="1178380"/>
                  </a:lnTo>
                  <a:lnTo>
                    <a:pt x="2507702" y="130933"/>
                  </a:lnTo>
                  <a:lnTo>
                    <a:pt x="2497417" y="79968"/>
                  </a:lnTo>
                  <a:lnTo>
                    <a:pt x="2469370" y="38349"/>
                  </a:lnTo>
                  <a:lnTo>
                    <a:pt x="2427769" y="10289"/>
                  </a:lnTo>
                  <a:lnTo>
                    <a:pt x="2376827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00255" y="5079076"/>
              <a:ext cx="2508250" cy="1309370"/>
            </a:xfrm>
            <a:custGeom>
              <a:avLst/>
              <a:gdLst/>
              <a:ahLst/>
              <a:cxnLst/>
              <a:rect l="l" t="t" r="r" b="b"/>
              <a:pathLst>
                <a:path w="2508250" h="1309370">
                  <a:moveTo>
                    <a:pt x="0" y="130932"/>
                  </a:moveTo>
                  <a:lnTo>
                    <a:pt x="10284" y="79967"/>
                  </a:lnTo>
                  <a:lnTo>
                    <a:pt x="38332" y="38349"/>
                  </a:lnTo>
                  <a:lnTo>
                    <a:pt x="79932" y="10289"/>
                  </a:lnTo>
                  <a:lnTo>
                    <a:pt x="130875" y="0"/>
                  </a:lnTo>
                  <a:lnTo>
                    <a:pt x="2376827" y="0"/>
                  </a:lnTo>
                  <a:lnTo>
                    <a:pt x="2427770" y="10289"/>
                  </a:lnTo>
                  <a:lnTo>
                    <a:pt x="2469370" y="38349"/>
                  </a:lnTo>
                  <a:lnTo>
                    <a:pt x="2497418" y="79967"/>
                  </a:lnTo>
                  <a:lnTo>
                    <a:pt x="2507703" y="130932"/>
                  </a:lnTo>
                  <a:lnTo>
                    <a:pt x="2507700" y="1178380"/>
                  </a:lnTo>
                  <a:lnTo>
                    <a:pt x="2497415" y="1229345"/>
                  </a:lnTo>
                  <a:lnTo>
                    <a:pt x="2469367" y="1270963"/>
                  </a:lnTo>
                  <a:lnTo>
                    <a:pt x="2427767" y="1299023"/>
                  </a:lnTo>
                  <a:lnTo>
                    <a:pt x="2376825" y="1309313"/>
                  </a:lnTo>
                  <a:lnTo>
                    <a:pt x="130875" y="1309310"/>
                  </a:lnTo>
                  <a:lnTo>
                    <a:pt x="79932" y="1299020"/>
                  </a:lnTo>
                  <a:lnTo>
                    <a:pt x="38332" y="1270961"/>
                  </a:lnTo>
                  <a:lnTo>
                    <a:pt x="10284" y="1229342"/>
                  </a:lnTo>
                  <a:lnTo>
                    <a:pt x="0" y="1178378"/>
                  </a:lnTo>
                  <a:lnTo>
                    <a:pt x="0" y="130932"/>
                  </a:lnTo>
                  <a:close/>
                </a:path>
              </a:pathLst>
            </a:custGeom>
            <a:ln w="271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15746" y="3978011"/>
            <a:ext cx="1679575" cy="225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Dishonestly</a:t>
            </a:r>
            <a:endParaRPr sz="25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500">
              <a:latin typeface="Corbel"/>
              <a:cs typeface="Corbel"/>
            </a:endParaRPr>
          </a:p>
          <a:p>
            <a:pPr marL="12065" marR="5080" indent="635" algn="ctr">
              <a:lnSpc>
                <a:spcPct val="90000"/>
              </a:lnSpc>
              <a:spcBef>
                <a:spcPts val="5"/>
              </a:spcBef>
            </a:pP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Intention</a:t>
            </a:r>
            <a:r>
              <a:rPr sz="25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2500" spc="-30" dirty="0">
                <a:solidFill>
                  <a:srgbClr val="FFFFFF"/>
                </a:solidFill>
                <a:latin typeface="Corbel"/>
                <a:cs typeface="Corbel"/>
              </a:rPr>
              <a:t>permanently 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deprive</a:t>
            </a:r>
            <a:endParaRPr sz="25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660"/>
              </a:spcBef>
            </a:pPr>
            <a:r>
              <a:rPr sz="2700" spc="-10" dirty="0"/>
              <a:t>Elements</a:t>
            </a:r>
            <a:r>
              <a:rPr sz="2700" spc="-80" dirty="0"/>
              <a:t> </a:t>
            </a:r>
            <a:r>
              <a:rPr sz="2700" dirty="0"/>
              <a:t>of</a:t>
            </a:r>
            <a:r>
              <a:rPr sz="2700" spc="-45" dirty="0"/>
              <a:t> </a:t>
            </a:r>
            <a:r>
              <a:rPr sz="2700" dirty="0"/>
              <a:t>a</a:t>
            </a:r>
            <a:r>
              <a:rPr sz="2700" spc="-60" dirty="0"/>
              <a:t> </a:t>
            </a:r>
            <a:r>
              <a:rPr sz="2700" spc="-10" dirty="0"/>
              <a:t>criminal</a:t>
            </a:r>
            <a:r>
              <a:rPr sz="2700" spc="-55" dirty="0"/>
              <a:t> </a:t>
            </a:r>
            <a:r>
              <a:rPr sz="2700" spc="-25" dirty="0"/>
              <a:t>offence:</a:t>
            </a:r>
            <a:r>
              <a:rPr sz="2700" spc="-200" dirty="0"/>
              <a:t> </a:t>
            </a:r>
            <a:r>
              <a:rPr sz="2700" spc="-55" dirty="0"/>
              <a:t>Task</a:t>
            </a:r>
            <a:r>
              <a:rPr sz="2700" spc="-60" dirty="0"/>
              <a:t> </a:t>
            </a:r>
            <a:r>
              <a:rPr sz="2700" spc="-50" dirty="0"/>
              <a:t>2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932815" y="2346817"/>
            <a:ext cx="8511540" cy="26962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279400">
              <a:lnSpc>
                <a:spcPts val="3000"/>
              </a:lnSpc>
              <a:spcBef>
                <a:spcPts val="300"/>
              </a:spcBef>
            </a:pPr>
            <a:r>
              <a:rPr sz="2600" spc="-10" dirty="0">
                <a:latin typeface="Corbel"/>
                <a:cs typeface="Corbel"/>
              </a:rPr>
              <a:t>Identify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actus</a:t>
            </a:r>
            <a:r>
              <a:rPr sz="2600" i="1" spc="-8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reus</a:t>
            </a:r>
            <a:r>
              <a:rPr sz="2600" i="1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i="1" spc="-10" dirty="0">
                <a:latin typeface="Corbel"/>
                <a:cs typeface="Corbel"/>
              </a:rPr>
              <a:t>mens</a:t>
            </a:r>
            <a:r>
              <a:rPr sz="2600" i="1" spc="-85" dirty="0">
                <a:latin typeface="Corbel"/>
                <a:cs typeface="Corbel"/>
              </a:rPr>
              <a:t> </a:t>
            </a:r>
            <a:r>
              <a:rPr sz="2600" i="1" dirty="0">
                <a:latin typeface="Corbel"/>
                <a:cs typeface="Corbel"/>
              </a:rPr>
              <a:t>rea</a:t>
            </a:r>
            <a:r>
              <a:rPr sz="2600" i="1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elements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in</a:t>
            </a:r>
            <a:r>
              <a:rPr sz="2600" spc="-9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following offence: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470"/>
              </a:spcBef>
            </a:pPr>
            <a:endParaRPr sz="2600">
              <a:latin typeface="Corbel"/>
              <a:cs typeface="Corbel"/>
            </a:endParaRPr>
          </a:p>
          <a:p>
            <a:pPr marL="12700" marR="5080" algn="just">
              <a:lnSpc>
                <a:spcPct val="98100"/>
              </a:lnSpc>
            </a:pPr>
            <a:r>
              <a:rPr sz="2600" spc="-20" dirty="0">
                <a:latin typeface="Corbel"/>
                <a:cs typeface="Corbel"/>
              </a:rPr>
              <a:t>Murder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defined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under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common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law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as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unlawfully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causing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the </a:t>
            </a:r>
            <a:r>
              <a:rPr sz="2600" dirty="0">
                <a:latin typeface="Corbel"/>
                <a:cs typeface="Corbel"/>
              </a:rPr>
              <a:t>death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reasonable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creature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in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being</a:t>
            </a:r>
            <a:r>
              <a:rPr sz="2600" spc="-7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with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intention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kill </a:t>
            </a:r>
            <a:r>
              <a:rPr sz="2600" dirty="0">
                <a:latin typeface="Corbel"/>
                <a:cs typeface="Corbel"/>
              </a:rPr>
              <a:t>or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cause</a:t>
            </a:r>
            <a:r>
              <a:rPr sz="2600" spc="-85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grievous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bodily</a:t>
            </a:r>
            <a:r>
              <a:rPr sz="2600" spc="-9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harm.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660"/>
              </a:spcBef>
            </a:pPr>
            <a:r>
              <a:rPr sz="2700" spc="-10" dirty="0"/>
              <a:t>Elements</a:t>
            </a:r>
            <a:r>
              <a:rPr sz="2700" spc="-80" dirty="0"/>
              <a:t> </a:t>
            </a:r>
            <a:r>
              <a:rPr sz="2700" dirty="0"/>
              <a:t>of</a:t>
            </a:r>
            <a:r>
              <a:rPr sz="2700" spc="-45" dirty="0"/>
              <a:t> </a:t>
            </a:r>
            <a:r>
              <a:rPr sz="2700" dirty="0"/>
              <a:t>a</a:t>
            </a:r>
            <a:r>
              <a:rPr sz="2700" spc="-60" dirty="0"/>
              <a:t> </a:t>
            </a:r>
            <a:r>
              <a:rPr sz="2700" spc="-10" dirty="0"/>
              <a:t>criminal</a:t>
            </a:r>
            <a:r>
              <a:rPr sz="2700" spc="-55" dirty="0"/>
              <a:t> </a:t>
            </a:r>
            <a:r>
              <a:rPr sz="2700" spc="-25" dirty="0"/>
              <a:t>offence:</a:t>
            </a:r>
            <a:r>
              <a:rPr sz="2700" spc="-200" dirty="0"/>
              <a:t> </a:t>
            </a:r>
            <a:r>
              <a:rPr sz="2700" spc="-55" dirty="0"/>
              <a:t>Task</a:t>
            </a:r>
            <a:r>
              <a:rPr sz="2700" spc="-60" dirty="0"/>
              <a:t> </a:t>
            </a:r>
            <a:r>
              <a:rPr sz="2700" spc="-50" dirty="0"/>
              <a:t>2</a:t>
            </a:r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2317068" y="2264324"/>
            <a:ext cx="3134995" cy="4342765"/>
            <a:chOff x="2317068" y="2264324"/>
            <a:chExt cx="3134995" cy="4342765"/>
          </a:xfrm>
        </p:grpSpPr>
        <p:sp>
          <p:nvSpPr>
            <p:cNvPr id="4" name="object 4"/>
            <p:cNvSpPr/>
            <p:nvPr/>
          </p:nvSpPr>
          <p:spPr>
            <a:xfrm>
              <a:off x="2317068" y="2264324"/>
              <a:ext cx="3134995" cy="4342765"/>
            </a:xfrm>
            <a:custGeom>
              <a:avLst/>
              <a:gdLst/>
              <a:ahLst/>
              <a:cxnLst/>
              <a:rect l="l" t="t" r="r" b="b"/>
              <a:pathLst>
                <a:path w="3134995" h="4342765">
                  <a:moveTo>
                    <a:pt x="2821164" y="0"/>
                  </a:moveTo>
                  <a:lnTo>
                    <a:pt x="313462" y="0"/>
                  </a:lnTo>
                  <a:lnTo>
                    <a:pt x="267141" y="3400"/>
                  </a:lnTo>
                  <a:lnTo>
                    <a:pt x="222930" y="13277"/>
                  </a:lnTo>
                  <a:lnTo>
                    <a:pt x="181314" y="29146"/>
                  </a:lnTo>
                  <a:lnTo>
                    <a:pt x="142779" y="50522"/>
                  </a:lnTo>
                  <a:lnTo>
                    <a:pt x="107808" y="76920"/>
                  </a:lnTo>
                  <a:lnTo>
                    <a:pt x="76887" y="107854"/>
                  </a:lnTo>
                  <a:lnTo>
                    <a:pt x="50500" y="142840"/>
                  </a:lnTo>
                  <a:lnTo>
                    <a:pt x="29134" y="181393"/>
                  </a:lnTo>
                  <a:lnTo>
                    <a:pt x="13271" y="223026"/>
                  </a:lnTo>
                  <a:lnTo>
                    <a:pt x="3398" y="267257"/>
                  </a:lnTo>
                  <a:lnTo>
                    <a:pt x="0" y="313598"/>
                  </a:lnTo>
                  <a:lnTo>
                    <a:pt x="0" y="4028861"/>
                  </a:lnTo>
                  <a:lnTo>
                    <a:pt x="3398" y="4075202"/>
                  </a:lnTo>
                  <a:lnTo>
                    <a:pt x="13271" y="4119432"/>
                  </a:lnTo>
                  <a:lnTo>
                    <a:pt x="29134" y="4161066"/>
                  </a:lnTo>
                  <a:lnTo>
                    <a:pt x="50500" y="4199618"/>
                  </a:lnTo>
                  <a:lnTo>
                    <a:pt x="76887" y="4234604"/>
                  </a:lnTo>
                  <a:lnTo>
                    <a:pt x="107808" y="4265538"/>
                  </a:lnTo>
                  <a:lnTo>
                    <a:pt x="142779" y="4291936"/>
                  </a:lnTo>
                  <a:lnTo>
                    <a:pt x="181314" y="4313312"/>
                  </a:lnTo>
                  <a:lnTo>
                    <a:pt x="222930" y="4329181"/>
                  </a:lnTo>
                  <a:lnTo>
                    <a:pt x="267141" y="4339059"/>
                  </a:lnTo>
                  <a:lnTo>
                    <a:pt x="313462" y="4342459"/>
                  </a:lnTo>
                  <a:lnTo>
                    <a:pt x="2821164" y="4342459"/>
                  </a:lnTo>
                  <a:lnTo>
                    <a:pt x="2867485" y="4339059"/>
                  </a:lnTo>
                  <a:lnTo>
                    <a:pt x="2911696" y="4329181"/>
                  </a:lnTo>
                  <a:lnTo>
                    <a:pt x="2953312" y="4313312"/>
                  </a:lnTo>
                  <a:lnTo>
                    <a:pt x="2991848" y="4291936"/>
                  </a:lnTo>
                  <a:lnTo>
                    <a:pt x="3026818" y="4265538"/>
                  </a:lnTo>
                  <a:lnTo>
                    <a:pt x="3057739" y="4234604"/>
                  </a:lnTo>
                  <a:lnTo>
                    <a:pt x="3084126" y="4199618"/>
                  </a:lnTo>
                  <a:lnTo>
                    <a:pt x="3105492" y="4161066"/>
                  </a:lnTo>
                  <a:lnTo>
                    <a:pt x="3121355" y="4119432"/>
                  </a:lnTo>
                  <a:lnTo>
                    <a:pt x="3131227" y="4075202"/>
                  </a:lnTo>
                  <a:lnTo>
                    <a:pt x="3134626" y="4028861"/>
                  </a:lnTo>
                  <a:lnTo>
                    <a:pt x="3134626" y="313598"/>
                  </a:lnTo>
                  <a:lnTo>
                    <a:pt x="3131227" y="267257"/>
                  </a:lnTo>
                  <a:lnTo>
                    <a:pt x="3121355" y="223026"/>
                  </a:lnTo>
                  <a:lnTo>
                    <a:pt x="3105492" y="181393"/>
                  </a:lnTo>
                  <a:lnTo>
                    <a:pt x="3084126" y="142840"/>
                  </a:lnTo>
                  <a:lnTo>
                    <a:pt x="3057739" y="107854"/>
                  </a:lnTo>
                  <a:lnTo>
                    <a:pt x="3026818" y="76920"/>
                  </a:lnTo>
                  <a:lnTo>
                    <a:pt x="2991848" y="50522"/>
                  </a:lnTo>
                  <a:lnTo>
                    <a:pt x="2953312" y="29146"/>
                  </a:lnTo>
                  <a:lnTo>
                    <a:pt x="2911696" y="13277"/>
                  </a:lnTo>
                  <a:lnTo>
                    <a:pt x="2867485" y="3400"/>
                  </a:lnTo>
                  <a:lnTo>
                    <a:pt x="2821164" y="0"/>
                  </a:lnTo>
                  <a:close/>
                </a:path>
              </a:pathLst>
            </a:custGeom>
            <a:solidFill>
              <a:srgbClr val="CBE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30531" y="3567168"/>
              <a:ext cx="2508250" cy="633095"/>
            </a:xfrm>
            <a:custGeom>
              <a:avLst/>
              <a:gdLst/>
              <a:ahLst/>
              <a:cxnLst/>
              <a:rect l="l" t="t" r="r" b="b"/>
              <a:pathLst>
                <a:path w="2508250" h="633095">
                  <a:moveTo>
                    <a:pt x="2444468" y="0"/>
                  </a:moveTo>
                  <a:lnTo>
                    <a:pt x="63233" y="0"/>
                  </a:lnTo>
                  <a:lnTo>
                    <a:pt x="38620" y="4971"/>
                  </a:lnTo>
                  <a:lnTo>
                    <a:pt x="18520" y="18528"/>
                  </a:lnTo>
                  <a:lnTo>
                    <a:pt x="4969" y="38636"/>
                  </a:lnTo>
                  <a:lnTo>
                    <a:pt x="0" y="63259"/>
                  </a:lnTo>
                  <a:lnTo>
                    <a:pt x="0" y="569343"/>
                  </a:lnTo>
                  <a:lnTo>
                    <a:pt x="4969" y="593967"/>
                  </a:lnTo>
                  <a:lnTo>
                    <a:pt x="18520" y="614075"/>
                  </a:lnTo>
                  <a:lnTo>
                    <a:pt x="38620" y="627632"/>
                  </a:lnTo>
                  <a:lnTo>
                    <a:pt x="63233" y="632603"/>
                  </a:lnTo>
                  <a:lnTo>
                    <a:pt x="2444468" y="632603"/>
                  </a:lnTo>
                  <a:lnTo>
                    <a:pt x="2469080" y="627632"/>
                  </a:lnTo>
                  <a:lnTo>
                    <a:pt x="2489179" y="614075"/>
                  </a:lnTo>
                  <a:lnTo>
                    <a:pt x="2502731" y="593967"/>
                  </a:lnTo>
                  <a:lnTo>
                    <a:pt x="2507700" y="569343"/>
                  </a:lnTo>
                  <a:lnTo>
                    <a:pt x="2507700" y="63259"/>
                  </a:lnTo>
                  <a:lnTo>
                    <a:pt x="2502731" y="38636"/>
                  </a:lnTo>
                  <a:lnTo>
                    <a:pt x="2489179" y="18528"/>
                  </a:lnTo>
                  <a:lnTo>
                    <a:pt x="2469080" y="4971"/>
                  </a:lnTo>
                  <a:lnTo>
                    <a:pt x="2444468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30531" y="3567168"/>
              <a:ext cx="2508250" cy="633095"/>
            </a:xfrm>
            <a:custGeom>
              <a:avLst/>
              <a:gdLst/>
              <a:ahLst/>
              <a:cxnLst/>
              <a:rect l="l" t="t" r="r" b="b"/>
              <a:pathLst>
                <a:path w="2508250" h="633095">
                  <a:moveTo>
                    <a:pt x="0" y="63260"/>
                  </a:moveTo>
                  <a:lnTo>
                    <a:pt x="4969" y="38636"/>
                  </a:lnTo>
                  <a:lnTo>
                    <a:pt x="18520" y="18528"/>
                  </a:lnTo>
                  <a:lnTo>
                    <a:pt x="38619" y="4971"/>
                  </a:lnTo>
                  <a:lnTo>
                    <a:pt x="63232" y="0"/>
                  </a:lnTo>
                  <a:lnTo>
                    <a:pt x="2444467" y="0"/>
                  </a:lnTo>
                  <a:lnTo>
                    <a:pt x="2469080" y="4971"/>
                  </a:lnTo>
                  <a:lnTo>
                    <a:pt x="2489179" y="18528"/>
                  </a:lnTo>
                  <a:lnTo>
                    <a:pt x="2502731" y="38636"/>
                  </a:lnTo>
                  <a:lnTo>
                    <a:pt x="2507700" y="63260"/>
                  </a:lnTo>
                  <a:lnTo>
                    <a:pt x="2507700" y="569343"/>
                  </a:lnTo>
                  <a:lnTo>
                    <a:pt x="2502731" y="593966"/>
                  </a:lnTo>
                  <a:lnTo>
                    <a:pt x="2489179" y="614074"/>
                  </a:lnTo>
                  <a:lnTo>
                    <a:pt x="2469080" y="627632"/>
                  </a:lnTo>
                  <a:lnTo>
                    <a:pt x="2444467" y="632603"/>
                  </a:lnTo>
                  <a:lnTo>
                    <a:pt x="63232" y="632603"/>
                  </a:lnTo>
                  <a:lnTo>
                    <a:pt x="38619" y="627632"/>
                  </a:lnTo>
                  <a:lnTo>
                    <a:pt x="18520" y="614074"/>
                  </a:lnTo>
                  <a:lnTo>
                    <a:pt x="4969" y="593966"/>
                  </a:lnTo>
                  <a:lnTo>
                    <a:pt x="0" y="569343"/>
                  </a:lnTo>
                  <a:lnTo>
                    <a:pt x="0" y="63260"/>
                  </a:lnTo>
                  <a:close/>
                </a:path>
              </a:pathLst>
            </a:custGeom>
            <a:ln w="271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38278" y="2320346"/>
            <a:ext cx="2493645" cy="168719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080" algn="ctr">
              <a:lnSpc>
                <a:spcPts val="4010"/>
              </a:lnSpc>
              <a:spcBef>
                <a:spcPts val="490"/>
              </a:spcBef>
            </a:pPr>
            <a:r>
              <a:rPr sz="3600" dirty="0">
                <a:latin typeface="Corbel"/>
                <a:cs typeface="Corbel"/>
              </a:rPr>
              <a:t>Actus</a:t>
            </a:r>
            <a:r>
              <a:rPr sz="3600" spc="55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reus</a:t>
            </a:r>
            <a:r>
              <a:rPr sz="3600" spc="55" dirty="0">
                <a:latin typeface="Corbel"/>
                <a:cs typeface="Corbel"/>
              </a:rPr>
              <a:t> </a:t>
            </a:r>
            <a:r>
              <a:rPr sz="3600" spc="-25" dirty="0">
                <a:latin typeface="Corbel"/>
                <a:cs typeface="Corbel"/>
              </a:rPr>
              <a:t>of </a:t>
            </a:r>
            <a:r>
              <a:rPr sz="3600" spc="-10" dirty="0">
                <a:latin typeface="Corbel"/>
                <a:cs typeface="Corbel"/>
              </a:rPr>
              <a:t>murder</a:t>
            </a:r>
            <a:endParaRPr sz="36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251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Unlawfully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16879" y="4283442"/>
            <a:ext cx="2535555" cy="660400"/>
            <a:chOff x="2616879" y="4283442"/>
            <a:chExt cx="2535555" cy="660400"/>
          </a:xfrm>
        </p:grpSpPr>
        <p:sp>
          <p:nvSpPr>
            <p:cNvPr id="9" name="object 9"/>
            <p:cNvSpPr/>
            <p:nvPr/>
          </p:nvSpPr>
          <p:spPr>
            <a:xfrm>
              <a:off x="2630531" y="4297095"/>
              <a:ext cx="2508250" cy="633095"/>
            </a:xfrm>
            <a:custGeom>
              <a:avLst/>
              <a:gdLst/>
              <a:ahLst/>
              <a:cxnLst/>
              <a:rect l="l" t="t" r="r" b="b"/>
              <a:pathLst>
                <a:path w="2508250" h="633095">
                  <a:moveTo>
                    <a:pt x="2444468" y="0"/>
                  </a:moveTo>
                  <a:lnTo>
                    <a:pt x="63233" y="0"/>
                  </a:lnTo>
                  <a:lnTo>
                    <a:pt x="38620" y="4971"/>
                  </a:lnTo>
                  <a:lnTo>
                    <a:pt x="18520" y="18528"/>
                  </a:lnTo>
                  <a:lnTo>
                    <a:pt x="4969" y="38636"/>
                  </a:lnTo>
                  <a:lnTo>
                    <a:pt x="0" y="63259"/>
                  </a:lnTo>
                  <a:lnTo>
                    <a:pt x="0" y="569343"/>
                  </a:lnTo>
                  <a:lnTo>
                    <a:pt x="4969" y="593967"/>
                  </a:lnTo>
                  <a:lnTo>
                    <a:pt x="18520" y="614075"/>
                  </a:lnTo>
                  <a:lnTo>
                    <a:pt x="38620" y="627632"/>
                  </a:lnTo>
                  <a:lnTo>
                    <a:pt x="63233" y="632603"/>
                  </a:lnTo>
                  <a:lnTo>
                    <a:pt x="2444468" y="632603"/>
                  </a:lnTo>
                  <a:lnTo>
                    <a:pt x="2469080" y="627632"/>
                  </a:lnTo>
                  <a:lnTo>
                    <a:pt x="2489179" y="614075"/>
                  </a:lnTo>
                  <a:lnTo>
                    <a:pt x="2502731" y="593967"/>
                  </a:lnTo>
                  <a:lnTo>
                    <a:pt x="2507700" y="569343"/>
                  </a:lnTo>
                  <a:lnTo>
                    <a:pt x="2507700" y="63259"/>
                  </a:lnTo>
                  <a:lnTo>
                    <a:pt x="2502731" y="38636"/>
                  </a:lnTo>
                  <a:lnTo>
                    <a:pt x="2489179" y="18528"/>
                  </a:lnTo>
                  <a:lnTo>
                    <a:pt x="2469080" y="4971"/>
                  </a:lnTo>
                  <a:lnTo>
                    <a:pt x="2444468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0531" y="4297095"/>
              <a:ext cx="2508250" cy="633095"/>
            </a:xfrm>
            <a:custGeom>
              <a:avLst/>
              <a:gdLst/>
              <a:ahLst/>
              <a:cxnLst/>
              <a:rect l="l" t="t" r="r" b="b"/>
              <a:pathLst>
                <a:path w="2508250" h="633095">
                  <a:moveTo>
                    <a:pt x="0" y="63260"/>
                  </a:moveTo>
                  <a:lnTo>
                    <a:pt x="4969" y="38636"/>
                  </a:lnTo>
                  <a:lnTo>
                    <a:pt x="18520" y="18528"/>
                  </a:lnTo>
                  <a:lnTo>
                    <a:pt x="38619" y="4971"/>
                  </a:lnTo>
                  <a:lnTo>
                    <a:pt x="63232" y="0"/>
                  </a:lnTo>
                  <a:lnTo>
                    <a:pt x="2444467" y="0"/>
                  </a:lnTo>
                  <a:lnTo>
                    <a:pt x="2469080" y="4971"/>
                  </a:lnTo>
                  <a:lnTo>
                    <a:pt x="2489179" y="18528"/>
                  </a:lnTo>
                  <a:lnTo>
                    <a:pt x="2502731" y="38636"/>
                  </a:lnTo>
                  <a:lnTo>
                    <a:pt x="2507700" y="63260"/>
                  </a:lnTo>
                  <a:lnTo>
                    <a:pt x="2507700" y="569343"/>
                  </a:lnTo>
                  <a:lnTo>
                    <a:pt x="2502731" y="593966"/>
                  </a:lnTo>
                  <a:lnTo>
                    <a:pt x="2489179" y="614074"/>
                  </a:lnTo>
                  <a:lnTo>
                    <a:pt x="2469080" y="627632"/>
                  </a:lnTo>
                  <a:lnTo>
                    <a:pt x="2444467" y="632603"/>
                  </a:lnTo>
                  <a:lnTo>
                    <a:pt x="63232" y="632603"/>
                  </a:lnTo>
                  <a:lnTo>
                    <a:pt x="38619" y="627632"/>
                  </a:lnTo>
                  <a:lnTo>
                    <a:pt x="18520" y="614074"/>
                  </a:lnTo>
                  <a:lnTo>
                    <a:pt x="4969" y="593966"/>
                  </a:lnTo>
                  <a:lnTo>
                    <a:pt x="0" y="569343"/>
                  </a:lnTo>
                  <a:lnTo>
                    <a:pt x="0" y="63260"/>
                  </a:lnTo>
                  <a:close/>
                </a:path>
              </a:pathLst>
            </a:custGeom>
            <a:ln w="271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92186" y="4438805"/>
            <a:ext cx="783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Causing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16879" y="5013370"/>
            <a:ext cx="2535555" cy="660400"/>
            <a:chOff x="2616879" y="5013370"/>
            <a:chExt cx="2535555" cy="660400"/>
          </a:xfrm>
        </p:grpSpPr>
        <p:sp>
          <p:nvSpPr>
            <p:cNvPr id="13" name="object 13"/>
            <p:cNvSpPr/>
            <p:nvPr/>
          </p:nvSpPr>
          <p:spPr>
            <a:xfrm>
              <a:off x="2630531" y="5027022"/>
              <a:ext cx="2508250" cy="633095"/>
            </a:xfrm>
            <a:custGeom>
              <a:avLst/>
              <a:gdLst/>
              <a:ahLst/>
              <a:cxnLst/>
              <a:rect l="l" t="t" r="r" b="b"/>
              <a:pathLst>
                <a:path w="2508250" h="633095">
                  <a:moveTo>
                    <a:pt x="2444468" y="0"/>
                  </a:moveTo>
                  <a:lnTo>
                    <a:pt x="63233" y="0"/>
                  </a:lnTo>
                  <a:lnTo>
                    <a:pt x="38620" y="4971"/>
                  </a:lnTo>
                  <a:lnTo>
                    <a:pt x="18520" y="18528"/>
                  </a:lnTo>
                  <a:lnTo>
                    <a:pt x="4969" y="38636"/>
                  </a:lnTo>
                  <a:lnTo>
                    <a:pt x="0" y="63259"/>
                  </a:lnTo>
                  <a:lnTo>
                    <a:pt x="0" y="569343"/>
                  </a:lnTo>
                  <a:lnTo>
                    <a:pt x="4969" y="593967"/>
                  </a:lnTo>
                  <a:lnTo>
                    <a:pt x="18520" y="614075"/>
                  </a:lnTo>
                  <a:lnTo>
                    <a:pt x="38620" y="627632"/>
                  </a:lnTo>
                  <a:lnTo>
                    <a:pt x="63233" y="632603"/>
                  </a:lnTo>
                  <a:lnTo>
                    <a:pt x="2444468" y="632603"/>
                  </a:lnTo>
                  <a:lnTo>
                    <a:pt x="2469080" y="627632"/>
                  </a:lnTo>
                  <a:lnTo>
                    <a:pt x="2489179" y="614075"/>
                  </a:lnTo>
                  <a:lnTo>
                    <a:pt x="2502731" y="593967"/>
                  </a:lnTo>
                  <a:lnTo>
                    <a:pt x="2507700" y="569343"/>
                  </a:lnTo>
                  <a:lnTo>
                    <a:pt x="2507700" y="63259"/>
                  </a:lnTo>
                  <a:lnTo>
                    <a:pt x="2502731" y="38636"/>
                  </a:lnTo>
                  <a:lnTo>
                    <a:pt x="2489179" y="18528"/>
                  </a:lnTo>
                  <a:lnTo>
                    <a:pt x="2469080" y="4971"/>
                  </a:lnTo>
                  <a:lnTo>
                    <a:pt x="2444468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30531" y="5027022"/>
              <a:ext cx="2508250" cy="633095"/>
            </a:xfrm>
            <a:custGeom>
              <a:avLst/>
              <a:gdLst/>
              <a:ahLst/>
              <a:cxnLst/>
              <a:rect l="l" t="t" r="r" b="b"/>
              <a:pathLst>
                <a:path w="2508250" h="633095">
                  <a:moveTo>
                    <a:pt x="0" y="63260"/>
                  </a:moveTo>
                  <a:lnTo>
                    <a:pt x="4969" y="38636"/>
                  </a:lnTo>
                  <a:lnTo>
                    <a:pt x="18520" y="18528"/>
                  </a:lnTo>
                  <a:lnTo>
                    <a:pt x="38619" y="4971"/>
                  </a:lnTo>
                  <a:lnTo>
                    <a:pt x="63232" y="0"/>
                  </a:lnTo>
                  <a:lnTo>
                    <a:pt x="2444467" y="0"/>
                  </a:lnTo>
                  <a:lnTo>
                    <a:pt x="2469080" y="4971"/>
                  </a:lnTo>
                  <a:lnTo>
                    <a:pt x="2489179" y="18528"/>
                  </a:lnTo>
                  <a:lnTo>
                    <a:pt x="2502731" y="38636"/>
                  </a:lnTo>
                  <a:lnTo>
                    <a:pt x="2507700" y="63260"/>
                  </a:lnTo>
                  <a:lnTo>
                    <a:pt x="2507700" y="569343"/>
                  </a:lnTo>
                  <a:lnTo>
                    <a:pt x="2502731" y="593966"/>
                  </a:lnTo>
                  <a:lnTo>
                    <a:pt x="2489179" y="614074"/>
                  </a:lnTo>
                  <a:lnTo>
                    <a:pt x="2469080" y="627632"/>
                  </a:lnTo>
                  <a:lnTo>
                    <a:pt x="2444467" y="632603"/>
                  </a:lnTo>
                  <a:lnTo>
                    <a:pt x="63232" y="632603"/>
                  </a:lnTo>
                  <a:lnTo>
                    <a:pt x="38619" y="627632"/>
                  </a:lnTo>
                  <a:lnTo>
                    <a:pt x="18520" y="614074"/>
                  </a:lnTo>
                  <a:lnTo>
                    <a:pt x="4969" y="593966"/>
                  </a:lnTo>
                  <a:lnTo>
                    <a:pt x="0" y="569343"/>
                  </a:lnTo>
                  <a:lnTo>
                    <a:pt x="0" y="63260"/>
                  </a:lnTo>
                  <a:close/>
                </a:path>
              </a:pathLst>
            </a:custGeom>
            <a:ln w="271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9100" y="5167277"/>
            <a:ext cx="609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Death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16962" y="5743380"/>
            <a:ext cx="2534920" cy="659765"/>
            <a:chOff x="2616962" y="5743380"/>
            <a:chExt cx="2534920" cy="659765"/>
          </a:xfrm>
        </p:grpSpPr>
        <p:sp>
          <p:nvSpPr>
            <p:cNvPr id="17" name="object 17"/>
            <p:cNvSpPr/>
            <p:nvPr/>
          </p:nvSpPr>
          <p:spPr>
            <a:xfrm>
              <a:off x="2630531" y="5756950"/>
              <a:ext cx="2508250" cy="633095"/>
            </a:xfrm>
            <a:custGeom>
              <a:avLst/>
              <a:gdLst/>
              <a:ahLst/>
              <a:cxnLst/>
              <a:rect l="l" t="t" r="r" b="b"/>
              <a:pathLst>
                <a:path w="2508250" h="633095">
                  <a:moveTo>
                    <a:pt x="2444468" y="0"/>
                  </a:moveTo>
                  <a:lnTo>
                    <a:pt x="63233" y="0"/>
                  </a:lnTo>
                  <a:lnTo>
                    <a:pt x="38620" y="4971"/>
                  </a:lnTo>
                  <a:lnTo>
                    <a:pt x="18520" y="18528"/>
                  </a:lnTo>
                  <a:lnTo>
                    <a:pt x="4969" y="38636"/>
                  </a:lnTo>
                  <a:lnTo>
                    <a:pt x="0" y="63259"/>
                  </a:lnTo>
                  <a:lnTo>
                    <a:pt x="0" y="569343"/>
                  </a:lnTo>
                  <a:lnTo>
                    <a:pt x="4969" y="593967"/>
                  </a:lnTo>
                  <a:lnTo>
                    <a:pt x="18520" y="614075"/>
                  </a:lnTo>
                  <a:lnTo>
                    <a:pt x="38620" y="627632"/>
                  </a:lnTo>
                  <a:lnTo>
                    <a:pt x="63233" y="632603"/>
                  </a:lnTo>
                  <a:lnTo>
                    <a:pt x="2444468" y="632603"/>
                  </a:lnTo>
                  <a:lnTo>
                    <a:pt x="2469080" y="627632"/>
                  </a:lnTo>
                  <a:lnTo>
                    <a:pt x="2489179" y="614075"/>
                  </a:lnTo>
                  <a:lnTo>
                    <a:pt x="2502731" y="593967"/>
                  </a:lnTo>
                  <a:lnTo>
                    <a:pt x="2507700" y="569343"/>
                  </a:lnTo>
                  <a:lnTo>
                    <a:pt x="2507700" y="63259"/>
                  </a:lnTo>
                  <a:lnTo>
                    <a:pt x="2502731" y="38636"/>
                  </a:lnTo>
                  <a:lnTo>
                    <a:pt x="2489179" y="18528"/>
                  </a:lnTo>
                  <a:lnTo>
                    <a:pt x="2469080" y="4971"/>
                  </a:lnTo>
                  <a:lnTo>
                    <a:pt x="2444468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0531" y="5756950"/>
              <a:ext cx="2508250" cy="633095"/>
            </a:xfrm>
            <a:custGeom>
              <a:avLst/>
              <a:gdLst/>
              <a:ahLst/>
              <a:cxnLst/>
              <a:rect l="l" t="t" r="r" b="b"/>
              <a:pathLst>
                <a:path w="2508250" h="633095">
                  <a:moveTo>
                    <a:pt x="0" y="63260"/>
                  </a:moveTo>
                  <a:lnTo>
                    <a:pt x="4969" y="38636"/>
                  </a:lnTo>
                  <a:lnTo>
                    <a:pt x="18520" y="18528"/>
                  </a:lnTo>
                  <a:lnTo>
                    <a:pt x="38619" y="4971"/>
                  </a:lnTo>
                  <a:lnTo>
                    <a:pt x="63232" y="0"/>
                  </a:lnTo>
                  <a:lnTo>
                    <a:pt x="2444467" y="0"/>
                  </a:lnTo>
                  <a:lnTo>
                    <a:pt x="2469080" y="4971"/>
                  </a:lnTo>
                  <a:lnTo>
                    <a:pt x="2489179" y="18528"/>
                  </a:lnTo>
                  <a:lnTo>
                    <a:pt x="2502731" y="38636"/>
                  </a:lnTo>
                  <a:lnTo>
                    <a:pt x="2507700" y="63260"/>
                  </a:lnTo>
                  <a:lnTo>
                    <a:pt x="2507700" y="569343"/>
                  </a:lnTo>
                  <a:lnTo>
                    <a:pt x="2502731" y="593966"/>
                  </a:lnTo>
                  <a:lnTo>
                    <a:pt x="2489179" y="614074"/>
                  </a:lnTo>
                  <a:lnTo>
                    <a:pt x="2469080" y="627632"/>
                  </a:lnTo>
                  <a:lnTo>
                    <a:pt x="2444467" y="632603"/>
                  </a:lnTo>
                  <a:lnTo>
                    <a:pt x="63232" y="632603"/>
                  </a:lnTo>
                  <a:lnTo>
                    <a:pt x="38619" y="627632"/>
                  </a:lnTo>
                  <a:lnTo>
                    <a:pt x="18520" y="614074"/>
                  </a:lnTo>
                  <a:lnTo>
                    <a:pt x="4969" y="593966"/>
                  </a:lnTo>
                  <a:lnTo>
                    <a:pt x="0" y="569343"/>
                  </a:lnTo>
                  <a:lnTo>
                    <a:pt x="0" y="63260"/>
                  </a:lnTo>
                  <a:close/>
                </a:path>
              </a:pathLst>
            </a:custGeom>
            <a:ln w="271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02608" y="5770781"/>
            <a:ext cx="236283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802640" marR="5080" indent="-790575">
              <a:lnSpc>
                <a:spcPts val="2020"/>
              </a:lnSpc>
              <a:spcBef>
                <a:spcPts val="284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 reasonable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creature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being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86792" y="2264324"/>
            <a:ext cx="3134995" cy="4342765"/>
          </a:xfrm>
          <a:custGeom>
            <a:avLst/>
            <a:gdLst/>
            <a:ahLst/>
            <a:cxnLst/>
            <a:rect l="l" t="t" r="r" b="b"/>
            <a:pathLst>
              <a:path w="3134995" h="4342765">
                <a:moveTo>
                  <a:pt x="2821164" y="0"/>
                </a:moveTo>
                <a:lnTo>
                  <a:pt x="313462" y="0"/>
                </a:lnTo>
                <a:lnTo>
                  <a:pt x="267141" y="3400"/>
                </a:lnTo>
                <a:lnTo>
                  <a:pt x="222930" y="13277"/>
                </a:lnTo>
                <a:lnTo>
                  <a:pt x="181314" y="29146"/>
                </a:lnTo>
                <a:lnTo>
                  <a:pt x="142779" y="50522"/>
                </a:lnTo>
                <a:lnTo>
                  <a:pt x="107808" y="76920"/>
                </a:lnTo>
                <a:lnTo>
                  <a:pt x="76887" y="107854"/>
                </a:lnTo>
                <a:lnTo>
                  <a:pt x="50500" y="142840"/>
                </a:lnTo>
                <a:lnTo>
                  <a:pt x="29134" y="181393"/>
                </a:lnTo>
                <a:lnTo>
                  <a:pt x="13271" y="223026"/>
                </a:lnTo>
                <a:lnTo>
                  <a:pt x="3398" y="267257"/>
                </a:lnTo>
                <a:lnTo>
                  <a:pt x="0" y="313598"/>
                </a:lnTo>
                <a:lnTo>
                  <a:pt x="0" y="4028861"/>
                </a:lnTo>
                <a:lnTo>
                  <a:pt x="3398" y="4075202"/>
                </a:lnTo>
                <a:lnTo>
                  <a:pt x="13271" y="4119432"/>
                </a:lnTo>
                <a:lnTo>
                  <a:pt x="29134" y="4161066"/>
                </a:lnTo>
                <a:lnTo>
                  <a:pt x="50500" y="4199618"/>
                </a:lnTo>
                <a:lnTo>
                  <a:pt x="76887" y="4234604"/>
                </a:lnTo>
                <a:lnTo>
                  <a:pt x="107808" y="4265538"/>
                </a:lnTo>
                <a:lnTo>
                  <a:pt x="142779" y="4291936"/>
                </a:lnTo>
                <a:lnTo>
                  <a:pt x="181314" y="4313312"/>
                </a:lnTo>
                <a:lnTo>
                  <a:pt x="222930" y="4329181"/>
                </a:lnTo>
                <a:lnTo>
                  <a:pt x="267141" y="4339059"/>
                </a:lnTo>
                <a:lnTo>
                  <a:pt x="313462" y="4342459"/>
                </a:lnTo>
                <a:lnTo>
                  <a:pt x="2821164" y="4342459"/>
                </a:lnTo>
                <a:lnTo>
                  <a:pt x="2867485" y="4339059"/>
                </a:lnTo>
                <a:lnTo>
                  <a:pt x="2911695" y="4329181"/>
                </a:lnTo>
                <a:lnTo>
                  <a:pt x="2953311" y="4313312"/>
                </a:lnTo>
                <a:lnTo>
                  <a:pt x="2991847" y="4291936"/>
                </a:lnTo>
                <a:lnTo>
                  <a:pt x="3026818" y="4265538"/>
                </a:lnTo>
                <a:lnTo>
                  <a:pt x="3057739" y="4234604"/>
                </a:lnTo>
                <a:lnTo>
                  <a:pt x="3084125" y="4199618"/>
                </a:lnTo>
                <a:lnTo>
                  <a:pt x="3105492" y="4161066"/>
                </a:lnTo>
                <a:lnTo>
                  <a:pt x="3121354" y="4119432"/>
                </a:lnTo>
                <a:lnTo>
                  <a:pt x="3131227" y="4075202"/>
                </a:lnTo>
                <a:lnTo>
                  <a:pt x="3134626" y="4028861"/>
                </a:lnTo>
                <a:lnTo>
                  <a:pt x="3134626" y="313598"/>
                </a:lnTo>
                <a:lnTo>
                  <a:pt x="3131227" y="267257"/>
                </a:lnTo>
                <a:lnTo>
                  <a:pt x="3121354" y="223026"/>
                </a:lnTo>
                <a:lnTo>
                  <a:pt x="3105492" y="181393"/>
                </a:lnTo>
                <a:lnTo>
                  <a:pt x="3084125" y="142840"/>
                </a:lnTo>
                <a:lnTo>
                  <a:pt x="3057739" y="107854"/>
                </a:lnTo>
                <a:lnTo>
                  <a:pt x="3026818" y="76920"/>
                </a:lnTo>
                <a:lnTo>
                  <a:pt x="2991847" y="50522"/>
                </a:lnTo>
                <a:lnTo>
                  <a:pt x="2953311" y="29146"/>
                </a:lnTo>
                <a:lnTo>
                  <a:pt x="2911695" y="13277"/>
                </a:lnTo>
                <a:lnTo>
                  <a:pt x="2867485" y="3400"/>
                </a:lnTo>
                <a:lnTo>
                  <a:pt x="2821164" y="0"/>
                </a:lnTo>
                <a:close/>
              </a:path>
            </a:pathLst>
          </a:custGeom>
          <a:solidFill>
            <a:srgbClr val="CBE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28894" y="2320346"/>
            <a:ext cx="2251710" cy="10833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21640" marR="5080" indent="-409575">
              <a:lnSpc>
                <a:spcPts val="4010"/>
              </a:lnSpc>
              <a:spcBef>
                <a:spcPts val="490"/>
              </a:spcBef>
            </a:pPr>
            <a:r>
              <a:rPr sz="3600" dirty="0">
                <a:latin typeface="Corbel"/>
                <a:cs typeface="Corbel"/>
              </a:rPr>
              <a:t>Mens</a:t>
            </a:r>
            <a:r>
              <a:rPr sz="3600" spc="2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rea</a:t>
            </a:r>
            <a:r>
              <a:rPr sz="3600" spc="20" dirty="0">
                <a:latin typeface="Corbel"/>
                <a:cs typeface="Corbel"/>
              </a:rPr>
              <a:t> </a:t>
            </a:r>
            <a:r>
              <a:rPr sz="3600" spc="-25" dirty="0">
                <a:latin typeface="Corbel"/>
                <a:cs typeface="Corbel"/>
              </a:rPr>
              <a:t>of </a:t>
            </a:r>
            <a:r>
              <a:rPr sz="3600" spc="-10" dirty="0">
                <a:latin typeface="Corbel"/>
                <a:cs typeface="Corbel"/>
              </a:rPr>
              <a:t>murder</a:t>
            </a:r>
            <a:endParaRPr sz="3600">
              <a:latin typeface="Corbel"/>
              <a:cs typeface="Corbe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86689" y="3553495"/>
            <a:ext cx="2534920" cy="2849880"/>
            <a:chOff x="5986689" y="3553495"/>
            <a:chExt cx="2534920" cy="2849880"/>
          </a:xfrm>
        </p:grpSpPr>
        <p:sp>
          <p:nvSpPr>
            <p:cNvPr id="23" name="object 23"/>
            <p:cNvSpPr/>
            <p:nvPr/>
          </p:nvSpPr>
          <p:spPr>
            <a:xfrm>
              <a:off x="6000256" y="3567062"/>
              <a:ext cx="2508250" cy="2823210"/>
            </a:xfrm>
            <a:custGeom>
              <a:avLst/>
              <a:gdLst/>
              <a:ahLst/>
              <a:cxnLst/>
              <a:rect l="l" t="t" r="r" b="b"/>
              <a:pathLst>
                <a:path w="2508250" h="2823210">
                  <a:moveTo>
                    <a:pt x="2256929" y="0"/>
                  </a:moveTo>
                  <a:lnTo>
                    <a:pt x="250770" y="0"/>
                  </a:lnTo>
                  <a:lnTo>
                    <a:pt x="205693" y="4042"/>
                  </a:lnTo>
                  <a:lnTo>
                    <a:pt x="163268" y="15695"/>
                  </a:lnTo>
                  <a:lnTo>
                    <a:pt x="124201" y="34252"/>
                  </a:lnTo>
                  <a:lnTo>
                    <a:pt x="89201" y="59003"/>
                  </a:lnTo>
                  <a:lnTo>
                    <a:pt x="58977" y="89240"/>
                  </a:lnTo>
                  <a:lnTo>
                    <a:pt x="34237" y="124255"/>
                  </a:lnTo>
                  <a:lnTo>
                    <a:pt x="15688" y="163338"/>
                  </a:lnTo>
                  <a:lnTo>
                    <a:pt x="4040" y="205782"/>
                  </a:lnTo>
                  <a:lnTo>
                    <a:pt x="0" y="250878"/>
                  </a:lnTo>
                  <a:lnTo>
                    <a:pt x="0" y="2571719"/>
                  </a:lnTo>
                  <a:lnTo>
                    <a:pt x="4040" y="2616815"/>
                  </a:lnTo>
                  <a:lnTo>
                    <a:pt x="15688" y="2659258"/>
                  </a:lnTo>
                  <a:lnTo>
                    <a:pt x="34237" y="2698342"/>
                  </a:lnTo>
                  <a:lnTo>
                    <a:pt x="58977" y="2733357"/>
                  </a:lnTo>
                  <a:lnTo>
                    <a:pt x="89201" y="2763594"/>
                  </a:lnTo>
                  <a:lnTo>
                    <a:pt x="124201" y="2788345"/>
                  </a:lnTo>
                  <a:lnTo>
                    <a:pt x="163268" y="2806902"/>
                  </a:lnTo>
                  <a:lnTo>
                    <a:pt x="205693" y="2818555"/>
                  </a:lnTo>
                  <a:lnTo>
                    <a:pt x="250770" y="2822597"/>
                  </a:lnTo>
                  <a:lnTo>
                    <a:pt x="2256929" y="2822597"/>
                  </a:lnTo>
                  <a:lnTo>
                    <a:pt x="2302005" y="2818555"/>
                  </a:lnTo>
                  <a:lnTo>
                    <a:pt x="2344431" y="2806902"/>
                  </a:lnTo>
                  <a:lnTo>
                    <a:pt x="2383498" y="2788345"/>
                  </a:lnTo>
                  <a:lnTo>
                    <a:pt x="2418497" y="2763594"/>
                  </a:lnTo>
                  <a:lnTo>
                    <a:pt x="2448721" y="2733357"/>
                  </a:lnTo>
                  <a:lnTo>
                    <a:pt x="2473462" y="2698342"/>
                  </a:lnTo>
                  <a:lnTo>
                    <a:pt x="2492011" y="2659258"/>
                  </a:lnTo>
                  <a:lnTo>
                    <a:pt x="2503659" y="2616815"/>
                  </a:lnTo>
                  <a:lnTo>
                    <a:pt x="2507700" y="2571719"/>
                  </a:lnTo>
                  <a:lnTo>
                    <a:pt x="2507700" y="250878"/>
                  </a:lnTo>
                  <a:lnTo>
                    <a:pt x="2503659" y="205782"/>
                  </a:lnTo>
                  <a:lnTo>
                    <a:pt x="2492011" y="163338"/>
                  </a:lnTo>
                  <a:lnTo>
                    <a:pt x="2473462" y="124255"/>
                  </a:lnTo>
                  <a:lnTo>
                    <a:pt x="2448721" y="89240"/>
                  </a:lnTo>
                  <a:lnTo>
                    <a:pt x="2418497" y="59003"/>
                  </a:lnTo>
                  <a:lnTo>
                    <a:pt x="2383498" y="34252"/>
                  </a:lnTo>
                  <a:lnTo>
                    <a:pt x="2344431" y="15695"/>
                  </a:lnTo>
                  <a:lnTo>
                    <a:pt x="2302005" y="4042"/>
                  </a:lnTo>
                  <a:lnTo>
                    <a:pt x="2256929" y="0"/>
                  </a:lnTo>
                  <a:close/>
                </a:path>
              </a:pathLst>
            </a:custGeom>
            <a:solidFill>
              <a:srgbClr val="00A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00256" y="3567062"/>
              <a:ext cx="2508250" cy="2823210"/>
            </a:xfrm>
            <a:custGeom>
              <a:avLst/>
              <a:gdLst/>
              <a:ahLst/>
              <a:cxnLst/>
              <a:rect l="l" t="t" r="r" b="b"/>
              <a:pathLst>
                <a:path w="2508250" h="2823210">
                  <a:moveTo>
                    <a:pt x="0" y="250879"/>
                  </a:moveTo>
                  <a:lnTo>
                    <a:pt x="4040" y="205783"/>
                  </a:lnTo>
                  <a:lnTo>
                    <a:pt x="15688" y="163339"/>
                  </a:lnTo>
                  <a:lnTo>
                    <a:pt x="34237" y="124255"/>
                  </a:lnTo>
                  <a:lnTo>
                    <a:pt x="58978" y="89240"/>
                  </a:lnTo>
                  <a:lnTo>
                    <a:pt x="89202" y="59003"/>
                  </a:lnTo>
                  <a:lnTo>
                    <a:pt x="124201" y="34252"/>
                  </a:lnTo>
                  <a:lnTo>
                    <a:pt x="163268" y="15695"/>
                  </a:lnTo>
                  <a:lnTo>
                    <a:pt x="205694" y="4041"/>
                  </a:lnTo>
                  <a:lnTo>
                    <a:pt x="250770" y="0"/>
                  </a:lnTo>
                  <a:lnTo>
                    <a:pt x="2256929" y="0"/>
                  </a:lnTo>
                  <a:lnTo>
                    <a:pt x="2302005" y="4041"/>
                  </a:lnTo>
                  <a:lnTo>
                    <a:pt x="2344431" y="15695"/>
                  </a:lnTo>
                  <a:lnTo>
                    <a:pt x="2383498" y="34252"/>
                  </a:lnTo>
                  <a:lnTo>
                    <a:pt x="2418497" y="59003"/>
                  </a:lnTo>
                  <a:lnTo>
                    <a:pt x="2448722" y="89240"/>
                  </a:lnTo>
                  <a:lnTo>
                    <a:pt x="2473462" y="124255"/>
                  </a:lnTo>
                  <a:lnTo>
                    <a:pt x="2492011" y="163339"/>
                  </a:lnTo>
                  <a:lnTo>
                    <a:pt x="2503660" y="205783"/>
                  </a:lnTo>
                  <a:lnTo>
                    <a:pt x="2507700" y="250879"/>
                  </a:lnTo>
                  <a:lnTo>
                    <a:pt x="2507700" y="2571718"/>
                  </a:lnTo>
                  <a:lnTo>
                    <a:pt x="2503660" y="2616814"/>
                  </a:lnTo>
                  <a:lnTo>
                    <a:pt x="2492011" y="2659258"/>
                  </a:lnTo>
                  <a:lnTo>
                    <a:pt x="2473462" y="2698342"/>
                  </a:lnTo>
                  <a:lnTo>
                    <a:pt x="2448722" y="2733357"/>
                  </a:lnTo>
                  <a:lnTo>
                    <a:pt x="2418497" y="2763594"/>
                  </a:lnTo>
                  <a:lnTo>
                    <a:pt x="2383498" y="2788345"/>
                  </a:lnTo>
                  <a:lnTo>
                    <a:pt x="2344431" y="2806902"/>
                  </a:lnTo>
                  <a:lnTo>
                    <a:pt x="2302005" y="2818556"/>
                  </a:lnTo>
                  <a:lnTo>
                    <a:pt x="2256929" y="2822598"/>
                  </a:lnTo>
                  <a:lnTo>
                    <a:pt x="250770" y="2822598"/>
                  </a:lnTo>
                  <a:lnTo>
                    <a:pt x="205694" y="2818556"/>
                  </a:lnTo>
                  <a:lnTo>
                    <a:pt x="163268" y="2806902"/>
                  </a:lnTo>
                  <a:lnTo>
                    <a:pt x="124201" y="2788345"/>
                  </a:lnTo>
                  <a:lnTo>
                    <a:pt x="89202" y="2763594"/>
                  </a:lnTo>
                  <a:lnTo>
                    <a:pt x="58978" y="2733357"/>
                  </a:lnTo>
                  <a:lnTo>
                    <a:pt x="34237" y="2698342"/>
                  </a:lnTo>
                  <a:lnTo>
                    <a:pt x="15688" y="2659258"/>
                  </a:lnTo>
                  <a:lnTo>
                    <a:pt x="4040" y="2616814"/>
                  </a:lnTo>
                  <a:lnTo>
                    <a:pt x="0" y="2571718"/>
                  </a:lnTo>
                  <a:lnTo>
                    <a:pt x="0" y="250879"/>
                  </a:lnTo>
                  <a:close/>
                </a:path>
              </a:pathLst>
            </a:custGeom>
            <a:ln w="27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97773" y="4676549"/>
            <a:ext cx="1710689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44170" marR="5080" indent="-332105">
              <a:lnSpc>
                <a:spcPts val="1989"/>
              </a:lnSpc>
              <a:spcBef>
                <a:spcPts val="305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Intention to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kill 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cause</a:t>
            </a: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GBH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530"/>
              </a:spcBef>
            </a:pPr>
            <a:r>
              <a:rPr spc="-20" dirty="0"/>
              <a:t>MCQs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53" y="1648825"/>
            <a:ext cx="9269095" cy="49695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715" indent="359410" algn="just">
              <a:lnSpc>
                <a:spcPct val="97700"/>
              </a:lnSpc>
              <a:spcBef>
                <a:spcPts val="170"/>
              </a:spcBef>
              <a:buAutoNum type="arabicParenR"/>
              <a:tabLst>
                <a:tab pos="372110" algn="l"/>
              </a:tabLst>
            </a:pP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Matthew</a:t>
            </a:r>
            <a:r>
              <a:rPr sz="2600" b="1" spc="-8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-5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charged</a:t>
            </a:r>
            <a:r>
              <a:rPr sz="2600" b="1" spc="-5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with</a:t>
            </a:r>
            <a:r>
              <a:rPr sz="2600" b="1" spc="-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robbery</a:t>
            </a:r>
            <a:r>
              <a:rPr sz="2600" b="1" spc="-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and</a:t>
            </a:r>
            <a:r>
              <a:rPr sz="2600" b="1" spc="-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wants</a:t>
            </a:r>
            <a:r>
              <a:rPr sz="2600" b="1" spc="-5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to</a:t>
            </a:r>
            <a:r>
              <a:rPr sz="2600" b="1" spc="-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plead</a:t>
            </a:r>
            <a:r>
              <a:rPr sz="2600" b="1" spc="-6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not</a:t>
            </a:r>
            <a:r>
              <a:rPr sz="2600" b="1" spc="-6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guilty.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He</a:t>
            </a:r>
            <a:r>
              <a:rPr sz="2600" b="1" spc="1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asks</a:t>
            </a:r>
            <a:r>
              <a:rPr sz="2600" b="1" spc="1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you</a:t>
            </a:r>
            <a:r>
              <a:rPr sz="2600" b="1" spc="1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where</a:t>
            </a:r>
            <a:r>
              <a:rPr sz="2600" b="1" spc="1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his</a:t>
            </a:r>
            <a:r>
              <a:rPr sz="2600" b="1" spc="19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trial</a:t>
            </a:r>
            <a:r>
              <a:rPr sz="2600" b="1" spc="1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will</a:t>
            </a:r>
            <a:r>
              <a:rPr sz="2600" b="1" spc="1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take</a:t>
            </a:r>
            <a:r>
              <a:rPr sz="2600" b="1" spc="19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place.</a:t>
            </a:r>
            <a:r>
              <a:rPr sz="2600" b="1" spc="19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Which</a:t>
            </a:r>
            <a:r>
              <a:rPr sz="2600" b="1" spc="1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19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spc="1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correct answer?</a:t>
            </a:r>
            <a:endParaRPr sz="2600">
              <a:latin typeface="Times New Roman"/>
              <a:cs typeface="Times New Roman"/>
            </a:endParaRPr>
          </a:p>
          <a:p>
            <a:pPr marL="12700" marR="5080" lvl="1" indent="362585" algn="just">
              <a:lnSpc>
                <a:spcPct val="100000"/>
              </a:lnSpc>
              <a:spcBef>
                <a:spcPts val="1275"/>
              </a:spcBef>
              <a:buFont typeface="Times New Roman"/>
              <a:buAutoNum type="alphaLcPeriod"/>
              <a:tabLst>
                <a:tab pos="375285" algn="l"/>
              </a:tabLst>
            </a:pPr>
            <a:r>
              <a:rPr sz="2600" dirty="0">
                <a:latin typeface="Times New Roman"/>
                <a:cs typeface="Times New Roman"/>
              </a:rPr>
              <a:t>Robbery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either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way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Matthew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may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tried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spc="-20" dirty="0">
                <a:latin typeface="Times New Roman"/>
                <a:cs typeface="Times New Roman"/>
              </a:rPr>
              <a:t>Magistrates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Court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Crown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Court;</a:t>
            </a:r>
            <a:endParaRPr sz="2600">
              <a:latin typeface="Times New Roman"/>
              <a:cs typeface="Times New Roman"/>
            </a:endParaRPr>
          </a:p>
          <a:p>
            <a:pPr marL="12700" marR="6985" lvl="1" indent="379095">
              <a:lnSpc>
                <a:spcPts val="3100"/>
              </a:lnSpc>
              <a:spcBef>
                <a:spcPts val="1295"/>
              </a:spcBef>
              <a:buFont typeface="Times New Roman"/>
              <a:buAutoNum type="alphaLcPeriod"/>
              <a:tabLst>
                <a:tab pos="391795" algn="l"/>
              </a:tabLst>
            </a:pPr>
            <a:r>
              <a:rPr sz="2600" dirty="0">
                <a:latin typeface="Times New Roman"/>
                <a:cs typeface="Times New Roman"/>
              </a:rPr>
              <a:t>Robbery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indictable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only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Matthew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will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tried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Magistrates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Court;</a:t>
            </a:r>
            <a:endParaRPr sz="2600">
              <a:latin typeface="Times New Roman"/>
              <a:cs typeface="Times New Roman"/>
            </a:endParaRPr>
          </a:p>
          <a:p>
            <a:pPr marL="12700" marR="6985" lvl="1" indent="344805">
              <a:lnSpc>
                <a:spcPts val="3100"/>
              </a:lnSpc>
              <a:spcBef>
                <a:spcPts val="1190"/>
              </a:spcBef>
              <a:buFont typeface="Times New Roman"/>
              <a:buAutoNum type="alphaLcPeriod"/>
              <a:tabLst>
                <a:tab pos="357505" algn="l"/>
              </a:tabLst>
            </a:pPr>
            <a:r>
              <a:rPr sz="2600" dirty="0">
                <a:latin typeface="Times New Roman"/>
                <a:cs typeface="Times New Roman"/>
              </a:rPr>
              <a:t>Robbery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indictable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only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Matthew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will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tried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Crown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Court;</a:t>
            </a:r>
            <a:endParaRPr sz="2600">
              <a:latin typeface="Times New Roman"/>
              <a:cs typeface="Times New Roman"/>
            </a:endParaRPr>
          </a:p>
          <a:p>
            <a:pPr marL="12700" marR="5080" lvl="1" indent="389255">
              <a:lnSpc>
                <a:spcPts val="3000"/>
              </a:lnSpc>
              <a:spcBef>
                <a:spcPts val="1395"/>
              </a:spcBef>
              <a:buFont typeface="Times New Roman"/>
              <a:buAutoNum type="alphaLcPeriod"/>
              <a:tabLst>
                <a:tab pos="401955" algn="l"/>
              </a:tabLst>
            </a:pPr>
            <a:r>
              <a:rPr sz="2600" dirty="0">
                <a:latin typeface="Times New Roman"/>
                <a:cs typeface="Times New Roman"/>
              </a:rPr>
              <a:t>Robbery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indictable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so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Matthew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may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tried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Crown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530"/>
              </a:spcBef>
            </a:pPr>
            <a:r>
              <a:rPr spc="-20" dirty="0"/>
              <a:t>MCQs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53" y="1648825"/>
            <a:ext cx="9269730" cy="57562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8200"/>
              </a:lnSpc>
              <a:spcBef>
                <a:spcPts val="155"/>
              </a:spcBef>
            </a:pP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2)</a:t>
            </a:r>
            <a:r>
              <a:rPr sz="2600" b="1" spc="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Fatima</a:t>
            </a:r>
            <a:r>
              <a:rPr sz="2600" b="1" spc="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charged</a:t>
            </a:r>
            <a:r>
              <a:rPr sz="2600" b="1" spc="7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with</a:t>
            </a:r>
            <a:r>
              <a:rPr sz="2600" b="1" spc="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assault</a:t>
            </a:r>
            <a:r>
              <a:rPr sz="2600" b="1" spc="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occasioning</a:t>
            </a:r>
            <a:r>
              <a:rPr sz="2600" b="1" spc="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actual</a:t>
            </a:r>
            <a:r>
              <a:rPr sz="2600" b="1" spc="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bodily</a:t>
            </a:r>
            <a:r>
              <a:rPr sz="2600" b="1" spc="6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007D76"/>
                </a:solidFill>
                <a:latin typeface="Times New Roman"/>
                <a:cs typeface="Times New Roman"/>
              </a:rPr>
              <a:t>harm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under</a:t>
            </a:r>
            <a:r>
              <a:rPr sz="2600" b="1" spc="5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s.47,</a:t>
            </a:r>
            <a:r>
              <a:rPr sz="2600" b="1" spc="1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Offences</a:t>
            </a:r>
            <a:r>
              <a:rPr sz="2600" b="1" spc="1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Against</a:t>
            </a:r>
            <a:r>
              <a:rPr sz="2600" b="1" spc="1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spc="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Person</a:t>
            </a:r>
            <a:r>
              <a:rPr sz="2600" b="1" spc="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Act</a:t>
            </a:r>
            <a:r>
              <a:rPr sz="2600" b="1" spc="10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1861.</a:t>
            </a:r>
            <a:r>
              <a:rPr sz="2600" b="1" spc="114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She</a:t>
            </a:r>
            <a:r>
              <a:rPr sz="2600" b="1" spc="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decides</a:t>
            </a:r>
            <a:r>
              <a:rPr sz="2600" b="1" spc="1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to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plead</a:t>
            </a:r>
            <a:r>
              <a:rPr sz="2600" b="1" spc="4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not</a:t>
            </a:r>
            <a:r>
              <a:rPr sz="2600" b="1" spc="48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guilty.</a:t>
            </a:r>
            <a:r>
              <a:rPr sz="2600" b="1" spc="484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She</a:t>
            </a:r>
            <a:r>
              <a:rPr sz="2600" b="1" spc="47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asks</a:t>
            </a:r>
            <a:r>
              <a:rPr sz="2600" b="1" spc="48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you</a:t>
            </a:r>
            <a:r>
              <a:rPr sz="2600" b="1" spc="4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where</a:t>
            </a:r>
            <a:r>
              <a:rPr sz="2600" b="1" spc="47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her</a:t>
            </a:r>
            <a:r>
              <a:rPr sz="2600" b="1" spc="43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trial</a:t>
            </a:r>
            <a:r>
              <a:rPr sz="2600" b="1" spc="48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will</a:t>
            </a:r>
            <a:r>
              <a:rPr sz="2600" b="1" spc="4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take</a:t>
            </a:r>
            <a:r>
              <a:rPr sz="2600" b="1" spc="4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place. Which</a:t>
            </a:r>
            <a:r>
              <a:rPr sz="2600" b="1" spc="-1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-9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spc="-1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correct</a:t>
            </a:r>
            <a:r>
              <a:rPr sz="2600" b="1" spc="-9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answer?</a:t>
            </a:r>
            <a:endParaRPr sz="2600">
              <a:latin typeface="Times New Roman"/>
              <a:cs typeface="Times New Roman"/>
            </a:endParaRPr>
          </a:p>
          <a:p>
            <a:pPr marL="12700" marR="5715" indent="397510" algn="just">
              <a:lnSpc>
                <a:spcPts val="3020"/>
              </a:lnSpc>
              <a:spcBef>
                <a:spcPts val="1455"/>
              </a:spcBef>
              <a:buFont typeface="Times New Roman"/>
              <a:buAutoNum type="alphaLcPeriod"/>
              <a:tabLst>
                <a:tab pos="410209" algn="l"/>
              </a:tabLst>
            </a:pPr>
            <a:r>
              <a:rPr sz="2600" dirty="0">
                <a:latin typeface="Times New Roman"/>
                <a:cs typeface="Times New Roman"/>
              </a:rPr>
              <a:t>This</a:t>
            </a:r>
            <a:r>
              <a:rPr sz="2600" spc="4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4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4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either</a:t>
            </a:r>
            <a:r>
              <a:rPr sz="2600" spc="4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way</a:t>
            </a:r>
            <a:r>
              <a:rPr sz="2600" spc="4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4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which</a:t>
            </a:r>
            <a:r>
              <a:rPr sz="2600" spc="4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may</a:t>
            </a:r>
            <a:r>
              <a:rPr sz="2600" spc="4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4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tried</a:t>
            </a:r>
            <a:r>
              <a:rPr sz="2600" spc="4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4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either</a:t>
            </a:r>
            <a:r>
              <a:rPr sz="2600" spc="48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Crown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Court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Magistrates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Court;</a:t>
            </a:r>
            <a:endParaRPr sz="2600">
              <a:latin typeface="Times New Roman"/>
              <a:cs typeface="Times New Roman"/>
            </a:endParaRPr>
          </a:p>
          <a:p>
            <a:pPr marL="12700" marR="6350" indent="353060" algn="just">
              <a:lnSpc>
                <a:spcPts val="3100"/>
              </a:lnSpc>
              <a:spcBef>
                <a:spcPts val="1315"/>
              </a:spcBef>
              <a:buFont typeface="Times New Roman"/>
              <a:buAutoNum type="alphaLcPeriod"/>
              <a:tabLst>
                <a:tab pos="365760" algn="l"/>
              </a:tabLst>
            </a:pPr>
            <a:r>
              <a:rPr sz="2600" dirty="0">
                <a:latin typeface="Times New Roman"/>
                <a:cs typeface="Times New Roman"/>
              </a:rPr>
              <a:t>This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indictable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only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which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must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tried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Crown Court;</a:t>
            </a:r>
            <a:endParaRPr sz="2600">
              <a:latin typeface="Times New Roman"/>
              <a:cs typeface="Times New Roman"/>
            </a:endParaRPr>
          </a:p>
          <a:p>
            <a:pPr marL="12700" marR="5715" indent="419734" algn="just">
              <a:lnSpc>
                <a:spcPct val="100000"/>
              </a:lnSpc>
              <a:spcBef>
                <a:spcPts val="1070"/>
              </a:spcBef>
              <a:buFont typeface="Times New Roman"/>
              <a:buAutoNum type="alphaLcPeriod"/>
              <a:tabLst>
                <a:tab pos="432434" algn="l"/>
              </a:tabLst>
            </a:pPr>
            <a:r>
              <a:rPr sz="2600" dirty="0">
                <a:latin typeface="Times New Roman"/>
                <a:cs typeface="Times New Roman"/>
              </a:rPr>
              <a:t>This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7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summary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only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which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must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7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tried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spc="-20" dirty="0">
                <a:latin typeface="Times New Roman"/>
                <a:cs typeface="Times New Roman"/>
              </a:rPr>
              <a:t>Magistrates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Court;</a:t>
            </a:r>
            <a:endParaRPr sz="2600">
              <a:latin typeface="Times New Roman"/>
              <a:cs typeface="Times New Roman"/>
            </a:endParaRPr>
          </a:p>
          <a:p>
            <a:pPr marL="12700" marR="5715" indent="374015" algn="just">
              <a:lnSpc>
                <a:spcPts val="3100"/>
              </a:lnSpc>
              <a:spcBef>
                <a:spcPts val="1290"/>
              </a:spcBef>
              <a:buFont typeface="Times New Roman"/>
              <a:buAutoNum type="alphaLcPeriod"/>
              <a:tabLst>
                <a:tab pos="386715" algn="l"/>
              </a:tabLst>
            </a:pPr>
            <a:r>
              <a:rPr sz="2600" dirty="0">
                <a:latin typeface="Times New Roman"/>
                <a:cs typeface="Times New Roman"/>
              </a:rPr>
              <a:t>This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either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way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must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tried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Magistrates </a:t>
            </a:r>
            <a:r>
              <a:rPr sz="2600" dirty="0">
                <a:latin typeface="Times New Roman"/>
                <a:cs typeface="Times New Roman"/>
              </a:rPr>
              <a:t>Court</a:t>
            </a:r>
            <a:r>
              <a:rPr sz="2600" spc="43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4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if</a:t>
            </a:r>
            <a:r>
              <a:rPr sz="2600" spc="4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she</a:t>
            </a:r>
            <a:r>
              <a:rPr sz="2600" spc="43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4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found</a:t>
            </a:r>
            <a:r>
              <a:rPr sz="2600" spc="4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guilty,</a:t>
            </a:r>
            <a:r>
              <a:rPr sz="2600" spc="4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sentencing</a:t>
            </a:r>
            <a:r>
              <a:rPr sz="2600" spc="43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will</a:t>
            </a:r>
            <a:r>
              <a:rPr sz="2600" spc="4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take</a:t>
            </a:r>
            <a:r>
              <a:rPr sz="2600" spc="43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place</a:t>
            </a:r>
            <a:r>
              <a:rPr sz="2600" spc="43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434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Crown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530"/>
              </a:spcBef>
            </a:pPr>
            <a:r>
              <a:rPr spc="-20" dirty="0"/>
              <a:t>MCQs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53" y="1648825"/>
            <a:ext cx="9268460" cy="34061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7700"/>
              </a:lnSpc>
              <a:spcBef>
                <a:spcPts val="170"/>
              </a:spcBef>
            </a:pP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3)</a:t>
            </a:r>
            <a:r>
              <a:rPr sz="2600" b="1" spc="12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Peter</a:t>
            </a:r>
            <a:r>
              <a:rPr sz="2600" b="1" spc="7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12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convicted</a:t>
            </a:r>
            <a:r>
              <a:rPr sz="2600" b="1" spc="12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of</a:t>
            </a:r>
            <a:r>
              <a:rPr sz="2600" b="1" spc="12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theft</a:t>
            </a:r>
            <a:r>
              <a:rPr sz="2600" b="1" spc="12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in</a:t>
            </a:r>
            <a:r>
              <a:rPr sz="2600" b="1" spc="114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spc="12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Magistrates</a:t>
            </a:r>
            <a:r>
              <a:rPr sz="2600" b="1" spc="12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Court.</a:t>
            </a:r>
            <a:r>
              <a:rPr sz="2600" b="1" spc="13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He</a:t>
            </a:r>
            <a:r>
              <a:rPr sz="2600" b="1" spc="114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wishes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to</a:t>
            </a:r>
            <a:r>
              <a:rPr sz="2600" b="1" spc="2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appeal</a:t>
            </a:r>
            <a:r>
              <a:rPr sz="2600" b="1" spc="2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against</a:t>
            </a:r>
            <a:r>
              <a:rPr sz="2600" b="1" spc="2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his</a:t>
            </a:r>
            <a:r>
              <a:rPr sz="2600" b="1" spc="2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sentence.</a:t>
            </a:r>
            <a:r>
              <a:rPr sz="2600" b="1" spc="2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In</a:t>
            </a:r>
            <a:r>
              <a:rPr sz="2600" b="1" spc="204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which</a:t>
            </a:r>
            <a:r>
              <a:rPr sz="2600" b="1" spc="2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court</a:t>
            </a:r>
            <a:r>
              <a:rPr sz="2600" b="1" spc="2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will</a:t>
            </a:r>
            <a:r>
              <a:rPr sz="2600" b="1" spc="204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his</a:t>
            </a:r>
            <a:r>
              <a:rPr sz="2600" b="1" spc="2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appeal</a:t>
            </a:r>
            <a:r>
              <a:rPr sz="2600" b="1" spc="204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be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heard?</a:t>
            </a:r>
            <a:endParaRPr sz="2600">
              <a:latin typeface="Times New Roman"/>
              <a:cs typeface="Times New Roman"/>
            </a:endParaRPr>
          </a:p>
          <a:p>
            <a:pPr marL="332105" indent="-319405">
              <a:lnSpc>
                <a:spcPct val="100000"/>
              </a:lnSpc>
              <a:spcBef>
                <a:spcPts val="1275"/>
              </a:spcBef>
              <a:buFont typeface="Times New Roman"/>
              <a:buAutoNum type="alphaLcPeriod"/>
              <a:tabLst>
                <a:tab pos="332105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Court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Appeal;</a:t>
            </a:r>
            <a:endParaRPr sz="26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spcBef>
                <a:spcPts val="1175"/>
              </a:spcBef>
              <a:buFont typeface="Times New Roman"/>
              <a:buAutoNum type="alphaLcPeriod"/>
              <a:tabLst>
                <a:tab pos="35052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Crown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Court;</a:t>
            </a:r>
            <a:endParaRPr sz="2600">
              <a:latin typeface="Times New Roman"/>
              <a:cs typeface="Times New Roman"/>
            </a:endParaRPr>
          </a:p>
          <a:p>
            <a:pPr marL="313055" indent="-300355">
              <a:lnSpc>
                <a:spcPct val="100000"/>
              </a:lnSpc>
              <a:spcBef>
                <a:spcPts val="1295"/>
              </a:spcBef>
              <a:buFont typeface="Times New Roman"/>
              <a:buAutoNum type="alphaLcPeriod"/>
              <a:tabLst>
                <a:tab pos="313055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Divisional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Court;</a:t>
            </a:r>
            <a:endParaRPr sz="26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spcBef>
                <a:spcPts val="1175"/>
              </a:spcBef>
              <a:buFont typeface="Times New Roman"/>
              <a:buAutoNum type="alphaLcPeriod"/>
              <a:tabLst>
                <a:tab pos="35052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Supreme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530"/>
              </a:spcBef>
            </a:pPr>
            <a:r>
              <a:rPr spc="-20" dirty="0"/>
              <a:t>MCQs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53" y="1648825"/>
            <a:ext cx="9269095" cy="8032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300"/>
              </a:spcBef>
              <a:tabLst>
                <a:tab pos="1158875" algn="l"/>
                <a:tab pos="1662430" algn="l"/>
                <a:tab pos="2219960" algn="l"/>
                <a:tab pos="3426460" algn="l"/>
                <a:tab pos="4616450" algn="l"/>
                <a:tab pos="5716905" algn="l"/>
                <a:tab pos="6274435" algn="l"/>
                <a:tab pos="7028180" algn="l"/>
                <a:tab pos="7597140" algn="l"/>
                <a:tab pos="8388350" algn="l"/>
                <a:tab pos="8818880" algn="l"/>
              </a:tabLst>
            </a:pP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4)</a:t>
            </a:r>
            <a:r>
              <a:rPr sz="2600" b="1" spc="24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Rahul</a:t>
            </a:r>
            <a:r>
              <a:rPr sz="2600" b="1" spc="23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24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acquitted</a:t>
            </a:r>
            <a:r>
              <a:rPr sz="2600" b="1" spc="229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after</a:t>
            </a:r>
            <a:r>
              <a:rPr sz="2600" b="1" spc="19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</a:t>
            </a:r>
            <a:r>
              <a:rPr sz="2600" b="1" spc="23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successful</a:t>
            </a:r>
            <a:r>
              <a:rPr sz="2600" b="1" spc="24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submission</a:t>
            </a:r>
            <a:r>
              <a:rPr sz="2600" b="1" spc="24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of</a:t>
            </a:r>
            <a:r>
              <a:rPr sz="2600" b="1" spc="24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no</a:t>
            </a:r>
            <a:r>
              <a:rPr sz="2600" b="1" spc="24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case</a:t>
            </a:r>
            <a:r>
              <a:rPr sz="2600" b="1" spc="23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to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answer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by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his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defence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counsel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during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his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trial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for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0" dirty="0">
                <a:solidFill>
                  <a:srgbClr val="007D76"/>
                </a:solidFill>
                <a:latin typeface="Times New Roman"/>
                <a:cs typeface="Times New Roman"/>
              </a:rPr>
              <a:t>rape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in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153" y="2423017"/>
            <a:ext cx="92678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2215" algn="l"/>
                <a:tab pos="2373630" algn="l"/>
                <a:tab pos="3165475" algn="l"/>
                <a:tab pos="5036185" algn="l"/>
                <a:tab pos="5918200" algn="l"/>
                <a:tab pos="6438265" algn="l"/>
                <a:tab pos="7609840" algn="l"/>
                <a:tab pos="8854440" algn="l"/>
              </a:tabLst>
            </a:pP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Crown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Court.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prosecution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0" dirty="0">
                <a:solidFill>
                  <a:srgbClr val="007D76"/>
                </a:solidFill>
                <a:latin typeface="Times New Roman"/>
                <a:cs typeface="Times New Roman"/>
              </a:rPr>
              <a:t>wish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to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appeal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against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his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153" y="2654837"/>
            <a:ext cx="7253605" cy="279336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600" b="1" spc="-20" dirty="0">
                <a:solidFill>
                  <a:srgbClr val="007D76"/>
                </a:solidFill>
                <a:latin typeface="Times New Roman"/>
                <a:cs typeface="Times New Roman"/>
              </a:rPr>
              <a:t>acquittal.</a:t>
            </a:r>
            <a:r>
              <a:rPr sz="2600" b="1" spc="-13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Which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of</a:t>
            </a:r>
            <a:r>
              <a:rPr sz="2600" b="1" spc="-9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following</a:t>
            </a:r>
            <a:r>
              <a:rPr sz="2600" b="1" spc="-9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statements</a:t>
            </a:r>
            <a:r>
              <a:rPr sz="2600" b="1" spc="-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-9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true?</a:t>
            </a:r>
            <a:endParaRPr sz="2600">
              <a:latin typeface="Times New Roman"/>
              <a:cs typeface="Times New Roman"/>
            </a:endParaRPr>
          </a:p>
          <a:p>
            <a:pPr marL="332105" indent="-319405">
              <a:lnSpc>
                <a:spcPct val="100000"/>
              </a:lnSpc>
              <a:spcBef>
                <a:spcPts val="1270"/>
              </a:spcBef>
              <a:buFont typeface="Times New Roman"/>
              <a:buAutoNum type="alphaLcPeriod"/>
              <a:tabLst>
                <a:tab pos="332105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prosecution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may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appeal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against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acquittal;</a:t>
            </a:r>
            <a:endParaRPr sz="26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spcBef>
                <a:spcPts val="1200"/>
              </a:spcBef>
              <a:buFont typeface="Times New Roman"/>
              <a:buAutoNum type="alphaLcPeriod"/>
              <a:tabLst>
                <a:tab pos="35052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prosecution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may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appeal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Supreme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Court;</a:t>
            </a:r>
            <a:endParaRPr sz="2600">
              <a:latin typeface="Times New Roman"/>
              <a:cs typeface="Times New Roman"/>
            </a:endParaRPr>
          </a:p>
          <a:p>
            <a:pPr marL="313055" indent="-300355">
              <a:lnSpc>
                <a:spcPct val="100000"/>
              </a:lnSpc>
              <a:spcBef>
                <a:spcPts val="1275"/>
              </a:spcBef>
              <a:buFont typeface="Times New Roman"/>
              <a:buAutoNum type="alphaLcPeriod"/>
              <a:tabLst>
                <a:tab pos="313055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prosecution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may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appeal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Divisional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Court;</a:t>
            </a:r>
            <a:endParaRPr sz="26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spcBef>
                <a:spcPts val="1175"/>
              </a:spcBef>
              <a:buFont typeface="Times New Roman"/>
              <a:buAutoNum type="alphaLcPeriod"/>
              <a:tabLst>
                <a:tab pos="35052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prosecution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may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appeal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Court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Appeal.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530"/>
              </a:spcBef>
            </a:pPr>
            <a:r>
              <a:rPr spc="-20" dirty="0"/>
              <a:t>MCQs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53" y="1648825"/>
            <a:ext cx="9267825" cy="45885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300"/>
              </a:spcBef>
            </a:pP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5)</a:t>
            </a:r>
            <a:r>
              <a:rPr sz="2600" b="1" spc="-7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Gerald</a:t>
            </a:r>
            <a:r>
              <a:rPr sz="2600" b="1" spc="-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-7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charged</a:t>
            </a:r>
            <a:r>
              <a:rPr sz="2600" b="1" spc="-7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with</a:t>
            </a:r>
            <a:r>
              <a:rPr sz="2600" b="1" spc="-8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battery</a:t>
            </a:r>
            <a:r>
              <a:rPr sz="2600" b="1" spc="-7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and</a:t>
            </a:r>
            <a:r>
              <a:rPr sz="2600" b="1" spc="-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wishes</a:t>
            </a:r>
            <a:r>
              <a:rPr sz="2600" b="1" spc="-7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to</a:t>
            </a:r>
            <a:r>
              <a:rPr sz="2600" b="1" spc="-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plead</a:t>
            </a:r>
            <a:r>
              <a:rPr sz="2600" b="1" spc="-7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self-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defence. Which</a:t>
            </a:r>
            <a:r>
              <a:rPr sz="2600" b="1" spc="-1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of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spc="-10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following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statements</a:t>
            </a:r>
            <a:r>
              <a:rPr sz="2600" b="1" spc="-9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-9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true?</a:t>
            </a:r>
            <a:endParaRPr sz="2600">
              <a:latin typeface="Times New Roman"/>
              <a:cs typeface="Times New Roman"/>
            </a:endParaRPr>
          </a:p>
          <a:p>
            <a:pPr marL="12700" marR="5080" indent="358140">
              <a:lnSpc>
                <a:spcPts val="3100"/>
              </a:lnSpc>
              <a:spcBef>
                <a:spcPts val="1310"/>
              </a:spcBef>
              <a:buFont typeface="Times New Roman"/>
              <a:buAutoNum type="alphaLcPeriod"/>
              <a:tabLst>
                <a:tab pos="37084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evidential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burden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legal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burden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proving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offence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disproving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self-</a:t>
            </a:r>
            <a:r>
              <a:rPr sz="2600" dirty="0">
                <a:latin typeface="Times New Roman"/>
                <a:cs typeface="Times New Roman"/>
              </a:rPr>
              <a:t>defence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prosecution;</a:t>
            </a:r>
            <a:endParaRPr sz="2600">
              <a:latin typeface="Times New Roman"/>
              <a:cs typeface="Times New Roman"/>
            </a:endParaRPr>
          </a:p>
          <a:p>
            <a:pPr marL="12700" marR="6350" indent="380365">
              <a:lnSpc>
                <a:spcPct val="100000"/>
              </a:lnSpc>
              <a:spcBef>
                <a:spcPts val="1075"/>
              </a:spcBef>
              <a:buFont typeface="Times New Roman"/>
              <a:buAutoNum type="alphaLcPeriod"/>
              <a:tabLst>
                <a:tab pos="393065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legal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burden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proving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prosecution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but </a:t>
            </a:r>
            <a:r>
              <a:rPr sz="2600" dirty="0">
                <a:latin typeface="Times New Roman"/>
                <a:cs typeface="Times New Roman"/>
              </a:rPr>
              <a:t>Gerald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bears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evidential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burden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respect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self-</a:t>
            </a:r>
            <a:r>
              <a:rPr sz="2600" spc="-10" dirty="0">
                <a:latin typeface="Times New Roman"/>
                <a:cs typeface="Times New Roman"/>
              </a:rPr>
              <a:t>defence;</a:t>
            </a:r>
            <a:endParaRPr sz="2600">
              <a:latin typeface="Times New Roman"/>
              <a:cs typeface="Times New Roman"/>
            </a:endParaRPr>
          </a:p>
          <a:p>
            <a:pPr marL="12700" marR="6350" indent="345440">
              <a:lnSpc>
                <a:spcPts val="3000"/>
              </a:lnSpc>
              <a:spcBef>
                <a:spcPts val="1470"/>
              </a:spcBef>
              <a:buFont typeface="Times New Roman"/>
              <a:buAutoNum type="alphaLcPeriod"/>
              <a:tabLst>
                <a:tab pos="35814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legal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burden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proving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prosecution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but </a:t>
            </a:r>
            <a:r>
              <a:rPr sz="2600" dirty="0">
                <a:latin typeface="Times New Roman"/>
                <a:cs typeface="Times New Roman"/>
              </a:rPr>
              <a:t>Gerald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bears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legal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burden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proving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self-</a:t>
            </a:r>
            <a:r>
              <a:rPr sz="2600" spc="-10" dirty="0">
                <a:latin typeface="Times New Roman"/>
                <a:cs typeface="Times New Roman"/>
              </a:rPr>
              <a:t>defence;</a:t>
            </a:r>
            <a:endParaRPr sz="2600">
              <a:latin typeface="Times New Roman"/>
              <a:cs typeface="Times New Roman"/>
            </a:endParaRPr>
          </a:p>
          <a:p>
            <a:pPr marL="12700" marR="5080" indent="346075">
              <a:lnSpc>
                <a:spcPts val="3100"/>
              </a:lnSpc>
              <a:spcBef>
                <a:spcPts val="1335"/>
              </a:spcBef>
              <a:buFont typeface="Times New Roman"/>
              <a:buAutoNum type="alphaLcPeriod"/>
              <a:tabLst>
                <a:tab pos="358775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legal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burden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disproving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offence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proving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self-</a:t>
            </a:r>
            <a:r>
              <a:rPr sz="2600" spc="-10" dirty="0">
                <a:latin typeface="Times New Roman"/>
                <a:cs typeface="Times New Roman"/>
              </a:rPr>
              <a:t>defence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Gerald.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1530"/>
              </a:spcBef>
            </a:pPr>
            <a:r>
              <a:rPr spc="-20" dirty="0"/>
              <a:t>MCQs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53" y="1648825"/>
            <a:ext cx="9269095" cy="21501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7700"/>
              </a:lnSpc>
              <a:spcBef>
                <a:spcPts val="170"/>
              </a:spcBef>
            </a:pP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6)</a:t>
            </a:r>
            <a:r>
              <a:rPr sz="2600" b="1" spc="484" dirty="0">
                <a:solidFill>
                  <a:srgbClr val="007D76"/>
                </a:solidFill>
                <a:latin typeface="Times New Roman"/>
                <a:cs typeface="Times New Roman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Rita</a:t>
            </a:r>
            <a:r>
              <a:rPr sz="2600" b="1" spc="480" dirty="0">
                <a:solidFill>
                  <a:srgbClr val="007D76"/>
                </a:solidFill>
                <a:latin typeface="Times New Roman"/>
                <a:cs typeface="Times New Roman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484" dirty="0">
                <a:solidFill>
                  <a:srgbClr val="007D76"/>
                </a:solidFill>
                <a:latin typeface="Times New Roman"/>
                <a:cs typeface="Times New Roman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charged</a:t>
            </a:r>
            <a:r>
              <a:rPr sz="2600" b="1" spc="484" dirty="0">
                <a:solidFill>
                  <a:srgbClr val="007D76"/>
                </a:solidFill>
                <a:latin typeface="Times New Roman"/>
                <a:cs typeface="Times New Roman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with</a:t>
            </a:r>
            <a:r>
              <a:rPr sz="2600" b="1" spc="480" dirty="0">
                <a:solidFill>
                  <a:srgbClr val="007D76"/>
                </a:solidFill>
                <a:latin typeface="Times New Roman"/>
                <a:cs typeface="Times New Roman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murder</a:t>
            </a:r>
            <a:r>
              <a:rPr sz="2600" b="1" spc="459" dirty="0">
                <a:solidFill>
                  <a:srgbClr val="007D76"/>
                </a:solidFill>
                <a:latin typeface="Times New Roman"/>
                <a:cs typeface="Times New Roman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and</a:t>
            </a:r>
            <a:r>
              <a:rPr sz="2600" b="1" spc="484" dirty="0">
                <a:solidFill>
                  <a:srgbClr val="007D76"/>
                </a:solidFill>
                <a:latin typeface="Times New Roman"/>
                <a:cs typeface="Times New Roman"/>
              </a:rPr>
              <a:t> 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pleads</a:t>
            </a:r>
            <a:r>
              <a:rPr sz="2600" b="1" spc="484" dirty="0">
                <a:solidFill>
                  <a:srgbClr val="007D76"/>
                </a:solidFill>
                <a:latin typeface="Times New Roman"/>
                <a:cs typeface="Times New Roman"/>
              </a:rPr>
              <a:t> 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diminished </a:t>
            </a:r>
            <a:r>
              <a:rPr sz="2600" b="1" spc="-25" dirty="0">
                <a:solidFill>
                  <a:srgbClr val="007D76"/>
                </a:solidFill>
                <a:latin typeface="Times New Roman"/>
                <a:cs typeface="Times New Roman"/>
              </a:rPr>
              <a:t>responsibility.</a:t>
            </a:r>
            <a:r>
              <a:rPr sz="2600" b="1" spc="-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Where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does the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burden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lie</a:t>
            </a:r>
            <a:r>
              <a:rPr sz="2600" b="1" spc="-1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in</a:t>
            </a:r>
            <a:r>
              <a:rPr sz="2600" b="1" spc="-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respect</a:t>
            </a:r>
            <a:r>
              <a:rPr sz="2600" b="1" spc="-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of the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 defence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and</a:t>
            </a:r>
            <a:r>
              <a:rPr sz="2600" b="1" spc="-1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what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-9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spc="-11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relevant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standard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of</a:t>
            </a:r>
            <a:r>
              <a:rPr sz="2600" b="1" spc="-10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proof?</a:t>
            </a:r>
            <a:endParaRPr sz="26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1275"/>
              </a:spcBef>
            </a:pPr>
            <a:r>
              <a:rPr sz="2600" b="1" dirty="0">
                <a:latin typeface="Times New Roman"/>
                <a:cs typeface="Times New Roman"/>
              </a:rPr>
              <a:t>a.</a:t>
            </a:r>
            <a:r>
              <a:rPr sz="2600" b="1" spc="22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21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prosecution</a:t>
            </a:r>
            <a:r>
              <a:rPr sz="2600" spc="21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bears</a:t>
            </a:r>
            <a:r>
              <a:rPr sz="2600" spc="22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21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burden</a:t>
            </a:r>
            <a:r>
              <a:rPr sz="2600" spc="21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22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disproving</a:t>
            </a:r>
            <a:r>
              <a:rPr sz="2600" spc="215" dirty="0">
                <a:latin typeface="Times New Roman"/>
                <a:cs typeface="Times New Roman"/>
              </a:rPr>
              <a:t>  </a:t>
            </a:r>
            <a:r>
              <a:rPr sz="2600" spc="-10" dirty="0">
                <a:latin typeface="Times New Roman"/>
                <a:cs typeface="Times New Roman"/>
              </a:rPr>
              <a:t>diminished </a:t>
            </a:r>
            <a:r>
              <a:rPr sz="2600" spc="-20" dirty="0">
                <a:latin typeface="Times New Roman"/>
                <a:cs typeface="Times New Roman"/>
              </a:rPr>
              <a:t>responsibility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beyond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reasonable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doubt;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153" y="3922633"/>
            <a:ext cx="92659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  <a:tab pos="1245235" algn="l"/>
                <a:tab pos="2995295" algn="l"/>
                <a:tab pos="3914775" algn="l"/>
                <a:tab pos="4544060" algn="l"/>
                <a:tab pos="5680075" algn="l"/>
                <a:tab pos="6183630" algn="l"/>
                <a:tab pos="7808595" algn="l"/>
              </a:tabLst>
            </a:pPr>
            <a:r>
              <a:rPr sz="2600" b="1" spc="-25" dirty="0">
                <a:latin typeface="Times New Roman"/>
                <a:cs typeface="Times New Roman"/>
              </a:rPr>
              <a:t>b.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prosecution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bears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burden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disproving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diminished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153" y="4166645"/>
            <a:ext cx="9269095" cy="245173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600" spc="-20" dirty="0">
                <a:latin typeface="Times New Roman"/>
                <a:cs typeface="Times New Roman"/>
              </a:rPr>
              <a:t>responsibility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balance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probabilities;</a:t>
            </a:r>
            <a:endParaRPr sz="2600">
              <a:latin typeface="Times New Roman"/>
              <a:cs typeface="Times New Roman"/>
            </a:endParaRPr>
          </a:p>
          <a:p>
            <a:pPr marL="12700" marR="6985">
              <a:lnSpc>
                <a:spcPts val="3100"/>
              </a:lnSpc>
              <a:spcBef>
                <a:spcPts val="1295"/>
              </a:spcBef>
            </a:pPr>
            <a:r>
              <a:rPr sz="2600" b="1" dirty="0">
                <a:latin typeface="Times New Roman"/>
                <a:cs typeface="Times New Roman"/>
              </a:rPr>
              <a:t>c.</a:t>
            </a:r>
            <a:r>
              <a:rPr sz="2600" b="1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Rita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bears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burden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proving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diminished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responsibility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beyond reasonable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doubt;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3000"/>
              </a:lnSpc>
              <a:spcBef>
                <a:spcPts val="1390"/>
              </a:spcBef>
              <a:tabLst>
                <a:tab pos="423545" algn="l"/>
                <a:tab pos="1112520" algn="l"/>
                <a:tab pos="1947545" algn="l"/>
                <a:tab pos="2492375" algn="l"/>
                <a:tab pos="3543935" algn="l"/>
                <a:tab pos="3963670" algn="l"/>
                <a:tab pos="5123815" algn="l"/>
                <a:tab pos="6717030" algn="l"/>
                <a:tab pos="8635365" algn="l"/>
                <a:tab pos="9109075" algn="l"/>
              </a:tabLst>
            </a:pPr>
            <a:r>
              <a:rPr sz="2600" b="1" spc="-25" dirty="0">
                <a:latin typeface="Times New Roman"/>
                <a:cs typeface="Times New Roman"/>
              </a:rPr>
              <a:t>d.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Rita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bears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burden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proving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diminished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responsibility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on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a </a:t>
            </a:r>
            <a:r>
              <a:rPr sz="2600" dirty="0">
                <a:latin typeface="Times New Roman"/>
                <a:cs typeface="Times New Roman"/>
              </a:rPr>
              <a:t>balance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probabilities.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530"/>
              </a:spcBef>
            </a:pPr>
            <a:r>
              <a:rPr spc="-20" dirty="0"/>
              <a:t>MCQs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53" y="1499645"/>
            <a:ext cx="9269095" cy="473773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75"/>
              </a:spcBef>
            </a:pP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7)</a:t>
            </a:r>
            <a:r>
              <a:rPr sz="2600" b="1" spc="-14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Which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ONE</a:t>
            </a:r>
            <a:r>
              <a:rPr sz="2600" b="1" spc="-10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of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following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statements</a:t>
            </a:r>
            <a:r>
              <a:rPr sz="2600" b="1" spc="-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-9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FALSE?</a:t>
            </a:r>
            <a:endParaRPr sz="2600">
              <a:latin typeface="Times New Roman"/>
              <a:cs typeface="Times New Roman"/>
            </a:endParaRPr>
          </a:p>
          <a:p>
            <a:pPr marL="12700" marR="5715" indent="324485" algn="just">
              <a:lnSpc>
                <a:spcPts val="3100"/>
              </a:lnSpc>
              <a:spcBef>
                <a:spcPts val="1295"/>
              </a:spcBef>
              <a:buFont typeface="Times New Roman"/>
              <a:buAutoNum type="alphaLcPeriod"/>
              <a:tabLst>
                <a:tab pos="337185" algn="l"/>
              </a:tabLst>
            </a:pP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de</a:t>
            </a:r>
            <a:r>
              <a:rPr sz="2600" spc="-15" dirty="0">
                <a:latin typeface="Times New Roman"/>
                <a:cs typeface="Times New Roman"/>
              </a:rPr>
              <a:t>f</a:t>
            </a:r>
            <a:r>
              <a:rPr sz="2600" spc="-20" dirty="0">
                <a:latin typeface="Times New Roman"/>
                <a:cs typeface="Times New Roman"/>
              </a:rPr>
              <a:t>endan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cha</a:t>
            </a:r>
            <a:r>
              <a:rPr sz="2600" spc="-60" dirty="0">
                <a:latin typeface="Times New Roman"/>
                <a:cs typeface="Times New Roman"/>
              </a:rPr>
              <a:t>r</a:t>
            </a:r>
            <a:r>
              <a:rPr sz="2600" spc="-20" dirty="0">
                <a:latin typeface="Times New Roman"/>
                <a:cs typeface="Times New Roman"/>
              </a:rPr>
              <a:t>ge</a:t>
            </a:r>
            <a:r>
              <a:rPr sz="2600" dirty="0">
                <a:latin typeface="Times New Roman"/>
                <a:cs typeface="Times New Roman"/>
              </a:rPr>
              <a:t>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with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either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w</a:t>
            </a:r>
            <a:r>
              <a:rPr sz="2600" spc="-2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y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o</a:t>
            </a:r>
            <a:r>
              <a:rPr sz="2600" spc="-60" dirty="0">
                <a:latin typeface="Times New Roman"/>
                <a:cs typeface="Times New Roman"/>
              </a:rPr>
              <a:t>f</a:t>
            </a:r>
            <a:r>
              <a:rPr sz="2600" spc="-15" dirty="0">
                <a:latin typeface="Times New Roman"/>
                <a:cs typeface="Times New Roman"/>
              </a:rPr>
              <a:t>f</a:t>
            </a:r>
            <a:r>
              <a:rPr sz="2600" spc="-20" dirty="0">
                <a:latin typeface="Times New Roman"/>
                <a:cs typeface="Times New Roman"/>
              </a:rPr>
              <a:t>enc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will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not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hav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right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to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e</a:t>
            </a:r>
            <a:r>
              <a:rPr sz="2600" spc="-15" dirty="0">
                <a:latin typeface="Times New Roman"/>
                <a:cs typeface="Times New Roman"/>
              </a:rPr>
              <a:t>l</a:t>
            </a:r>
            <a:r>
              <a:rPr sz="2600" spc="-20" dirty="0">
                <a:latin typeface="Times New Roman"/>
                <a:cs typeface="Times New Roman"/>
              </a:rPr>
              <a:t>ec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trial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y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jury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magistrates</a:t>
            </a:r>
            <a:r>
              <a:rPr sz="2600" spc="-20" dirty="0">
                <a:latin typeface="Times New Roman"/>
                <a:cs typeface="Times New Roman"/>
              </a:rPr>
              <a:t> accep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25" dirty="0">
                <a:latin typeface="Times New Roman"/>
                <a:cs typeface="Times New Roman"/>
              </a:rPr>
              <a:t> jurisdiction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</a:t>
            </a:r>
            <a:r>
              <a:rPr sz="2600" spc="-25" dirty="0">
                <a:latin typeface="Times New Roman"/>
                <a:cs typeface="Times New Roman"/>
              </a:rPr>
              <a:t> the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case;</a:t>
            </a:r>
            <a:endParaRPr sz="2600">
              <a:latin typeface="Times New Roman"/>
              <a:cs typeface="Times New Roman"/>
            </a:endParaRPr>
          </a:p>
          <a:p>
            <a:pPr marL="12700" marR="5080" indent="362585" algn="just">
              <a:lnSpc>
                <a:spcPts val="3020"/>
              </a:lnSpc>
              <a:spcBef>
                <a:spcPts val="1350"/>
              </a:spcBef>
              <a:buFont typeface="Times New Roman"/>
              <a:buAutoNum type="alphaLcPeriod"/>
              <a:tabLst>
                <a:tab pos="375285" algn="l"/>
              </a:tabLst>
            </a:pP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defendant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charged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summary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only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does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not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have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a </a:t>
            </a:r>
            <a:r>
              <a:rPr sz="2600" dirty="0">
                <a:latin typeface="Times New Roman"/>
                <a:cs typeface="Times New Roman"/>
              </a:rPr>
              <a:t>right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trial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jury;</a:t>
            </a:r>
            <a:endParaRPr sz="2600">
              <a:latin typeface="Times New Roman"/>
              <a:cs typeface="Times New Roman"/>
            </a:endParaRPr>
          </a:p>
          <a:p>
            <a:pPr marL="12700" marR="6985" indent="309880" algn="just">
              <a:lnSpc>
                <a:spcPts val="3100"/>
              </a:lnSpc>
              <a:spcBef>
                <a:spcPts val="1315"/>
              </a:spcBef>
              <a:buFont typeface="Times New Roman"/>
              <a:buAutoNum type="alphaLcPeriod"/>
              <a:tabLst>
                <a:tab pos="322580" algn="l"/>
              </a:tabLst>
            </a:pP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defendant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charged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indictable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only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must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always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be </a:t>
            </a:r>
            <a:r>
              <a:rPr sz="2600" dirty="0">
                <a:latin typeface="Times New Roman"/>
                <a:cs typeface="Times New Roman"/>
              </a:rPr>
              <a:t>tried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jury;</a:t>
            </a:r>
            <a:endParaRPr sz="2600">
              <a:latin typeface="Times New Roman"/>
              <a:cs typeface="Times New Roman"/>
            </a:endParaRPr>
          </a:p>
          <a:p>
            <a:pPr marL="12700" marR="5080" indent="399415" algn="just">
              <a:lnSpc>
                <a:spcPct val="99600"/>
              </a:lnSpc>
              <a:spcBef>
                <a:spcPts val="1085"/>
              </a:spcBef>
              <a:buFont typeface="Times New Roman"/>
              <a:buAutoNum type="alphaLcPeriod"/>
              <a:tabLst>
                <a:tab pos="412115" algn="l"/>
              </a:tabLst>
            </a:pP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defendant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charged</a:t>
            </a:r>
            <a:r>
              <a:rPr sz="2600" spc="3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</a:t>
            </a:r>
            <a:r>
              <a:rPr sz="2600" spc="3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either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way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offence</a:t>
            </a:r>
            <a:r>
              <a:rPr sz="2600" spc="3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will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not</a:t>
            </a:r>
            <a:r>
              <a:rPr sz="2600" spc="3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have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a </a:t>
            </a:r>
            <a:r>
              <a:rPr sz="2600" dirty="0">
                <a:latin typeface="Times New Roman"/>
                <a:cs typeface="Times New Roman"/>
              </a:rPr>
              <a:t>right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refuse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trial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jury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if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magistrates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commit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case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Crown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Court.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08028" y="2559697"/>
            <a:ext cx="5140325" cy="114640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78460" marR="6985" indent="-366395" algn="just">
              <a:lnSpc>
                <a:spcPts val="2110"/>
              </a:lnSpc>
              <a:spcBef>
                <a:spcPts val="509"/>
              </a:spcBef>
              <a:buFont typeface="Arial MT"/>
              <a:buChar char="•"/>
              <a:tabLst>
                <a:tab pos="37846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24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course</a:t>
            </a:r>
            <a:r>
              <a:rPr sz="2100" spc="24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24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assessed</a:t>
            </a:r>
            <a:r>
              <a:rPr sz="2100" spc="245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250" dirty="0">
                <a:latin typeface="Corbel"/>
                <a:cs typeface="Corbel"/>
              </a:rPr>
              <a:t> 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lang="en-US" sz="2100" spc="240" dirty="0">
                <a:latin typeface="Corbel"/>
                <a:cs typeface="Corbel"/>
              </a:rPr>
              <a:t>n assignment also known as brief for about 3k-5K words by the end of the subject. </a:t>
            </a:r>
            <a:endParaRPr sz="2100" dirty="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777" y="7074109"/>
            <a:ext cx="344805" cy="361315"/>
            <a:chOff x="921777" y="7074109"/>
            <a:chExt cx="344805" cy="361315"/>
          </a:xfrm>
        </p:grpSpPr>
        <p:sp>
          <p:nvSpPr>
            <p:cNvPr id="5" name="object 5"/>
            <p:cNvSpPr/>
            <p:nvPr/>
          </p:nvSpPr>
          <p:spPr>
            <a:xfrm>
              <a:off x="921777" y="7074109"/>
              <a:ext cx="344805" cy="361315"/>
            </a:xfrm>
            <a:custGeom>
              <a:avLst/>
              <a:gdLst/>
              <a:ahLst/>
              <a:cxnLst/>
              <a:rect l="l" t="t" r="r" b="b"/>
              <a:pathLst>
                <a:path w="344805" h="361315">
                  <a:moveTo>
                    <a:pt x="344194" y="0"/>
                  </a:moveTo>
                  <a:lnTo>
                    <a:pt x="0" y="0"/>
                  </a:lnTo>
                  <a:lnTo>
                    <a:pt x="0" y="361305"/>
                  </a:lnTo>
                  <a:lnTo>
                    <a:pt x="344194" y="361305"/>
                  </a:lnTo>
                  <a:lnTo>
                    <a:pt x="34419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5829" y="7170327"/>
              <a:ext cx="59055" cy="133350"/>
            </a:xfrm>
            <a:custGeom>
              <a:avLst/>
              <a:gdLst/>
              <a:ahLst/>
              <a:cxnLst/>
              <a:rect l="l" t="t" r="r" b="b"/>
              <a:pathLst>
                <a:path w="59055" h="133350">
                  <a:moveTo>
                    <a:pt x="42075" y="0"/>
                  </a:moveTo>
                  <a:lnTo>
                    <a:pt x="34169" y="0"/>
                  </a:lnTo>
                  <a:lnTo>
                    <a:pt x="30570" y="862"/>
                  </a:lnTo>
                  <a:lnTo>
                    <a:pt x="5888" y="32261"/>
                  </a:lnTo>
                  <a:lnTo>
                    <a:pt x="0" y="84976"/>
                  </a:lnTo>
                  <a:lnTo>
                    <a:pt x="624" y="92262"/>
                  </a:lnTo>
                  <a:lnTo>
                    <a:pt x="21190" y="131666"/>
                  </a:lnTo>
                  <a:lnTo>
                    <a:pt x="25454" y="133008"/>
                  </a:lnTo>
                  <a:lnTo>
                    <a:pt x="34731" y="133008"/>
                  </a:lnTo>
                  <a:lnTo>
                    <a:pt x="38755" y="131970"/>
                  </a:lnTo>
                  <a:lnTo>
                    <a:pt x="45849" y="127815"/>
                  </a:lnTo>
                  <a:lnTo>
                    <a:pt x="48851" y="124939"/>
                  </a:lnTo>
                  <a:lnTo>
                    <a:pt x="51915" y="120353"/>
                  </a:lnTo>
                  <a:lnTo>
                    <a:pt x="27773" y="120353"/>
                  </a:lnTo>
                  <a:lnTo>
                    <a:pt x="25124" y="119426"/>
                  </a:lnTo>
                  <a:lnTo>
                    <a:pt x="11026" y="83617"/>
                  </a:lnTo>
                  <a:lnTo>
                    <a:pt x="10993" y="74813"/>
                  </a:lnTo>
                  <a:lnTo>
                    <a:pt x="13721" y="72512"/>
                  </a:lnTo>
                  <a:lnTo>
                    <a:pt x="16768" y="70563"/>
                  </a:lnTo>
                  <a:lnTo>
                    <a:pt x="23498" y="67367"/>
                  </a:lnTo>
                  <a:lnTo>
                    <a:pt x="26795" y="66568"/>
                  </a:lnTo>
                  <a:lnTo>
                    <a:pt x="53650" y="66568"/>
                  </a:lnTo>
                  <a:lnTo>
                    <a:pt x="53478" y="66216"/>
                  </a:lnTo>
                  <a:lnTo>
                    <a:pt x="49364" y="60911"/>
                  </a:lnTo>
                  <a:lnTo>
                    <a:pt x="11470" y="60911"/>
                  </a:lnTo>
                  <a:lnTo>
                    <a:pt x="12025" y="54152"/>
                  </a:lnTo>
                  <a:lnTo>
                    <a:pt x="12092" y="53337"/>
                  </a:lnTo>
                  <a:lnTo>
                    <a:pt x="12152" y="52602"/>
                  </a:lnTo>
                  <a:lnTo>
                    <a:pt x="13369" y="45428"/>
                  </a:lnTo>
                  <a:lnTo>
                    <a:pt x="34697" y="13294"/>
                  </a:lnTo>
                  <a:lnTo>
                    <a:pt x="36095" y="12879"/>
                  </a:lnTo>
                  <a:lnTo>
                    <a:pt x="53830" y="12879"/>
                  </a:lnTo>
                  <a:lnTo>
                    <a:pt x="53830" y="4442"/>
                  </a:lnTo>
                  <a:lnTo>
                    <a:pt x="52148" y="3291"/>
                  </a:lnTo>
                  <a:lnTo>
                    <a:pt x="50056" y="2268"/>
                  </a:lnTo>
                  <a:lnTo>
                    <a:pt x="45054" y="479"/>
                  </a:lnTo>
                  <a:lnTo>
                    <a:pt x="42075" y="0"/>
                  </a:lnTo>
                  <a:close/>
                </a:path>
                <a:path w="59055" h="133350">
                  <a:moveTo>
                    <a:pt x="53650" y="66568"/>
                  </a:moveTo>
                  <a:lnTo>
                    <a:pt x="32480" y="66568"/>
                  </a:lnTo>
                  <a:lnTo>
                    <a:pt x="34787" y="67015"/>
                  </a:lnTo>
                  <a:lnTo>
                    <a:pt x="39108" y="68805"/>
                  </a:lnTo>
                  <a:lnTo>
                    <a:pt x="47827" y="87660"/>
                  </a:lnTo>
                  <a:lnTo>
                    <a:pt x="47792" y="97247"/>
                  </a:lnTo>
                  <a:lnTo>
                    <a:pt x="47416" y="100619"/>
                  </a:lnTo>
                  <a:lnTo>
                    <a:pt x="47384" y="100907"/>
                  </a:lnTo>
                  <a:lnTo>
                    <a:pt x="33048" y="120353"/>
                  </a:lnTo>
                  <a:lnTo>
                    <a:pt x="51915" y="120353"/>
                  </a:lnTo>
                  <a:lnTo>
                    <a:pt x="53762" y="117589"/>
                  </a:lnTo>
                  <a:lnTo>
                    <a:pt x="55638" y="113178"/>
                  </a:lnTo>
                  <a:lnTo>
                    <a:pt x="58230" y="102888"/>
                  </a:lnTo>
                  <a:lnTo>
                    <a:pt x="58878" y="97247"/>
                  </a:lnTo>
                  <a:lnTo>
                    <a:pt x="58792" y="84305"/>
                  </a:lnTo>
                  <a:lnTo>
                    <a:pt x="58184" y="79559"/>
                  </a:lnTo>
                  <a:lnTo>
                    <a:pt x="55528" y="70563"/>
                  </a:lnTo>
                  <a:lnTo>
                    <a:pt x="55444" y="70275"/>
                  </a:lnTo>
                  <a:lnTo>
                    <a:pt x="53650" y="66568"/>
                  </a:lnTo>
                  <a:close/>
                </a:path>
                <a:path w="59055" h="133350">
                  <a:moveTo>
                    <a:pt x="34958" y="53337"/>
                  </a:moveTo>
                  <a:lnTo>
                    <a:pt x="27727" y="53337"/>
                  </a:lnTo>
                  <a:lnTo>
                    <a:pt x="24453" y="54024"/>
                  </a:lnTo>
                  <a:lnTo>
                    <a:pt x="17723" y="56773"/>
                  </a:lnTo>
                  <a:lnTo>
                    <a:pt x="14608" y="58610"/>
                  </a:lnTo>
                  <a:lnTo>
                    <a:pt x="11743" y="60911"/>
                  </a:lnTo>
                  <a:lnTo>
                    <a:pt x="49364" y="60911"/>
                  </a:lnTo>
                  <a:lnTo>
                    <a:pt x="48521" y="59825"/>
                  </a:lnTo>
                  <a:lnTo>
                    <a:pt x="45565" y="57412"/>
                  </a:lnTo>
                  <a:lnTo>
                    <a:pt x="38698" y="54152"/>
                  </a:lnTo>
                  <a:lnTo>
                    <a:pt x="34958" y="53337"/>
                  </a:lnTo>
                  <a:close/>
                </a:path>
                <a:path w="59055" h="133350">
                  <a:moveTo>
                    <a:pt x="53830" y="12879"/>
                  </a:moveTo>
                  <a:lnTo>
                    <a:pt x="42098" y="12879"/>
                  </a:lnTo>
                  <a:lnTo>
                    <a:pt x="44735" y="13294"/>
                  </a:lnTo>
                  <a:lnTo>
                    <a:pt x="49828" y="14956"/>
                  </a:lnTo>
                  <a:lnTo>
                    <a:pt x="52011" y="15883"/>
                  </a:lnTo>
                  <a:lnTo>
                    <a:pt x="53830" y="16905"/>
                  </a:lnTo>
                  <a:lnTo>
                    <a:pt x="53830" y="12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360" y="2255499"/>
            <a:ext cx="3236658" cy="440471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20A1406-FDF2-1BDD-92CF-2136AEB6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5060"/>
            <a:ext cx="9766299" cy="461665"/>
          </a:xfrm>
        </p:spPr>
        <p:txBody>
          <a:bodyPr/>
          <a:lstStyle/>
          <a:p>
            <a:r>
              <a:rPr lang="en-US" dirty="0"/>
              <a:t>Assessment Format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530"/>
              </a:spcBef>
            </a:pPr>
            <a:r>
              <a:rPr spc="-20" dirty="0"/>
              <a:t>MCQs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3153" y="1499645"/>
            <a:ext cx="9268460" cy="355536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8)</a:t>
            </a:r>
            <a:r>
              <a:rPr sz="2600" b="1" spc="-14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Which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ONE</a:t>
            </a:r>
            <a:r>
              <a:rPr sz="2600" b="1" spc="-10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of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the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following</a:t>
            </a:r>
            <a:r>
              <a:rPr sz="2600" b="1" spc="-100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statements</a:t>
            </a:r>
            <a:r>
              <a:rPr sz="2600" b="1" spc="-8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7D76"/>
                </a:solidFill>
                <a:latin typeface="Times New Roman"/>
                <a:cs typeface="Times New Roman"/>
              </a:rPr>
              <a:t>is</a:t>
            </a:r>
            <a:r>
              <a:rPr sz="2600" b="1" spc="-95" dirty="0">
                <a:solidFill>
                  <a:srgbClr val="007D76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7D76"/>
                </a:solidFill>
                <a:latin typeface="Times New Roman"/>
                <a:cs typeface="Times New Roman"/>
              </a:rPr>
              <a:t>FALSE?</a:t>
            </a:r>
            <a:endParaRPr sz="2600">
              <a:latin typeface="Times New Roman"/>
              <a:cs typeface="Times New Roman"/>
            </a:endParaRPr>
          </a:p>
          <a:p>
            <a:pPr marL="337820" indent="-325120">
              <a:lnSpc>
                <a:spcPct val="100000"/>
              </a:lnSpc>
              <a:spcBef>
                <a:spcPts val="1175"/>
              </a:spcBef>
              <a:buFont typeface="Times New Roman"/>
              <a:buAutoNum type="alphaLcPeriod"/>
              <a:tabLst>
                <a:tab pos="337820" algn="l"/>
              </a:tabLst>
            </a:pP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Crown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Court,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judge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tribunal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law;</a:t>
            </a:r>
            <a:endParaRPr sz="26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1270"/>
              </a:spcBef>
              <a:buFont typeface="Times New Roman"/>
              <a:buAutoNum type="alphaLcPeriod"/>
              <a:tabLst>
                <a:tab pos="356235" algn="l"/>
              </a:tabLst>
            </a:pP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Crown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Court,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jury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tribunal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fact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only;</a:t>
            </a:r>
            <a:endParaRPr sz="2600">
              <a:latin typeface="Times New Roman"/>
              <a:cs typeface="Times New Roman"/>
            </a:endParaRPr>
          </a:p>
          <a:p>
            <a:pPr marL="12700" marR="5080" indent="342900">
              <a:lnSpc>
                <a:spcPct val="100000"/>
              </a:lnSpc>
              <a:spcBef>
                <a:spcPts val="1180"/>
              </a:spcBef>
              <a:buFont typeface="Times New Roman"/>
              <a:buAutoNum type="alphaLcPeriod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Magistrates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Court,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magistrate(s)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is/are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tribunal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fact </a:t>
            </a:r>
            <a:r>
              <a:rPr sz="2600" spc="-10" dirty="0">
                <a:latin typeface="Times New Roman"/>
                <a:cs typeface="Times New Roman"/>
              </a:rPr>
              <a:t>only;</a:t>
            </a:r>
            <a:endParaRPr sz="2600">
              <a:latin typeface="Times New Roman"/>
              <a:cs typeface="Times New Roman"/>
            </a:endParaRPr>
          </a:p>
          <a:p>
            <a:pPr marL="12700" marR="7620" indent="368300">
              <a:lnSpc>
                <a:spcPts val="3000"/>
              </a:lnSpc>
              <a:spcBef>
                <a:spcPts val="1470"/>
              </a:spcBef>
              <a:buFont typeface="Times New Roman"/>
              <a:buAutoNum type="alphaLcPeriod"/>
              <a:tabLst>
                <a:tab pos="381000" algn="l"/>
              </a:tabLst>
            </a:pP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Magistrates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Court,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magistrate(s)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is/are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both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tribunal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of </a:t>
            </a:r>
            <a:r>
              <a:rPr sz="2600" dirty="0">
                <a:latin typeface="Times New Roman"/>
                <a:cs typeface="Times New Roman"/>
              </a:rPr>
              <a:t>fact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law.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In</a:t>
            </a:r>
            <a:r>
              <a:rPr spc="-55" dirty="0"/>
              <a:t> </a:t>
            </a:r>
            <a:r>
              <a:rPr dirty="0"/>
              <a:t>this</a:t>
            </a:r>
            <a:r>
              <a:rPr spc="-40" dirty="0"/>
              <a:t> </a:t>
            </a:r>
            <a:r>
              <a:rPr dirty="0"/>
              <a:t>part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lecture</a:t>
            </a:r>
            <a:r>
              <a:rPr spc="-55" dirty="0"/>
              <a:t> </a:t>
            </a:r>
            <a:r>
              <a:rPr dirty="0"/>
              <a:t>we</a:t>
            </a:r>
            <a:r>
              <a:rPr spc="-50" dirty="0"/>
              <a:t> </a:t>
            </a:r>
            <a:r>
              <a:rPr dirty="0"/>
              <a:t>will</a:t>
            </a:r>
            <a:r>
              <a:rPr spc="-40" dirty="0"/>
              <a:t> </a:t>
            </a:r>
            <a:r>
              <a:rPr spc="-10" dirty="0"/>
              <a:t>cover: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9376" y="1885206"/>
            <a:ext cx="4439920" cy="420751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860"/>
              </a:spcBef>
              <a:buSzPct val="121052"/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concept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crime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SzPct val="121052"/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purpose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law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SzPct val="121052"/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elements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liability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SzPct val="121052"/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classification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crimes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SzPct val="121052"/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An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introduction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procedure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40"/>
              </a:spcBef>
              <a:buSzPct val="121052"/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An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introduction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evidential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issues</a:t>
            </a:r>
            <a:endParaRPr sz="1900">
              <a:latin typeface="Corbel"/>
              <a:cs typeface="Corbel"/>
            </a:endParaRPr>
          </a:p>
          <a:p>
            <a:pPr marL="317500" marR="5080" indent="-305435">
              <a:lnSpc>
                <a:spcPct val="100499"/>
              </a:lnSpc>
              <a:spcBef>
                <a:spcPts val="1310"/>
              </a:spcBef>
              <a:buSzPct val="121052"/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importance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Human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Rights</a:t>
            </a:r>
            <a:r>
              <a:rPr sz="1900" spc="-7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Act </a:t>
            </a:r>
            <a:r>
              <a:rPr sz="1900" dirty="0">
                <a:latin typeface="Corbel"/>
                <a:cs typeface="Corbel"/>
              </a:rPr>
              <a:t>1998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European</a:t>
            </a:r>
            <a:r>
              <a:rPr sz="1900" spc="-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Convention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on </a:t>
            </a:r>
            <a:r>
              <a:rPr sz="1900" dirty="0">
                <a:latin typeface="Corbel"/>
                <a:cs typeface="Corbel"/>
              </a:rPr>
              <a:t>Human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Rights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1950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SzPct val="121052"/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practice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3850" y="7119547"/>
              <a:ext cx="48260" cy="109220"/>
            </a:xfrm>
            <a:custGeom>
              <a:avLst/>
              <a:gdLst/>
              <a:ahLst/>
              <a:cxnLst/>
              <a:rect l="l" t="t" r="r" b="b"/>
              <a:pathLst>
                <a:path w="48259" h="109220">
                  <a:moveTo>
                    <a:pt x="27012" y="0"/>
                  </a:moveTo>
                  <a:lnTo>
                    <a:pt x="21208" y="0"/>
                  </a:lnTo>
                  <a:lnTo>
                    <a:pt x="18408" y="588"/>
                  </a:lnTo>
                  <a:lnTo>
                    <a:pt x="1562" y="30618"/>
                  </a:lnTo>
                  <a:lnTo>
                    <a:pt x="1835" y="33102"/>
                  </a:lnTo>
                  <a:lnTo>
                    <a:pt x="1888" y="33586"/>
                  </a:lnTo>
                  <a:lnTo>
                    <a:pt x="14566" y="52556"/>
                  </a:lnTo>
                  <a:lnTo>
                    <a:pt x="14566" y="52870"/>
                  </a:lnTo>
                  <a:lnTo>
                    <a:pt x="0" y="75670"/>
                  </a:lnTo>
                  <a:lnTo>
                    <a:pt x="0" y="83723"/>
                  </a:lnTo>
                  <a:lnTo>
                    <a:pt x="20501" y="108877"/>
                  </a:lnTo>
                  <a:lnTo>
                    <a:pt x="27719" y="108877"/>
                  </a:lnTo>
                  <a:lnTo>
                    <a:pt x="31002" y="108132"/>
                  </a:lnTo>
                  <a:lnTo>
                    <a:pt x="36918" y="105151"/>
                  </a:lnTo>
                  <a:lnTo>
                    <a:pt x="39458" y="103099"/>
                  </a:lnTo>
                  <a:lnTo>
                    <a:pt x="43169" y="98523"/>
                  </a:lnTo>
                  <a:lnTo>
                    <a:pt x="21952" y="98523"/>
                  </a:lnTo>
                  <a:lnTo>
                    <a:pt x="19952" y="98078"/>
                  </a:lnTo>
                  <a:lnTo>
                    <a:pt x="9041" y="82128"/>
                  </a:lnTo>
                  <a:lnTo>
                    <a:pt x="9066" y="75670"/>
                  </a:lnTo>
                  <a:lnTo>
                    <a:pt x="24110" y="58360"/>
                  </a:lnTo>
                  <a:lnTo>
                    <a:pt x="41387" y="58360"/>
                  </a:lnTo>
                  <a:lnTo>
                    <a:pt x="40611" y="57485"/>
                  </a:lnTo>
                  <a:lnTo>
                    <a:pt x="36965" y="54608"/>
                  </a:lnTo>
                  <a:lnTo>
                    <a:pt x="35067" y="53549"/>
                  </a:lnTo>
                  <a:lnTo>
                    <a:pt x="33095" y="52870"/>
                  </a:lnTo>
                  <a:lnTo>
                    <a:pt x="33095" y="52556"/>
                  </a:lnTo>
                  <a:lnTo>
                    <a:pt x="34955" y="51667"/>
                  </a:lnTo>
                  <a:lnTo>
                    <a:pt x="36704" y="50464"/>
                  </a:lnTo>
                  <a:lnTo>
                    <a:pt x="39781" y="47614"/>
                  </a:lnTo>
                  <a:lnTo>
                    <a:pt x="24110" y="47614"/>
                  </a:lnTo>
                  <a:lnTo>
                    <a:pt x="19831" y="46411"/>
                  </a:lnTo>
                  <a:lnTo>
                    <a:pt x="16510" y="44136"/>
                  </a:lnTo>
                  <a:lnTo>
                    <a:pt x="11785" y="37443"/>
                  </a:lnTo>
                  <a:lnTo>
                    <a:pt x="10603" y="33102"/>
                  </a:lnTo>
                  <a:lnTo>
                    <a:pt x="10603" y="24944"/>
                  </a:lnTo>
                  <a:lnTo>
                    <a:pt x="22175" y="10354"/>
                  </a:lnTo>
                  <a:lnTo>
                    <a:pt x="42403" y="10354"/>
                  </a:lnTo>
                  <a:lnTo>
                    <a:pt x="41811" y="9347"/>
                  </a:lnTo>
                  <a:lnTo>
                    <a:pt x="37606" y="4693"/>
                  </a:lnTo>
                  <a:lnTo>
                    <a:pt x="35207" y="2941"/>
                  </a:lnTo>
                  <a:lnTo>
                    <a:pt x="29812" y="588"/>
                  </a:lnTo>
                  <a:lnTo>
                    <a:pt x="27012" y="0"/>
                  </a:lnTo>
                  <a:close/>
                </a:path>
                <a:path w="48259" h="109220">
                  <a:moveTo>
                    <a:pt x="41387" y="58360"/>
                  </a:moveTo>
                  <a:lnTo>
                    <a:pt x="24110" y="58360"/>
                  </a:lnTo>
                  <a:lnTo>
                    <a:pt x="26193" y="58674"/>
                  </a:lnTo>
                  <a:lnTo>
                    <a:pt x="28147" y="59315"/>
                  </a:lnTo>
                  <a:lnTo>
                    <a:pt x="39178" y="82128"/>
                  </a:lnTo>
                  <a:lnTo>
                    <a:pt x="38807" y="84822"/>
                  </a:lnTo>
                  <a:lnTo>
                    <a:pt x="26305" y="98523"/>
                  </a:lnTo>
                  <a:lnTo>
                    <a:pt x="43169" y="98523"/>
                  </a:lnTo>
                  <a:lnTo>
                    <a:pt x="43699" y="97869"/>
                  </a:lnTo>
                  <a:lnTo>
                    <a:pt x="45336" y="94771"/>
                  </a:lnTo>
                  <a:lnTo>
                    <a:pt x="47643" y="87606"/>
                  </a:lnTo>
                  <a:lnTo>
                    <a:pt x="48220" y="83723"/>
                  </a:lnTo>
                  <a:lnTo>
                    <a:pt x="48220" y="75670"/>
                  </a:lnTo>
                  <a:lnTo>
                    <a:pt x="42229" y="59315"/>
                  </a:lnTo>
                  <a:lnTo>
                    <a:pt x="41387" y="58360"/>
                  </a:lnTo>
                  <a:close/>
                </a:path>
                <a:path w="48259" h="109220">
                  <a:moveTo>
                    <a:pt x="42403" y="10354"/>
                  </a:moveTo>
                  <a:lnTo>
                    <a:pt x="26082" y="10354"/>
                  </a:lnTo>
                  <a:lnTo>
                    <a:pt x="27886" y="10733"/>
                  </a:lnTo>
                  <a:lnTo>
                    <a:pt x="31160" y="12250"/>
                  </a:lnTo>
                  <a:lnTo>
                    <a:pt x="37616" y="24944"/>
                  </a:lnTo>
                  <a:lnTo>
                    <a:pt x="37616" y="33102"/>
                  </a:lnTo>
                  <a:lnTo>
                    <a:pt x="36435" y="37443"/>
                  </a:lnTo>
                  <a:lnTo>
                    <a:pt x="31709" y="44136"/>
                  </a:lnTo>
                  <a:lnTo>
                    <a:pt x="28388" y="46411"/>
                  </a:lnTo>
                  <a:lnTo>
                    <a:pt x="24110" y="47614"/>
                  </a:lnTo>
                  <a:lnTo>
                    <a:pt x="39781" y="47614"/>
                  </a:lnTo>
                  <a:lnTo>
                    <a:pt x="46657" y="30618"/>
                  </a:lnTo>
                  <a:lnTo>
                    <a:pt x="46581" y="22460"/>
                  </a:lnTo>
                  <a:lnTo>
                    <a:pt x="46025" y="19009"/>
                  </a:lnTo>
                  <a:lnTo>
                    <a:pt x="43509" y="12250"/>
                  </a:lnTo>
                  <a:lnTo>
                    <a:pt x="42403" y="10354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459" y="1911410"/>
            <a:ext cx="3936560" cy="37741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spc="-10" dirty="0"/>
              <a:t>crime?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4" y="1810027"/>
            <a:ext cx="5353050" cy="280543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A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public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wrong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Affects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society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large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Involves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harmful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conduct</a:t>
            </a:r>
            <a:endParaRPr sz="21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conduct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prohibited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law</a:t>
            </a:r>
            <a:endParaRPr sz="2100">
              <a:latin typeface="Corbel"/>
              <a:cs typeface="Corbel"/>
            </a:endParaRPr>
          </a:p>
          <a:p>
            <a:pPr marL="317500" marR="5080" indent="-305435">
              <a:lnSpc>
                <a:spcPct val="103800"/>
              </a:lnSpc>
              <a:spcBef>
                <a:spcPts val="1175"/>
              </a:spcBef>
              <a:buFont typeface="Arial MT"/>
              <a:buChar char="•"/>
              <a:tabLst>
                <a:tab pos="317500" algn="l"/>
              </a:tabLst>
            </a:pP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conduct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is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punishable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passing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a </a:t>
            </a:r>
            <a:r>
              <a:rPr sz="2100" dirty="0">
                <a:latin typeface="Corbel"/>
                <a:cs typeface="Corbel"/>
              </a:rPr>
              <a:t>sentence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by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court</a:t>
            </a:r>
            <a:endParaRPr sz="21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3281" y="7119547"/>
              <a:ext cx="48260" cy="109220"/>
            </a:xfrm>
            <a:custGeom>
              <a:avLst/>
              <a:gdLst/>
              <a:ahLst/>
              <a:cxnLst/>
              <a:rect l="l" t="t" r="r" b="b"/>
              <a:pathLst>
                <a:path w="48259" h="109220">
                  <a:moveTo>
                    <a:pt x="1506" y="93895"/>
                  </a:moveTo>
                  <a:lnTo>
                    <a:pt x="1506" y="104328"/>
                  </a:lnTo>
                  <a:lnTo>
                    <a:pt x="3367" y="105740"/>
                  </a:lnTo>
                  <a:lnTo>
                    <a:pt x="5515" y="106851"/>
                  </a:lnTo>
                  <a:lnTo>
                    <a:pt x="10390" y="108472"/>
                  </a:lnTo>
                  <a:lnTo>
                    <a:pt x="13022" y="108877"/>
                  </a:lnTo>
                  <a:lnTo>
                    <a:pt x="19756" y="108877"/>
                  </a:lnTo>
                  <a:lnTo>
                    <a:pt x="23273" y="108158"/>
                  </a:lnTo>
                  <a:lnTo>
                    <a:pt x="29523" y="105282"/>
                  </a:lnTo>
                  <a:lnTo>
                    <a:pt x="32277" y="103269"/>
                  </a:lnTo>
                  <a:lnTo>
                    <a:pt x="36859" y="98288"/>
                  </a:lnTo>
                  <a:lnTo>
                    <a:pt x="12631" y="98288"/>
                  </a:lnTo>
                  <a:lnTo>
                    <a:pt x="10204" y="97895"/>
                  </a:lnTo>
                  <a:lnTo>
                    <a:pt x="5478" y="96327"/>
                  </a:lnTo>
                  <a:lnTo>
                    <a:pt x="3367" y="95254"/>
                  </a:lnTo>
                  <a:lnTo>
                    <a:pt x="1506" y="93895"/>
                  </a:lnTo>
                  <a:close/>
                </a:path>
                <a:path w="48259" h="109220">
                  <a:moveTo>
                    <a:pt x="48022" y="58988"/>
                  </a:moveTo>
                  <a:lnTo>
                    <a:pt x="39011" y="58988"/>
                  </a:lnTo>
                  <a:lnTo>
                    <a:pt x="38963" y="59890"/>
                  </a:lnTo>
                  <a:lnTo>
                    <a:pt x="38859" y="61851"/>
                  </a:lnTo>
                  <a:lnTo>
                    <a:pt x="38747" y="63969"/>
                  </a:lnTo>
                  <a:lnTo>
                    <a:pt x="38639" y="65996"/>
                  </a:lnTo>
                  <a:lnTo>
                    <a:pt x="37830" y="71983"/>
                  </a:lnTo>
                  <a:lnTo>
                    <a:pt x="18547" y="98288"/>
                  </a:lnTo>
                  <a:lnTo>
                    <a:pt x="36859" y="98288"/>
                  </a:lnTo>
                  <a:lnTo>
                    <a:pt x="47459" y="65028"/>
                  </a:lnTo>
                  <a:lnTo>
                    <a:pt x="47569" y="63969"/>
                  </a:lnTo>
                  <a:lnTo>
                    <a:pt x="47684" y="62871"/>
                  </a:lnTo>
                  <a:lnTo>
                    <a:pt x="47790" y="61851"/>
                  </a:lnTo>
                  <a:lnTo>
                    <a:pt x="47910" y="60701"/>
                  </a:lnTo>
                  <a:lnTo>
                    <a:pt x="48022" y="58988"/>
                  </a:lnTo>
                  <a:close/>
                </a:path>
                <a:path w="48259" h="109220">
                  <a:moveTo>
                    <a:pt x="27161" y="0"/>
                  </a:moveTo>
                  <a:lnTo>
                    <a:pt x="19422" y="0"/>
                  </a:lnTo>
                  <a:lnTo>
                    <a:pt x="16138" y="875"/>
                  </a:lnTo>
                  <a:lnTo>
                    <a:pt x="0" y="29415"/>
                  </a:lnTo>
                  <a:lnTo>
                    <a:pt x="116" y="40175"/>
                  </a:lnTo>
                  <a:lnTo>
                    <a:pt x="18938" y="65185"/>
                  </a:lnTo>
                  <a:lnTo>
                    <a:pt x="23477" y="65185"/>
                  </a:lnTo>
                  <a:lnTo>
                    <a:pt x="24993" y="65028"/>
                  </a:lnTo>
                  <a:lnTo>
                    <a:pt x="27503" y="64518"/>
                  </a:lnTo>
                  <a:lnTo>
                    <a:pt x="27671" y="64518"/>
                  </a:lnTo>
                  <a:lnTo>
                    <a:pt x="38788" y="58988"/>
                  </a:lnTo>
                  <a:lnTo>
                    <a:pt x="48022" y="58988"/>
                  </a:lnTo>
                  <a:lnTo>
                    <a:pt x="48220" y="55040"/>
                  </a:lnTo>
                  <a:lnTo>
                    <a:pt x="48220" y="54360"/>
                  </a:lnTo>
                  <a:lnTo>
                    <a:pt x="21059" y="54360"/>
                  </a:lnTo>
                  <a:lnTo>
                    <a:pt x="19105" y="53968"/>
                  </a:lnTo>
                  <a:lnTo>
                    <a:pt x="9041" y="36894"/>
                  </a:lnTo>
                  <a:lnTo>
                    <a:pt x="9041" y="29415"/>
                  </a:lnTo>
                  <a:lnTo>
                    <a:pt x="20873" y="10354"/>
                  </a:lnTo>
                  <a:lnTo>
                    <a:pt x="40501" y="10354"/>
                  </a:lnTo>
                  <a:lnTo>
                    <a:pt x="39625" y="8615"/>
                  </a:lnTo>
                  <a:lnTo>
                    <a:pt x="37002" y="5425"/>
                  </a:lnTo>
                  <a:lnTo>
                    <a:pt x="30751" y="1085"/>
                  </a:lnTo>
                  <a:lnTo>
                    <a:pt x="27161" y="0"/>
                  </a:lnTo>
                  <a:close/>
                </a:path>
                <a:path w="48259" h="109220">
                  <a:moveTo>
                    <a:pt x="40501" y="10354"/>
                  </a:moveTo>
                  <a:lnTo>
                    <a:pt x="25300" y="10354"/>
                  </a:lnTo>
                  <a:lnTo>
                    <a:pt x="27505" y="11073"/>
                  </a:lnTo>
                  <a:lnTo>
                    <a:pt x="31486" y="13949"/>
                  </a:lnTo>
                  <a:lnTo>
                    <a:pt x="39178" y="47849"/>
                  </a:lnTo>
                  <a:lnTo>
                    <a:pt x="36946" y="49732"/>
                  </a:lnTo>
                  <a:lnTo>
                    <a:pt x="34435" y="51288"/>
                  </a:lnTo>
                  <a:lnTo>
                    <a:pt x="28854" y="53746"/>
                  </a:lnTo>
                  <a:lnTo>
                    <a:pt x="26044" y="54360"/>
                  </a:lnTo>
                  <a:lnTo>
                    <a:pt x="48220" y="54360"/>
                  </a:lnTo>
                  <a:lnTo>
                    <a:pt x="48105" y="40175"/>
                  </a:lnTo>
                  <a:lnTo>
                    <a:pt x="47851" y="36894"/>
                  </a:lnTo>
                  <a:lnTo>
                    <a:pt x="47751" y="35599"/>
                  </a:lnTo>
                  <a:lnTo>
                    <a:pt x="47671" y="34566"/>
                  </a:lnTo>
                  <a:lnTo>
                    <a:pt x="45480" y="22251"/>
                  </a:lnTo>
                  <a:lnTo>
                    <a:pt x="43867" y="17035"/>
                  </a:lnTo>
                  <a:lnTo>
                    <a:pt x="40501" y="10354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3075" y="5660540"/>
            <a:ext cx="8821420" cy="900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1099"/>
              </a:lnSpc>
              <a:spcBef>
                <a:spcPts val="75"/>
              </a:spcBef>
            </a:pPr>
            <a:r>
              <a:rPr sz="1900" dirty="0">
                <a:latin typeface="Corbel"/>
                <a:cs typeface="Corbel"/>
              </a:rPr>
              <a:t>“[T]here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straightforward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moral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social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test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whether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conduct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criminal.</a:t>
            </a:r>
            <a:r>
              <a:rPr sz="1900" spc="-11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The </a:t>
            </a:r>
            <a:r>
              <a:rPr sz="1900" dirty="0">
                <a:latin typeface="Corbel"/>
                <a:cs typeface="Corbel"/>
              </a:rPr>
              <a:t>most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reliable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test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formal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one: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conduct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prohibited,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pain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conviction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and </a:t>
            </a:r>
            <a:r>
              <a:rPr sz="1900" dirty="0">
                <a:latin typeface="Corbel"/>
                <a:cs typeface="Corbel"/>
              </a:rPr>
              <a:t>sentence?”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(Ashworth,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Principles</a:t>
            </a:r>
            <a:r>
              <a:rPr sz="1900" i="1" spc="3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of</a:t>
            </a:r>
            <a:r>
              <a:rPr sz="1900" i="1" spc="-5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Criminal</a:t>
            </a:r>
            <a:r>
              <a:rPr sz="1900" i="1" spc="4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Law</a:t>
            </a:r>
            <a:r>
              <a:rPr sz="1900" dirty="0">
                <a:latin typeface="Corbel"/>
                <a:cs typeface="Corbel"/>
              </a:rPr>
              <a:t>,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5</a:t>
            </a:r>
            <a:r>
              <a:rPr sz="1950" baseline="25641" dirty="0">
                <a:latin typeface="Corbel"/>
                <a:cs typeface="Corbel"/>
              </a:rPr>
              <a:t>th</a:t>
            </a:r>
            <a:r>
              <a:rPr sz="1950" spc="209" baseline="25641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ed.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p.4).</a:t>
            </a:r>
            <a:endParaRPr sz="1900">
              <a:latin typeface="Corbel"/>
              <a:cs typeface="Corbe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0229" y="1890404"/>
            <a:ext cx="3227726" cy="3500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purpose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criminal</a:t>
            </a:r>
            <a:r>
              <a:rPr spc="-60" dirty="0"/>
              <a:t> </a:t>
            </a:r>
            <a:r>
              <a:rPr spc="-20" dirty="0"/>
              <a:t>law?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77" y="2710076"/>
            <a:ext cx="4402455" cy="2232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7500" marR="549910" indent="-305435">
              <a:lnSpc>
                <a:spcPct val="101099"/>
              </a:lnSpc>
              <a:spcBef>
                <a:spcPts val="75"/>
              </a:spcBef>
              <a:buFont typeface="Wingdings"/>
              <a:buChar char=""/>
              <a:tabLst>
                <a:tab pos="317500" algn="l"/>
              </a:tabLst>
            </a:pPr>
            <a:r>
              <a:rPr sz="1900" b="1" dirty="0">
                <a:latin typeface="Corbel"/>
                <a:cs typeface="Corbel"/>
              </a:rPr>
              <a:t>The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Libertarian</a:t>
            </a:r>
            <a:r>
              <a:rPr sz="1900" b="1" spc="-1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View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preserve </a:t>
            </a:r>
            <a:r>
              <a:rPr sz="1900" dirty="0">
                <a:latin typeface="Corbel"/>
                <a:cs typeface="Corbel"/>
              </a:rPr>
              <a:t>public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order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decency</a:t>
            </a:r>
            <a:endParaRPr sz="1900">
              <a:latin typeface="Corbel"/>
              <a:cs typeface="Corbel"/>
            </a:endParaRPr>
          </a:p>
          <a:p>
            <a:pPr marL="317500" marR="5080" indent="-305435">
              <a:lnSpc>
                <a:spcPct val="100800"/>
              </a:lnSpc>
              <a:spcBef>
                <a:spcPts val="1300"/>
              </a:spcBef>
              <a:buFont typeface="Wingdings"/>
              <a:buChar char="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See</a:t>
            </a:r>
            <a:r>
              <a:rPr sz="1900" spc="40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Mill,</a:t>
            </a:r>
            <a:r>
              <a:rPr sz="1900" spc="-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J.S.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(1859).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On</a:t>
            </a:r>
            <a:r>
              <a:rPr sz="1900" i="1" spc="2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Liberty,</a:t>
            </a:r>
            <a:r>
              <a:rPr sz="1900" i="1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London: </a:t>
            </a:r>
            <a:r>
              <a:rPr sz="1900" dirty="0">
                <a:latin typeface="Corbel"/>
                <a:cs typeface="Corbel"/>
              </a:rPr>
              <a:t>Penguin</a:t>
            </a:r>
            <a:r>
              <a:rPr sz="1900" spc="-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Books Ltd &amp; the</a:t>
            </a:r>
            <a:r>
              <a:rPr sz="1900" spc="-9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Wolfenden </a:t>
            </a:r>
            <a:r>
              <a:rPr sz="1900" dirty="0">
                <a:latin typeface="Corbel"/>
                <a:cs typeface="Corbel"/>
              </a:rPr>
              <a:t>Committee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Report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(1957</a:t>
            </a:r>
            <a:r>
              <a:rPr sz="1900" i="1" dirty="0">
                <a:latin typeface="Corbel"/>
                <a:cs typeface="Corbel"/>
              </a:rPr>
              <a:t>)</a:t>
            </a:r>
            <a:r>
              <a:rPr sz="1900" i="1" spc="1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Report</a:t>
            </a:r>
            <a:r>
              <a:rPr sz="1900" i="1" spc="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of</a:t>
            </a:r>
            <a:r>
              <a:rPr sz="1900" i="1" spc="10" dirty="0">
                <a:latin typeface="Corbel"/>
                <a:cs typeface="Corbel"/>
              </a:rPr>
              <a:t> </a:t>
            </a:r>
            <a:r>
              <a:rPr sz="1900" i="1" spc="-25" dirty="0">
                <a:latin typeface="Corbel"/>
                <a:cs typeface="Corbel"/>
              </a:rPr>
              <a:t>the </a:t>
            </a:r>
            <a:r>
              <a:rPr sz="1900" i="1" dirty="0">
                <a:latin typeface="Corbel"/>
                <a:cs typeface="Corbel"/>
              </a:rPr>
              <a:t>Committee</a:t>
            </a:r>
            <a:r>
              <a:rPr sz="1900" i="1" spc="3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on</a:t>
            </a:r>
            <a:r>
              <a:rPr sz="1900" i="1" spc="4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Homosexual</a:t>
            </a:r>
            <a:r>
              <a:rPr sz="1900" i="1" spc="-4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Offenses</a:t>
            </a:r>
            <a:r>
              <a:rPr sz="1900" i="1" spc="30" dirty="0">
                <a:latin typeface="Corbel"/>
                <a:cs typeface="Corbel"/>
              </a:rPr>
              <a:t> </a:t>
            </a:r>
            <a:r>
              <a:rPr sz="1900" i="1" spc="-50" dirty="0">
                <a:latin typeface="Corbel"/>
                <a:cs typeface="Corbel"/>
              </a:rPr>
              <a:t>&amp; </a:t>
            </a:r>
            <a:r>
              <a:rPr sz="1900" i="1" dirty="0">
                <a:latin typeface="Corbel"/>
                <a:cs typeface="Corbel"/>
              </a:rPr>
              <a:t>Prostitution</a:t>
            </a:r>
            <a:r>
              <a:rPr sz="1900" dirty="0">
                <a:latin typeface="Corbel"/>
                <a:cs typeface="Corbel"/>
              </a:rPr>
              <a:t>,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New</a:t>
            </a:r>
            <a:r>
              <a:rPr sz="1900" spc="-18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York:</a:t>
            </a:r>
            <a:r>
              <a:rPr sz="1900" spc="-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Stein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Day.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1" y="7073575"/>
            <a:ext cx="488315" cy="361315"/>
            <a:chOff x="457201" y="7073575"/>
            <a:chExt cx="488315" cy="361315"/>
          </a:xfrm>
        </p:grpSpPr>
        <p:sp>
          <p:nvSpPr>
            <p:cNvPr id="5" name="object 5"/>
            <p:cNvSpPr/>
            <p:nvPr/>
          </p:nvSpPr>
          <p:spPr>
            <a:xfrm>
              <a:off x="457201" y="7073575"/>
              <a:ext cx="488315" cy="361315"/>
            </a:xfrm>
            <a:custGeom>
              <a:avLst/>
              <a:gdLst/>
              <a:ahLst/>
              <a:cxnLst/>
              <a:rect l="l" t="t" r="r" b="b"/>
              <a:pathLst>
                <a:path w="488315" h="361315">
                  <a:moveTo>
                    <a:pt x="488314" y="0"/>
                  </a:moveTo>
                  <a:lnTo>
                    <a:pt x="0" y="0"/>
                  </a:lnTo>
                  <a:lnTo>
                    <a:pt x="0" y="361234"/>
                  </a:lnTo>
                  <a:lnTo>
                    <a:pt x="488314" y="361234"/>
                  </a:lnTo>
                  <a:lnTo>
                    <a:pt x="488314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819" y="7184793"/>
              <a:ext cx="97837" cy="10887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815965" y="2710076"/>
            <a:ext cx="3914775" cy="22326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7500" marR="5080" indent="-305435">
              <a:lnSpc>
                <a:spcPct val="100699"/>
              </a:lnSpc>
              <a:spcBef>
                <a:spcPts val="85"/>
              </a:spcBef>
              <a:buSzPct val="121052"/>
              <a:buFont typeface="Wingdings"/>
              <a:buChar char=""/>
              <a:tabLst>
                <a:tab pos="317500" algn="l"/>
              </a:tabLst>
            </a:pPr>
            <a:r>
              <a:rPr sz="1900" b="1" dirty="0">
                <a:latin typeface="Corbel"/>
                <a:cs typeface="Corbel"/>
              </a:rPr>
              <a:t>The</a:t>
            </a:r>
            <a:r>
              <a:rPr sz="1900" b="1" spc="-6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Authoritarian</a:t>
            </a:r>
            <a:r>
              <a:rPr sz="1900" b="1" spc="-10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View</a:t>
            </a:r>
            <a:r>
              <a:rPr sz="1900" b="1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punish </a:t>
            </a:r>
            <a:r>
              <a:rPr sz="1900" dirty="0">
                <a:latin typeface="Corbel"/>
                <a:cs typeface="Corbel"/>
              </a:rPr>
              <a:t>those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who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deserve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punishment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- </a:t>
            </a:r>
            <a:r>
              <a:rPr sz="1900" dirty="0">
                <a:latin typeface="Corbel"/>
                <a:cs typeface="Corbel"/>
              </a:rPr>
              <a:t>presupposes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societal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concept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of </a:t>
            </a:r>
            <a:r>
              <a:rPr sz="1900" spc="-10" dirty="0">
                <a:latin typeface="Corbel"/>
                <a:cs typeface="Corbel"/>
              </a:rPr>
              <a:t>criminality</a:t>
            </a:r>
            <a:endParaRPr sz="1900">
              <a:latin typeface="Corbel"/>
              <a:cs typeface="Corbel"/>
            </a:endParaRPr>
          </a:p>
          <a:p>
            <a:pPr marL="317500" marR="158750" indent="-305435">
              <a:lnSpc>
                <a:spcPct val="101099"/>
              </a:lnSpc>
              <a:spcBef>
                <a:spcPts val="1295"/>
              </a:spcBef>
              <a:buSzPct val="121052"/>
              <a:buFont typeface="Wingdings"/>
              <a:buChar char="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See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Lord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Patrick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Devlin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(1965) </a:t>
            </a:r>
            <a:r>
              <a:rPr sz="1900" i="1" spc="-25" dirty="0">
                <a:latin typeface="Corbel"/>
                <a:cs typeface="Corbel"/>
              </a:rPr>
              <a:t>The </a:t>
            </a:r>
            <a:r>
              <a:rPr sz="1900" i="1" dirty="0">
                <a:latin typeface="Corbel"/>
                <a:cs typeface="Corbel"/>
              </a:rPr>
              <a:t>Enforcement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of</a:t>
            </a:r>
            <a:r>
              <a:rPr sz="1900" i="1" spc="3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Morals,</a:t>
            </a:r>
            <a:r>
              <a:rPr sz="1900" i="1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Oxford: </a:t>
            </a:r>
            <a:r>
              <a:rPr sz="1900" dirty="0">
                <a:latin typeface="Corbel"/>
                <a:cs typeface="Corbel"/>
              </a:rPr>
              <a:t>Oxford</a:t>
            </a:r>
            <a:r>
              <a:rPr sz="1900" spc="-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University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Press.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737" y="1771292"/>
            <a:ext cx="9333865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See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-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Procedure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Rules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Part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1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‘the</a:t>
            </a:r>
            <a:r>
              <a:rPr sz="1900" spc="-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Overriding</a:t>
            </a:r>
            <a:r>
              <a:rPr sz="1900" spc="-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Objective’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  <a:hlinkClick r:id="rId3"/>
              </a:rPr>
              <a:t>www.justice.gov.uk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See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-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Sentencing</a:t>
            </a:r>
            <a:r>
              <a:rPr sz="1900" spc="-7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2020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(‘the</a:t>
            </a:r>
            <a:r>
              <a:rPr sz="1900" spc="-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Sentencing</a:t>
            </a:r>
            <a:r>
              <a:rPr sz="1900" spc="-6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Code’),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s.57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&amp;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s.58 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  <a:hlinkClick r:id="rId4"/>
              </a:rPr>
              <a:t>www.legislation.gov.uk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737" y="5377076"/>
            <a:ext cx="9044305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There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code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-25" dirty="0">
                <a:latin typeface="Corbel"/>
                <a:cs typeface="Corbel"/>
              </a:rPr>
              <a:t> UK.</a:t>
            </a:r>
            <a:endParaRPr sz="1900">
              <a:latin typeface="Corbel"/>
              <a:cs typeface="Corbel"/>
            </a:endParaRPr>
          </a:p>
          <a:p>
            <a:pPr marL="317500" marR="121285" indent="-305435">
              <a:lnSpc>
                <a:spcPts val="2300"/>
              </a:lnSpc>
              <a:spcBef>
                <a:spcPts val="8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Conduct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may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deemed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criminal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statute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(an</a:t>
            </a:r>
            <a:r>
              <a:rPr sz="1900" spc="-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Parliament)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common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law </a:t>
            </a:r>
            <a:r>
              <a:rPr sz="1900" dirty="0">
                <a:latin typeface="Corbel"/>
                <a:cs typeface="Corbel"/>
              </a:rPr>
              <a:t>(judge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made</a:t>
            </a:r>
            <a:r>
              <a:rPr sz="1900" spc="6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law).</a:t>
            </a:r>
            <a:endParaRPr sz="1900">
              <a:latin typeface="Corbel"/>
              <a:cs typeface="Corbel"/>
            </a:endParaRPr>
          </a:p>
          <a:p>
            <a:pPr marL="317500" marR="5080" indent="-305435">
              <a:lnSpc>
                <a:spcPts val="2300"/>
              </a:lnSpc>
              <a:spcBef>
                <a:spcPts val="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Are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offences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created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case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(common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law)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sufficiently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clear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compatible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with </a:t>
            </a:r>
            <a:r>
              <a:rPr sz="1900" dirty="0">
                <a:latin typeface="Corbel"/>
                <a:cs typeface="Corbel"/>
              </a:rPr>
              <a:t>the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rule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law?</a:t>
            </a:r>
            <a:r>
              <a:rPr sz="1900" spc="-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See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Misra;</a:t>
            </a:r>
            <a:r>
              <a:rPr sz="1900" b="1" spc="36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Srivastava</a:t>
            </a:r>
            <a:r>
              <a:rPr sz="1900" b="1" spc="2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[2004]</a:t>
            </a:r>
            <a:r>
              <a:rPr sz="1900" b="1" spc="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EWCA</a:t>
            </a:r>
            <a:r>
              <a:rPr sz="1900" b="1" spc="-5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Crim</a:t>
            </a:r>
            <a:r>
              <a:rPr sz="1900" b="1" spc="30" dirty="0">
                <a:latin typeface="Corbel"/>
                <a:cs typeface="Corbel"/>
              </a:rPr>
              <a:t> </a:t>
            </a:r>
            <a:r>
              <a:rPr sz="1900" b="1" spc="-10" dirty="0">
                <a:latin typeface="Corbel"/>
                <a:cs typeface="Corbel"/>
              </a:rPr>
              <a:t>2375</a:t>
            </a:r>
            <a:r>
              <a:rPr sz="1900" b="1" spc="-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questioning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test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spc="-50" dirty="0">
                <a:latin typeface="Corbel"/>
                <a:cs typeface="Corbel"/>
              </a:rPr>
              <a:t>v</a:t>
            </a:r>
            <a:endParaRPr sz="1900">
              <a:latin typeface="Corbel"/>
              <a:cs typeface="Corbel"/>
            </a:endParaRPr>
          </a:p>
          <a:p>
            <a:pPr marL="317500">
              <a:lnSpc>
                <a:spcPct val="100000"/>
              </a:lnSpc>
              <a:spcBef>
                <a:spcPts val="45"/>
              </a:spcBef>
            </a:pPr>
            <a:r>
              <a:rPr sz="1900" b="1" dirty="0">
                <a:latin typeface="Corbel"/>
                <a:cs typeface="Corbel"/>
              </a:rPr>
              <a:t>Adomako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[1995] 1</a:t>
            </a:r>
            <a:r>
              <a:rPr sz="1900" b="1" spc="-8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AC </a:t>
            </a:r>
            <a:r>
              <a:rPr sz="1900" b="1" spc="-25" dirty="0">
                <a:latin typeface="Corbel"/>
                <a:cs typeface="Corbel"/>
              </a:rPr>
              <a:t>171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5060"/>
            <a:ext cx="9766300" cy="97599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Keeping</a:t>
            </a:r>
            <a:r>
              <a:rPr spc="-90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dirty="0"/>
              <a:t>criminal</a:t>
            </a:r>
            <a:r>
              <a:rPr spc="-80" dirty="0"/>
              <a:t> </a:t>
            </a:r>
            <a:r>
              <a:rPr dirty="0"/>
              <a:t>law</a:t>
            </a:r>
            <a:r>
              <a:rPr spc="-95" dirty="0"/>
              <a:t> </a:t>
            </a:r>
            <a:r>
              <a:rPr dirty="0"/>
              <a:t>under</a:t>
            </a:r>
            <a:r>
              <a:rPr spc="-90" dirty="0"/>
              <a:t> </a:t>
            </a:r>
            <a:r>
              <a:rPr spc="-10" dirty="0"/>
              <a:t>review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00380" marR="5080" indent="-488315">
              <a:lnSpc>
                <a:spcPct val="101200"/>
              </a:lnSpc>
              <a:spcBef>
                <a:spcPts val="70"/>
              </a:spcBef>
              <a:buFont typeface="Arial MT"/>
              <a:buChar char="•"/>
              <a:tabLst>
                <a:tab pos="500380" algn="l"/>
              </a:tabLst>
            </a:pPr>
            <a:r>
              <a:rPr b="1" dirty="0">
                <a:latin typeface="Corbel"/>
                <a:cs typeface="Corbel"/>
              </a:rPr>
              <a:t>Ministry</a:t>
            </a:r>
            <a:r>
              <a:rPr b="1" spc="55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of</a:t>
            </a:r>
            <a:r>
              <a:rPr b="1" spc="15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Justice</a:t>
            </a:r>
            <a:r>
              <a:rPr b="1" spc="60" dirty="0">
                <a:latin typeface="Corbel"/>
                <a:cs typeface="Corbel"/>
              </a:rPr>
              <a:t> </a:t>
            </a:r>
            <a:r>
              <a:rPr b="1" dirty="0">
                <a:latin typeface="Corbel"/>
                <a:cs typeface="Corbel"/>
              </a:rPr>
              <a:t>Report</a:t>
            </a:r>
            <a:r>
              <a:rPr b="1" spc="60" dirty="0">
                <a:latin typeface="Corbel"/>
                <a:cs typeface="Corbel"/>
              </a:rPr>
              <a:t> </a:t>
            </a:r>
            <a:r>
              <a:rPr b="1" spc="-10" dirty="0">
                <a:latin typeface="Corbel"/>
                <a:cs typeface="Corbel"/>
              </a:rPr>
              <a:t>(2013) </a:t>
            </a:r>
            <a:r>
              <a:rPr dirty="0"/>
              <a:t>‘Transforming</a:t>
            </a:r>
            <a:r>
              <a:rPr spc="5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Criminal</a:t>
            </a:r>
            <a:r>
              <a:rPr spc="-10" dirty="0"/>
              <a:t> Justice </a:t>
            </a:r>
            <a:r>
              <a:rPr dirty="0"/>
              <a:t>System:</a:t>
            </a:r>
            <a:r>
              <a:rPr spc="-60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dirty="0"/>
              <a:t>Strategy</a:t>
            </a:r>
            <a:r>
              <a:rPr spc="6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Action </a:t>
            </a:r>
            <a:r>
              <a:rPr dirty="0"/>
              <a:t>Plan</a:t>
            </a:r>
            <a:r>
              <a:rPr spc="30" dirty="0"/>
              <a:t> </a:t>
            </a:r>
            <a:r>
              <a:rPr dirty="0"/>
              <a:t>to</a:t>
            </a:r>
            <a:r>
              <a:rPr spc="35" dirty="0"/>
              <a:t> </a:t>
            </a:r>
            <a:r>
              <a:rPr dirty="0"/>
              <a:t>reform</a:t>
            </a:r>
            <a:r>
              <a:rPr spc="5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Criminal</a:t>
            </a:r>
            <a:r>
              <a:rPr spc="525" dirty="0"/>
              <a:t> </a:t>
            </a:r>
            <a:r>
              <a:rPr dirty="0"/>
              <a:t>Justice</a:t>
            </a:r>
            <a:r>
              <a:rPr spc="-5" dirty="0"/>
              <a:t> </a:t>
            </a:r>
            <a:r>
              <a:rPr spc="-10" dirty="0"/>
              <a:t>System’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1377" y="3900817"/>
            <a:ext cx="4294505" cy="3445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00380" marR="107950" indent="-488315">
              <a:lnSpc>
                <a:spcPct val="101899"/>
              </a:lnSpc>
              <a:spcBef>
                <a:spcPts val="50"/>
              </a:spcBef>
              <a:buFont typeface="Arial MT"/>
              <a:buChar char="•"/>
              <a:tabLst>
                <a:tab pos="500380" algn="l"/>
              </a:tabLst>
            </a:pPr>
            <a:r>
              <a:rPr sz="2100" b="1" dirty="0">
                <a:latin typeface="Corbel"/>
                <a:cs typeface="Corbel"/>
              </a:rPr>
              <a:t>Law</a:t>
            </a:r>
            <a:r>
              <a:rPr sz="2100" b="1" spc="-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Commission</a:t>
            </a:r>
            <a:r>
              <a:rPr sz="2100" b="1" spc="9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Report</a:t>
            </a:r>
            <a:r>
              <a:rPr sz="2100" b="1" spc="85" dirty="0">
                <a:latin typeface="Corbel"/>
                <a:cs typeface="Corbel"/>
              </a:rPr>
              <a:t> </a:t>
            </a:r>
            <a:r>
              <a:rPr sz="2100" b="1" spc="-10" dirty="0">
                <a:latin typeface="Corbel"/>
                <a:cs typeface="Corbel"/>
              </a:rPr>
              <a:t>(2014). </a:t>
            </a:r>
            <a:r>
              <a:rPr sz="2100" dirty="0">
                <a:latin typeface="Corbel"/>
                <a:cs typeface="Corbel"/>
              </a:rPr>
              <a:t>Simplification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2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Criminal </a:t>
            </a:r>
            <a:r>
              <a:rPr sz="2100" dirty="0">
                <a:latin typeface="Corbel"/>
                <a:cs typeface="Corbel"/>
              </a:rPr>
              <a:t>Law: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Kidnapping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Related Offences.</a:t>
            </a:r>
            <a:endParaRPr sz="2100">
              <a:latin typeface="Corbel"/>
              <a:cs typeface="Corbel"/>
            </a:endParaRPr>
          </a:p>
          <a:p>
            <a:pPr marL="500380" marR="5080" indent="-488315">
              <a:lnSpc>
                <a:spcPct val="102499"/>
              </a:lnSpc>
              <a:spcBef>
                <a:spcPts val="1210"/>
              </a:spcBef>
              <a:buFont typeface="Arial MT"/>
              <a:buChar char="•"/>
              <a:tabLst>
                <a:tab pos="500380" algn="l"/>
              </a:tabLst>
            </a:pPr>
            <a:r>
              <a:rPr sz="2100" b="1" dirty="0">
                <a:latin typeface="Corbel"/>
                <a:cs typeface="Corbel"/>
              </a:rPr>
              <a:t>Govt</a:t>
            </a:r>
            <a:r>
              <a:rPr sz="2100" b="1" spc="-9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White</a:t>
            </a:r>
            <a:r>
              <a:rPr sz="2100" b="1" spc="3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Paper</a:t>
            </a:r>
            <a:r>
              <a:rPr sz="2100" b="1" spc="2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(2020)</a:t>
            </a:r>
            <a:r>
              <a:rPr sz="2100" dirty="0">
                <a:latin typeface="Corbel"/>
                <a:cs typeface="Corbel"/>
              </a:rPr>
              <a:t>,</a:t>
            </a:r>
            <a:r>
              <a:rPr sz="2100" spc="1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‘A </a:t>
            </a:r>
            <a:r>
              <a:rPr sz="2100" dirty="0">
                <a:latin typeface="Corbel"/>
                <a:cs typeface="Corbel"/>
              </a:rPr>
              <a:t>Smarter</a:t>
            </a:r>
            <a:r>
              <a:rPr sz="2100" spc="-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Approach</a:t>
            </a:r>
            <a:r>
              <a:rPr sz="2100" spc="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1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Sentencing’. </a:t>
            </a:r>
            <a:r>
              <a:rPr sz="2100" dirty="0">
                <a:latin typeface="Corbel"/>
                <a:cs typeface="Corbel"/>
              </a:rPr>
              <a:t>See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also</a:t>
            </a:r>
            <a:r>
              <a:rPr sz="2100" spc="47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Police,</a:t>
            </a:r>
            <a:r>
              <a:rPr sz="2100" spc="-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Crime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and </a:t>
            </a:r>
            <a:r>
              <a:rPr sz="2100" dirty="0">
                <a:latin typeface="Corbel"/>
                <a:cs typeface="Corbel"/>
              </a:rPr>
              <a:t>Sentencing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Bill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spc="-50" dirty="0">
                <a:latin typeface="Corbel"/>
                <a:cs typeface="Corbel"/>
              </a:rPr>
              <a:t>-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https://bills.parliament.uk/bills/28</a:t>
            </a:r>
            <a:r>
              <a:rPr sz="2100" spc="-10" dirty="0">
                <a:latin typeface="Corbel"/>
                <a:cs typeface="Corbel"/>
              </a:rPr>
              <a:t> </a:t>
            </a:r>
            <a:r>
              <a:rPr sz="2100" u="heavy" spc="-2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39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377" y="1536049"/>
            <a:ext cx="60744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2470" algn="l"/>
              </a:tabLst>
            </a:pPr>
            <a:r>
              <a:rPr sz="2600" b="1" spc="-10" dirty="0">
                <a:latin typeface="Corbel"/>
                <a:cs typeface="Corbel"/>
              </a:rPr>
              <a:t>RECENT</a:t>
            </a:r>
            <a:r>
              <a:rPr sz="2600" b="1" dirty="0">
                <a:latin typeface="Corbel"/>
                <a:cs typeface="Corbel"/>
              </a:rPr>
              <a:t>	</a:t>
            </a:r>
            <a:r>
              <a:rPr sz="2600" b="1" spc="-20" dirty="0">
                <a:latin typeface="Corbel"/>
                <a:cs typeface="Corbel"/>
              </a:rPr>
              <a:t>PREVIOUS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1414" y="2108593"/>
            <a:ext cx="4725035" cy="24549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00380" marR="170815" indent="-488315">
              <a:lnSpc>
                <a:spcPct val="101400"/>
              </a:lnSpc>
              <a:spcBef>
                <a:spcPts val="65"/>
              </a:spcBef>
              <a:buFont typeface="Arial MT"/>
              <a:buChar char="•"/>
              <a:tabLst>
                <a:tab pos="500380" algn="l"/>
              </a:tabLst>
            </a:pPr>
            <a:r>
              <a:rPr sz="2100" b="1" dirty="0">
                <a:latin typeface="Corbel"/>
                <a:cs typeface="Corbel"/>
              </a:rPr>
              <a:t>Law</a:t>
            </a:r>
            <a:r>
              <a:rPr sz="2100" b="1" spc="-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Commission</a:t>
            </a:r>
            <a:r>
              <a:rPr sz="2100" b="1" spc="8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(1989</a:t>
            </a:r>
            <a:r>
              <a:rPr sz="2100" dirty="0">
                <a:latin typeface="Corbel"/>
                <a:cs typeface="Corbel"/>
              </a:rPr>
              <a:t>).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-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Criminal </a:t>
            </a:r>
            <a:r>
              <a:rPr sz="2100" dirty="0">
                <a:latin typeface="Corbel"/>
                <a:cs typeface="Corbel"/>
              </a:rPr>
              <a:t>Code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for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England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-7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Wales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(Law </a:t>
            </a:r>
            <a:r>
              <a:rPr sz="2100" dirty="0">
                <a:latin typeface="Corbel"/>
                <a:cs typeface="Corbel"/>
              </a:rPr>
              <a:t>Com.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No.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177)</a:t>
            </a:r>
            <a:endParaRPr sz="2100">
              <a:latin typeface="Corbel"/>
              <a:cs typeface="Corbel"/>
            </a:endParaRPr>
          </a:p>
          <a:p>
            <a:pPr marL="500380" marR="5080" indent="-488315">
              <a:lnSpc>
                <a:spcPct val="101899"/>
              </a:lnSpc>
              <a:spcBef>
                <a:spcPts val="1225"/>
              </a:spcBef>
              <a:buFont typeface="Arial MT"/>
              <a:buChar char="•"/>
              <a:tabLst>
                <a:tab pos="500380" algn="l"/>
              </a:tabLst>
            </a:pPr>
            <a:r>
              <a:rPr sz="2100" b="1" dirty="0">
                <a:latin typeface="Corbel"/>
                <a:cs typeface="Corbel"/>
              </a:rPr>
              <a:t>The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Halliday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Report</a:t>
            </a:r>
            <a:r>
              <a:rPr sz="2100" b="1" spc="3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(2000</a:t>
            </a:r>
            <a:r>
              <a:rPr sz="2100" dirty="0">
                <a:latin typeface="Corbel"/>
                <a:cs typeface="Corbel"/>
              </a:rPr>
              <a:t>).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Making </a:t>
            </a:r>
            <a:r>
              <a:rPr sz="2100" dirty="0">
                <a:latin typeface="Corbel"/>
                <a:cs typeface="Corbel"/>
              </a:rPr>
              <a:t>Punishment</a:t>
            </a:r>
            <a:r>
              <a:rPr sz="2100" spc="-8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Work: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Report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Review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Sentencing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Framework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of </a:t>
            </a:r>
            <a:r>
              <a:rPr sz="2100" dirty="0">
                <a:latin typeface="Corbel"/>
                <a:cs typeface="Corbel"/>
              </a:rPr>
              <a:t>England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and</a:t>
            </a:r>
            <a:r>
              <a:rPr sz="2100" spc="-8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Wales.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1414" y="4714633"/>
            <a:ext cx="4599305" cy="24676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00380" marR="5080" indent="-488315">
              <a:lnSpc>
                <a:spcPct val="102099"/>
              </a:lnSpc>
              <a:spcBef>
                <a:spcPts val="45"/>
              </a:spcBef>
              <a:buFont typeface="Arial MT"/>
              <a:buChar char="•"/>
              <a:tabLst>
                <a:tab pos="500380" algn="l"/>
              </a:tabLst>
            </a:pPr>
            <a:r>
              <a:rPr sz="2100" b="1" dirty="0">
                <a:latin typeface="Corbel"/>
                <a:cs typeface="Corbel"/>
              </a:rPr>
              <a:t>The</a:t>
            </a:r>
            <a:r>
              <a:rPr sz="2100" b="1" spc="-7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Auld</a:t>
            </a:r>
            <a:r>
              <a:rPr sz="2100" b="1" spc="2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Report</a:t>
            </a:r>
            <a:r>
              <a:rPr sz="2100" b="1" spc="2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(2001</a:t>
            </a:r>
            <a:r>
              <a:rPr sz="2100" dirty="0">
                <a:latin typeface="Corbel"/>
                <a:cs typeface="Corbel"/>
              </a:rPr>
              <a:t>).</a:t>
            </a:r>
            <a:r>
              <a:rPr sz="2100" spc="-8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Review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of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Courts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England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and </a:t>
            </a:r>
            <a:r>
              <a:rPr sz="2100" dirty="0">
                <a:latin typeface="Corbel"/>
                <a:cs typeface="Corbel"/>
              </a:rPr>
              <a:t>Wales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led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introduction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of </a:t>
            </a:r>
            <a:r>
              <a:rPr sz="2100" dirty="0">
                <a:latin typeface="Corbel"/>
                <a:cs typeface="Corbel"/>
              </a:rPr>
              <a:t>exceptions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‘double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jeopardy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rule’, </a:t>
            </a:r>
            <a:r>
              <a:rPr sz="2100" dirty="0">
                <a:latin typeface="Corbel"/>
                <a:cs typeface="Corbel"/>
              </a:rPr>
              <a:t>reform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juries</a:t>
            </a:r>
            <a:endParaRPr sz="2100">
              <a:latin typeface="Corbel"/>
              <a:cs typeface="Corbel"/>
            </a:endParaRPr>
          </a:p>
          <a:p>
            <a:pPr marL="500380" marR="69850" indent="-488315">
              <a:lnSpc>
                <a:spcPct val="103800"/>
              </a:lnSpc>
              <a:spcBef>
                <a:spcPts val="1180"/>
              </a:spcBef>
              <a:buFont typeface="Arial MT"/>
              <a:buChar char="•"/>
              <a:tabLst>
                <a:tab pos="500380" algn="l"/>
              </a:tabLst>
            </a:pPr>
            <a:r>
              <a:rPr sz="2100" b="1" dirty="0">
                <a:latin typeface="Corbel"/>
                <a:cs typeface="Corbel"/>
              </a:rPr>
              <a:t>Govt</a:t>
            </a:r>
            <a:r>
              <a:rPr sz="2100" b="1" spc="-8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White</a:t>
            </a:r>
            <a:r>
              <a:rPr sz="2100" b="1" spc="40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Paper</a:t>
            </a:r>
            <a:r>
              <a:rPr sz="2100" b="1" spc="35" dirty="0">
                <a:latin typeface="Corbel"/>
                <a:cs typeface="Corbel"/>
              </a:rPr>
              <a:t> </a:t>
            </a:r>
            <a:r>
              <a:rPr sz="2100" b="1" dirty="0">
                <a:latin typeface="Corbel"/>
                <a:cs typeface="Corbel"/>
              </a:rPr>
              <a:t>(2002)</a:t>
            </a:r>
            <a:r>
              <a:rPr sz="2100" b="1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Justice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25" dirty="0">
                <a:latin typeface="Corbel"/>
                <a:cs typeface="Corbel"/>
              </a:rPr>
              <a:t>for </a:t>
            </a:r>
            <a:r>
              <a:rPr sz="2100" dirty="0">
                <a:latin typeface="Corbel"/>
                <a:cs typeface="Corbel"/>
              </a:rPr>
              <a:t>All</a:t>
            </a:r>
            <a:r>
              <a:rPr sz="2100" spc="2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led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to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Criminal</a:t>
            </a:r>
            <a:r>
              <a:rPr sz="2100" spc="-1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Justice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Act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spc="-20" dirty="0">
                <a:latin typeface="Corbel"/>
                <a:cs typeface="Corbel"/>
              </a:rPr>
              <a:t>2003</a:t>
            </a:r>
            <a:endParaRPr sz="21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200" y="7158946"/>
            <a:ext cx="414020" cy="283845"/>
            <a:chOff x="457200" y="7158946"/>
            <a:chExt cx="414020" cy="283845"/>
          </a:xfrm>
        </p:grpSpPr>
        <p:sp>
          <p:nvSpPr>
            <p:cNvPr id="9" name="object 9"/>
            <p:cNvSpPr/>
            <p:nvPr/>
          </p:nvSpPr>
          <p:spPr>
            <a:xfrm>
              <a:off x="457200" y="7158946"/>
              <a:ext cx="414020" cy="283845"/>
            </a:xfrm>
            <a:custGeom>
              <a:avLst/>
              <a:gdLst/>
              <a:ahLst/>
              <a:cxnLst/>
              <a:rect l="l" t="t" r="r" b="b"/>
              <a:pathLst>
                <a:path w="414019" h="283845">
                  <a:moveTo>
                    <a:pt x="413755" y="0"/>
                  </a:moveTo>
                  <a:lnTo>
                    <a:pt x="0" y="0"/>
                  </a:lnTo>
                  <a:lnTo>
                    <a:pt x="0" y="283252"/>
                  </a:lnTo>
                  <a:lnTo>
                    <a:pt x="413755" y="283252"/>
                  </a:lnTo>
                  <a:lnTo>
                    <a:pt x="413755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929" y="7231194"/>
              <a:ext cx="92591" cy="1088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Elements</a:t>
            </a:r>
            <a:r>
              <a:rPr spc="-140" dirty="0"/>
              <a:t> </a:t>
            </a:r>
            <a:r>
              <a:rPr dirty="0"/>
              <a:t>of</a:t>
            </a:r>
            <a:r>
              <a:rPr spc="-150" dirty="0"/>
              <a:t> </a:t>
            </a:r>
            <a:r>
              <a:rPr dirty="0"/>
              <a:t>Criminal</a:t>
            </a:r>
            <a:r>
              <a:rPr spc="-95" dirty="0"/>
              <a:t> </a:t>
            </a:r>
            <a:r>
              <a:rPr spc="-10" dirty="0"/>
              <a:t>Liability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815" y="1981604"/>
            <a:ext cx="4134485" cy="3747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7500" marR="5080" indent="-305435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i="1" dirty="0">
                <a:latin typeface="Corbel"/>
                <a:cs typeface="Corbel"/>
              </a:rPr>
              <a:t>Actus</a:t>
            </a:r>
            <a:r>
              <a:rPr sz="1900" i="1" spc="1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non</a:t>
            </a:r>
            <a:r>
              <a:rPr sz="1900" i="1" spc="2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facit</a:t>
            </a:r>
            <a:r>
              <a:rPr sz="1900" i="1" spc="1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reum</a:t>
            </a:r>
            <a:r>
              <a:rPr sz="1900" i="1" spc="2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nisi</a:t>
            </a:r>
            <a:r>
              <a:rPr sz="1900" i="1" spc="2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mens</a:t>
            </a:r>
            <a:r>
              <a:rPr sz="1900" i="1" spc="10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sit</a:t>
            </a:r>
            <a:r>
              <a:rPr sz="1900" i="1" spc="15" dirty="0">
                <a:latin typeface="Corbel"/>
                <a:cs typeface="Corbel"/>
              </a:rPr>
              <a:t> </a:t>
            </a:r>
            <a:r>
              <a:rPr sz="1900" i="1" dirty="0">
                <a:latin typeface="Corbel"/>
                <a:cs typeface="Corbel"/>
              </a:rPr>
              <a:t>rea</a:t>
            </a:r>
            <a:r>
              <a:rPr sz="1900" i="1" spc="20" dirty="0">
                <a:latin typeface="Corbel"/>
                <a:cs typeface="Corbel"/>
              </a:rPr>
              <a:t> </a:t>
            </a:r>
            <a:r>
              <a:rPr sz="1900" spc="-50" dirty="0">
                <a:latin typeface="Corbel"/>
                <a:cs typeface="Corbel"/>
              </a:rPr>
              <a:t>– </a:t>
            </a:r>
            <a:r>
              <a:rPr sz="1900" spc="-10" dirty="0">
                <a:latin typeface="Corbel"/>
                <a:cs typeface="Corbel"/>
              </a:rPr>
              <a:t>“An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does not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make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man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guilty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of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crime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unless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mind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is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also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guilty” </a:t>
            </a:r>
            <a:r>
              <a:rPr sz="1900" dirty="0">
                <a:latin typeface="Corbel"/>
                <a:cs typeface="Corbel"/>
              </a:rPr>
              <a:t>(per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Lord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Hailsham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Haughton</a:t>
            </a:r>
            <a:r>
              <a:rPr sz="1900" b="1" spc="40" dirty="0">
                <a:latin typeface="Corbel"/>
                <a:cs typeface="Corbel"/>
              </a:rPr>
              <a:t> </a:t>
            </a:r>
            <a:r>
              <a:rPr sz="1900" b="1" spc="-50" dirty="0">
                <a:latin typeface="Corbel"/>
                <a:cs typeface="Corbel"/>
              </a:rPr>
              <a:t>v </a:t>
            </a:r>
            <a:r>
              <a:rPr sz="1900" b="1" dirty="0">
                <a:latin typeface="Corbel"/>
                <a:cs typeface="Corbel"/>
              </a:rPr>
              <a:t>Smith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b="1" spc="-10" dirty="0">
                <a:latin typeface="Corbel"/>
                <a:cs typeface="Corbel"/>
              </a:rPr>
              <a:t>[1975]</a:t>
            </a:r>
            <a:r>
              <a:rPr sz="1900" b="1" spc="-7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AC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spc="-20" dirty="0">
                <a:latin typeface="Corbel"/>
                <a:cs typeface="Corbel"/>
              </a:rPr>
              <a:t>476</a:t>
            </a:r>
            <a:r>
              <a:rPr sz="1900" spc="-20" dirty="0">
                <a:latin typeface="Corbel"/>
                <a:cs typeface="Corbel"/>
              </a:rPr>
              <a:t>).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b="1" dirty="0">
                <a:latin typeface="Corbel"/>
                <a:cs typeface="Corbel"/>
              </a:rPr>
              <a:t>Actus Reus</a:t>
            </a:r>
            <a:r>
              <a:rPr sz="1900" b="1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 a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guilty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act</a:t>
            </a:r>
            <a:endParaRPr sz="1900">
              <a:latin typeface="Corbel"/>
              <a:cs typeface="Corbel"/>
            </a:endParaRPr>
          </a:p>
          <a:p>
            <a:pPr marL="317500" indent="-3048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b="1" dirty="0">
                <a:latin typeface="Corbel"/>
                <a:cs typeface="Corbel"/>
              </a:rPr>
              <a:t>Mens</a:t>
            </a:r>
            <a:r>
              <a:rPr sz="1900" b="1" spc="1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rea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–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guilty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mind</a:t>
            </a:r>
            <a:endParaRPr sz="1900">
              <a:latin typeface="Corbel"/>
              <a:cs typeface="Corbel"/>
            </a:endParaRPr>
          </a:p>
          <a:p>
            <a:pPr marL="317500" marR="85725" indent="-305435">
              <a:lnSpc>
                <a:spcPct val="102499"/>
              </a:lnSpc>
              <a:spcBef>
                <a:spcPts val="1260"/>
              </a:spcBef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See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Law</a:t>
            </a:r>
            <a:r>
              <a:rPr sz="1900" spc="-4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Commission’s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proposals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in </a:t>
            </a:r>
            <a:r>
              <a:rPr sz="1900" dirty="0">
                <a:latin typeface="Corbel"/>
                <a:cs typeface="Corbel"/>
              </a:rPr>
              <a:t>1989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to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rename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these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elements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as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1) </a:t>
            </a:r>
            <a:r>
              <a:rPr sz="1900" b="1" dirty="0">
                <a:latin typeface="Corbel"/>
                <a:cs typeface="Corbel"/>
              </a:rPr>
              <a:t>External</a:t>
            </a:r>
            <a:r>
              <a:rPr sz="1900" b="1" spc="3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elements</a:t>
            </a:r>
            <a:r>
              <a:rPr sz="1900" b="1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(i.e.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actus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reus) </a:t>
            </a:r>
            <a:r>
              <a:rPr sz="1900" dirty="0">
                <a:latin typeface="Corbel"/>
                <a:cs typeface="Corbel"/>
              </a:rPr>
              <a:t>and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2)</a:t>
            </a:r>
            <a:r>
              <a:rPr sz="1900" spc="405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fault</a:t>
            </a:r>
            <a:r>
              <a:rPr sz="1900" b="1" spc="30" dirty="0">
                <a:latin typeface="Corbel"/>
                <a:cs typeface="Corbel"/>
              </a:rPr>
              <a:t> </a:t>
            </a:r>
            <a:r>
              <a:rPr sz="1900" b="1" dirty="0">
                <a:latin typeface="Corbel"/>
                <a:cs typeface="Corbel"/>
              </a:rPr>
              <a:t>elements</a:t>
            </a:r>
            <a:r>
              <a:rPr sz="1900" b="1" spc="1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(i.e.</a:t>
            </a:r>
            <a:r>
              <a:rPr sz="1900" spc="2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mens</a:t>
            </a:r>
            <a:r>
              <a:rPr sz="1900" spc="15" dirty="0">
                <a:latin typeface="Corbel"/>
                <a:cs typeface="Corbel"/>
              </a:rPr>
              <a:t> </a:t>
            </a:r>
            <a:r>
              <a:rPr sz="1900" spc="-20" dirty="0">
                <a:latin typeface="Corbel"/>
                <a:cs typeface="Corbel"/>
              </a:rPr>
              <a:t>rea)</a:t>
            </a:r>
            <a:endParaRPr sz="19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9311" y="5875434"/>
            <a:ext cx="9182100" cy="1429385"/>
            <a:chOff x="749311" y="5875434"/>
            <a:chExt cx="9182100" cy="1429385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8986" y="7119548"/>
              <a:ext cx="95885" cy="109220"/>
            </a:xfrm>
            <a:custGeom>
              <a:avLst/>
              <a:gdLst/>
              <a:ahLst/>
              <a:cxnLst/>
              <a:rect l="l" t="t" r="r" b="b"/>
              <a:pathLst>
                <a:path w="95884" h="109220">
                  <a:moveTo>
                    <a:pt x="43420" y="92488"/>
                  </a:moveTo>
                  <a:lnTo>
                    <a:pt x="2344" y="92488"/>
                  </a:lnTo>
                  <a:lnTo>
                    <a:pt x="2344" y="108877"/>
                  </a:lnTo>
                  <a:lnTo>
                    <a:pt x="43420" y="108877"/>
                  </a:lnTo>
                  <a:lnTo>
                    <a:pt x="43420" y="92488"/>
                  </a:lnTo>
                  <a:close/>
                </a:path>
                <a:path w="95884" h="109220">
                  <a:moveTo>
                    <a:pt x="28798" y="18910"/>
                  </a:moveTo>
                  <a:lnTo>
                    <a:pt x="20147" y="18910"/>
                  </a:lnTo>
                  <a:lnTo>
                    <a:pt x="20147" y="92488"/>
                  </a:lnTo>
                  <a:lnTo>
                    <a:pt x="28798" y="92488"/>
                  </a:lnTo>
                  <a:lnTo>
                    <a:pt x="28798" y="18910"/>
                  </a:lnTo>
                  <a:close/>
                </a:path>
                <a:path w="95884" h="109220">
                  <a:moveTo>
                    <a:pt x="28798" y="0"/>
                  </a:moveTo>
                  <a:lnTo>
                    <a:pt x="21319" y="0"/>
                  </a:lnTo>
                  <a:lnTo>
                    <a:pt x="0" y="15357"/>
                  </a:lnTo>
                  <a:lnTo>
                    <a:pt x="0" y="31861"/>
                  </a:lnTo>
                  <a:lnTo>
                    <a:pt x="20147" y="18910"/>
                  </a:lnTo>
                  <a:lnTo>
                    <a:pt x="28798" y="18910"/>
                  </a:lnTo>
                  <a:lnTo>
                    <a:pt x="28798" y="0"/>
                  </a:lnTo>
                  <a:close/>
                </a:path>
                <a:path w="95884" h="109220">
                  <a:moveTo>
                    <a:pt x="88851" y="14926"/>
                  </a:moveTo>
                  <a:lnTo>
                    <a:pt x="74304" y="14926"/>
                  </a:lnTo>
                  <a:lnTo>
                    <a:pt x="77168" y="16564"/>
                  </a:lnTo>
                  <a:lnTo>
                    <a:pt x="81336" y="23413"/>
                  </a:lnTo>
                  <a:lnTo>
                    <a:pt x="82377" y="28438"/>
                  </a:lnTo>
                  <a:lnTo>
                    <a:pt x="82354" y="39828"/>
                  </a:lnTo>
                  <a:lnTo>
                    <a:pt x="81633" y="44481"/>
                  </a:lnTo>
                  <a:lnTo>
                    <a:pt x="61021" y="85148"/>
                  </a:lnTo>
                  <a:lnTo>
                    <a:pt x="52798" y="97375"/>
                  </a:lnTo>
                  <a:lnTo>
                    <a:pt x="52798" y="108877"/>
                  </a:lnTo>
                  <a:lnTo>
                    <a:pt x="95883" y="108877"/>
                  </a:lnTo>
                  <a:lnTo>
                    <a:pt x="95883" y="93579"/>
                  </a:lnTo>
                  <a:lnTo>
                    <a:pt x="66918" y="93579"/>
                  </a:lnTo>
                  <a:lnTo>
                    <a:pt x="66918" y="93132"/>
                  </a:lnTo>
                  <a:lnTo>
                    <a:pt x="86470" y="60413"/>
                  </a:lnTo>
                  <a:lnTo>
                    <a:pt x="91363" y="39828"/>
                  </a:lnTo>
                  <a:lnTo>
                    <a:pt x="91363" y="28438"/>
                  </a:lnTo>
                  <a:lnTo>
                    <a:pt x="90911" y="23897"/>
                  </a:lnTo>
                  <a:lnTo>
                    <a:pt x="90841" y="23413"/>
                  </a:lnTo>
                  <a:lnTo>
                    <a:pt x="88944" y="15168"/>
                  </a:lnTo>
                  <a:lnTo>
                    <a:pt x="88851" y="14926"/>
                  </a:lnTo>
                  <a:close/>
                </a:path>
                <a:path w="95884" h="109220">
                  <a:moveTo>
                    <a:pt x="95883" y="92909"/>
                  </a:moveTo>
                  <a:lnTo>
                    <a:pt x="75048" y="92909"/>
                  </a:lnTo>
                  <a:lnTo>
                    <a:pt x="71197" y="93132"/>
                  </a:lnTo>
                  <a:lnTo>
                    <a:pt x="66918" y="93579"/>
                  </a:lnTo>
                  <a:lnTo>
                    <a:pt x="95883" y="93579"/>
                  </a:lnTo>
                  <a:lnTo>
                    <a:pt x="95883" y="92909"/>
                  </a:lnTo>
                  <a:close/>
                </a:path>
                <a:path w="95884" h="109220">
                  <a:moveTo>
                    <a:pt x="74378" y="0"/>
                  </a:moveTo>
                  <a:lnTo>
                    <a:pt x="67718" y="0"/>
                  </a:lnTo>
                  <a:lnTo>
                    <a:pt x="64304" y="911"/>
                  </a:lnTo>
                  <a:lnTo>
                    <a:pt x="58090" y="4559"/>
                  </a:lnTo>
                  <a:lnTo>
                    <a:pt x="55477" y="6700"/>
                  </a:lnTo>
                  <a:lnTo>
                    <a:pt x="53356" y="9156"/>
                  </a:lnTo>
                  <a:lnTo>
                    <a:pt x="53356" y="23897"/>
                  </a:lnTo>
                  <a:lnTo>
                    <a:pt x="56258" y="21217"/>
                  </a:lnTo>
                  <a:lnTo>
                    <a:pt x="59076" y="19058"/>
                  </a:lnTo>
                  <a:lnTo>
                    <a:pt x="64546" y="15782"/>
                  </a:lnTo>
                  <a:lnTo>
                    <a:pt x="67364" y="14926"/>
                  </a:lnTo>
                  <a:lnTo>
                    <a:pt x="88851" y="14926"/>
                  </a:lnTo>
                  <a:lnTo>
                    <a:pt x="87577" y="11632"/>
                  </a:lnTo>
                  <a:lnTo>
                    <a:pt x="84042" y="5899"/>
                  </a:lnTo>
                  <a:lnTo>
                    <a:pt x="81940" y="3722"/>
                  </a:lnTo>
                  <a:lnTo>
                    <a:pt x="77066" y="744"/>
                  </a:lnTo>
                  <a:lnTo>
                    <a:pt x="74378" y="0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11" y="5875434"/>
              <a:ext cx="9182077" cy="142894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422600" y="1981604"/>
            <a:ext cx="4291330" cy="2574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7500" marR="123825" indent="-305435">
              <a:lnSpc>
                <a:spcPct val="101099"/>
              </a:lnSpc>
              <a:spcBef>
                <a:spcPts val="75"/>
              </a:spcBef>
              <a:buSzPct val="121052"/>
              <a:buFont typeface="Arial MT"/>
              <a:buChar char="•"/>
              <a:tabLst>
                <a:tab pos="317500" algn="l"/>
              </a:tabLst>
            </a:pPr>
            <a:r>
              <a:rPr sz="1900" dirty="0">
                <a:latin typeface="Corbel"/>
                <a:cs typeface="Corbel"/>
              </a:rPr>
              <a:t>To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obtain a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conviction the</a:t>
            </a:r>
            <a:r>
              <a:rPr sz="1900" spc="5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prosecution </a:t>
            </a:r>
            <a:r>
              <a:rPr sz="1900" dirty="0">
                <a:latin typeface="Corbel"/>
                <a:cs typeface="Corbel"/>
              </a:rPr>
              <a:t>must</a:t>
            </a:r>
            <a:r>
              <a:rPr sz="1900" spc="1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prove:</a:t>
            </a:r>
            <a:endParaRPr sz="1900">
              <a:latin typeface="Corbel"/>
              <a:cs typeface="Corbel"/>
            </a:endParaRPr>
          </a:p>
          <a:p>
            <a:pPr marL="378460" marR="529590" indent="-366395">
              <a:lnSpc>
                <a:spcPts val="2300"/>
              </a:lnSpc>
              <a:spcBef>
                <a:spcPts val="1380"/>
              </a:spcBef>
              <a:buSzPct val="121052"/>
              <a:buAutoNum type="arabicPeriod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5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brought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about</a:t>
            </a:r>
            <a:r>
              <a:rPr sz="1900" spc="4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the </a:t>
            </a:r>
            <a:r>
              <a:rPr sz="1900" dirty="0">
                <a:latin typeface="Corbel"/>
                <a:cs typeface="Corbel"/>
              </a:rPr>
              <a:t>prohibited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act/event;</a:t>
            </a:r>
            <a:endParaRPr sz="1900">
              <a:latin typeface="Corbel"/>
              <a:cs typeface="Corbel"/>
            </a:endParaRPr>
          </a:p>
          <a:p>
            <a:pPr marL="378460" marR="5080" indent="-366395">
              <a:lnSpc>
                <a:spcPts val="2300"/>
              </a:lnSpc>
              <a:spcBef>
                <a:spcPts val="1305"/>
              </a:spcBef>
              <a:buSzPct val="121052"/>
              <a:buAutoNum type="arabicPeriod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did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so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with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a</a:t>
            </a:r>
            <a:r>
              <a:rPr sz="1900" spc="40" dirty="0">
                <a:latin typeface="Corbel"/>
                <a:cs typeface="Corbel"/>
              </a:rPr>
              <a:t> </a:t>
            </a:r>
            <a:r>
              <a:rPr sz="1900" spc="-10" dirty="0">
                <a:latin typeface="Corbel"/>
                <a:cs typeface="Corbel"/>
              </a:rPr>
              <a:t>prescribed </a:t>
            </a:r>
            <a:r>
              <a:rPr sz="1900" dirty="0">
                <a:latin typeface="Corbel"/>
                <a:cs typeface="Corbel"/>
              </a:rPr>
              <a:t>state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of</a:t>
            </a:r>
            <a:r>
              <a:rPr sz="1900" spc="2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mind;</a:t>
            </a:r>
            <a:r>
              <a:rPr sz="1900" spc="-7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AND</a:t>
            </a:r>
            <a:endParaRPr sz="1900">
              <a:latin typeface="Corbel"/>
              <a:cs typeface="Corbel"/>
            </a:endParaRPr>
          </a:p>
          <a:p>
            <a:pPr marL="378460" indent="-365760">
              <a:lnSpc>
                <a:spcPct val="100000"/>
              </a:lnSpc>
              <a:spcBef>
                <a:spcPts val="840"/>
              </a:spcBef>
              <a:buSzPct val="121052"/>
              <a:buAutoNum type="arabicPeriod"/>
              <a:tabLst>
                <a:tab pos="378460" algn="l"/>
              </a:tabLst>
            </a:pPr>
            <a:r>
              <a:rPr sz="1900" dirty="0">
                <a:latin typeface="Corbel"/>
                <a:cs typeface="Corbel"/>
              </a:rPr>
              <a:t>The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defendant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had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no</a:t>
            </a:r>
            <a:r>
              <a:rPr sz="1900" spc="30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defence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dirty="0">
                <a:latin typeface="Corbel"/>
                <a:cs typeface="Corbel"/>
              </a:rPr>
              <a:t>in</a:t>
            </a:r>
            <a:r>
              <a:rPr sz="1900" spc="35" dirty="0">
                <a:latin typeface="Corbel"/>
                <a:cs typeface="Corbel"/>
              </a:rPr>
              <a:t> </a:t>
            </a:r>
            <a:r>
              <a:rPr sz="1900" spc="-25" dirty="0">
                <a:latin typeface="Corbel"/>
                <a:cs typeface="Corbel"/>
              </a:rPr>
              <a:t>law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6944" y="5364917"/>
            <a:ext cx="222758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solidFill>
                  <a:srgbClr val="231F20"/>
                </a:solidFill>
                <a:latin typeface="Calibri"/>
                <a:cs typeface="Calibri"/>
              </a:rPr>
              <a:t>Figure</a:t>
            </a:r>
            <a:r>
              <a:rPr sz="13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231F20"/>
                </a:solidFill>
                <a:latin typeface="Calibri"/>
                <a:cs typeface="Calibri"/>
              </a:rPr>
              <a:t>1.6</a:t>
            </a:r>
            <a:r>
              <a:rPr sz="13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Elements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3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3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/>
                <a:cs typeface="Calibri"/>
              </a:rPr>
              <a:t>offence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1460"/>
              </a:spcBef>
            </a:pPr>
            <a:r>
              <a:rPr dirty="0"/>
              <a:t>An</a:t>
            </a:r>
            <a:r>
              <a:rPr spc="-65" dirty="0"/>
              <a:t> </a:t>
            </a:r>
            <a:r>
              <a:rPr spc="-10" dirty="0"/>
              <a:t>introduction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criminal</a:t>
            </a:r>
            <a:r>
              <a:rPr spc="-60" dirty="0"/>
              <a:t> </a:t>
            </a:r>
            <a:r>
              <a:rPr spc="-10" dirty="0"/>
              <a:t>procedure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17500" marR="10795" indent="-305435">
              <a:lnSpc>
                <a:spcPct val="101899"/>
              </a:lnSpc>
              <a:spcBef>
                <a:spcPts val="50"/>
              </a:spcBef>
              <a:buFont typeface="Arial MT"/>
              <a:buChar char="•"/>
              <a:tabLst>
                <a:tab pos="317500" algn="l"/>
              </a:tabLst>
            </a:pPr>
            <a:r>
              <a:rPr dirty="0"/>
              <a:t>All</a:t>
            </a:r>
            <a:r>
              <a:rPr spc="30" dirty="0"/>
              <a:t> </a:t>
            </a:r>
            <a:r>
              <a:rPr dirty="0"/>
              <a:t>criminal</a:t>
            </a:r>
            <a:r>
              <a:rPr spc="35" dirty="0"/>
              <a:t> </a:t>
            </a:r>
            <a:r>
              <a:rPr dirty="0"/>
              <a:t>cases</a:t>
            </a:r>
            <a:r>
              <a:rPr spc="45" dirty="0"/>
              <a:t> </a:t>
            </a:r>
            <a:r>
              <a:rPr dirty="0"/>
              <a:t>start</a:t>
            </a:r>
            <a:r>
              <a:rPr spc="45" dirty="0"/>
              <a:t> </a:t>
            </a:r>
            <a:r>
              <a:rPr dirty="0"/>
              <a:t>in</a:t>
            </a:r>
            <a:r>
              <a:rPr spc="40" dirty="0"/>
              <a:t> </a:t>
            </a:r>
            <a:r>
              <a:rPr spc="-25" dirty="0"/>
              <a:t>the </a:t>
            </a:r>
            <a:r>
              <a:rPr dirty="0"/>
              <a:t>Magistrates’</a:t>
            </a:r>
            <a:r>
              <a:rPr spc="-35" dirty="0"/>
              <a:t> </a:t>
            </a:r>
            <a:r>
              <a:rPr dirty="0"/>
              <a:t>Court</a:t>
            </a:r>
            <a:r>
              <a:rPr spc="70" dirty="0"/>
              <a:t> </a:t>
            </a:r>
            <a:r>
              <a:rPr dirty="0"/>
              <a:t>and</a:t>
            </a:r>
            <a:r>
              <a:rPr spc="80" dirty="0"/>
              <a:t> </a:t>
            </a:r>
            <a:r>
              <a:rPr dirty="0"/>
              <a:t>then</a:t>
            </a:r>
            <a:r>
              <a:rPr spc="65" dirty="0"/>
              <a:t> </a:t>
            </a:r>
            <a:r>
              <a:rPr spc="-25" dirty="0"/>
              <a:t>the</a:t>
            </a:r>
            <a:r>
              <a:rPr spc="525" dirty="0"/>
              <a:t> </a:t>
            </a:r>
            <a:r>
              <a:rPr dirty="0"/>
              <a:t>more</a:t>
            </a:r>
            <a:r>
              <a:rPr spc="60" dirty="0"/>
              <a:t> </a:t>
            </a:r>
            <a:r>
              <a:rPr dirty="0"/>
              <a:t>serious</a:t>
            </a:r>
            <a:r>
              <a:rPr spc="60" dirty="0"/>
              <a:t> </a:t>
            </a:r>
            <a:r>
              <a:rPr dirty="0"/>
              <a:t>cases</a:t>
            </a:r>
            <a:r>
              <a:rPr spc="60" dirty="0"/>
              <a:t> </a:t>
            </a:r>
            <a:r>
              <a:rPr dirty="0"/>
              <a:t>are</a:t>
            </a:r>
            <a:r>
              <a:rPr spc="65" dirty="0"/>
              <a:t> </a:t>
            </a:r>
            <a:r>
              <a:rPr dirty="0"/>
              <a:t>transferred</a:t>
            </a:r>
            <a:r>
              <a:rPr spc="60" dirty="0"/>
              <a:t> </a:t>
            </a:r>
            <a:r>
              <a:rPr spc="-25" dirty="0"/>
              <a:t>to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Crown</a:t>
            </a:r>
            <a:r>
              <a:rPr spc="-40" dirty="0"/>
              <a:t> </a:t>
            </a:r>
            <a:r>
              <a:rPr spc="-10" dirty="0"/>
              <a:t>Court</a:t>
            </a:r>
          </a:p>
          <a:p>
            <a:pPr marL="317500" marR="631190" indent="-305435">
              <a:lnSpc>
                <a:spcPct val="101899"/>
              </a:lnSpc>
              <a:spcBef>
                <a:spcPts val="1320"/>
              </a:spcBef>
              <a:buFont typeface="Arial MT"/>
              <a:buChar char="•"/>
              <a:tabLst>
                <a:tab pos="317500" algn="l"/>
              </a:tabLst>
            </a:pPr>
            <a:r>
              <a:rPr dirty="0"/>
              <a:t>The</a:t>
            </a:r>
            <a:r>
              <a:rPr spc="60" dirty="0"/>
              <a:t> </a:t>
            </a:r>
            <a:r>
              <a:rPr dirty="0"/>
              <a:t>case</a:t>
            </a:r>
            <a:r>
              <a:rPr spc="60" dirty="0"/>
              <a:t> </a:t>
            </a:r>
            <a:r>
              <a:rPr dirty="0"/>
              <a:t>is</a:t>
            </a:r>
            <a:r>
              <a:rPr spc="55" dirty="0"/>
              <a:t> </a:t>
            </a:r>
            <a:r>
              <a:rPr dirty="0"/>
              <a:t>brought</a:t>
            </a:r>
            <a:r>
              <a:rPr spc="55" dirty="0"/>
              <a:t> </a:t>
            </a:r>
            <a:r>
              <a:rPr dirty="0"/>
              <a:t>against</a:t>
            </a:r>
            <a:r>
              <a:rPr spc="55" dirty="0"/>
              <a:t> </a:t>
            </a:r>
            <a:r>
              <a:rPr spc="-25" dirty="0"/>
              <a:t>the </a:t>
            </a:r>
            <a:r>
              <a:rPr dirty="0"/>
              <a:t>defendant</a:t>
            </a:r>
            <a:r>
              <a:rPr spc="50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State</a:t>
            </a:r>
            <a:r>
              <a:rPr spc="55" dirty="0"/>
              <a:t> </a:t>
            </a:r>
            <a:r>
              <a:rPr dirty="0"/>
              <a:t>who</a:t>
            </a:r>
            <a:r>
              <a:rPr spc="45" dirty="0"/>
              <a:t> </a:t>
            </a:r>
            <a:r>
              <a:rPr spc="-25" dirty="0"/>
              <a:t>is </a:t>
            </a:r>
            <a:r>
              <a:rPr dirty="0"/>
              <a:t>represented</a:t>
            </a:r>
            <a:r>
              <a:rPr spc="55" dirty="0"/>
              <a:t> </a:t>
            </a:r>
            <a:r>
              <a:rPr dirty="0"/>
              <a:t>by</a:t>
            </a:r>
            <a:r>
              <a:rPr spc="55" dirty="0"/>
              <a:t> </a:t>
            </a:r>
            <a:r>
              <a:rPr dirty="0"/>
              <a:t>the</a:t>
            </a:r>
            <a:r>
              <a:rPr spc="55" dirty="0"/>
              <a:t> </a:t>
            </a:r>
            <a:r>
              <a:rPr spc="-10" dirty="0"/>
              <a:t>prosecution </a:t>
            </a:r>
            <a:r>
              <a:rPr dirty="0"/>
              <a:t>(Crown</a:t>
            </a:r>
            <a:r>
              <a:rPr spc="25" dirty="0"/>
              <a:t> </a:t>
            </a:r>
            <a:r>
              <a:rPr dirty="0"/>
              <a:t>Prosecution</a:t>
            </a:r>
            <a:r>
              <a:rPr spc="-30" dirty="0"/>
              <a:t> </a:t>
            </a:r>
            <a:r>
              <a:rPr spc="-10" dirty="0"/>
              <a:t>Service)</a:t>
            </a:r>
          </a:p>
          <a:p>
            <a:pPr marL="317500" marR="5080" indent="-305435">
              <a:lnSpc>
                <a:spcPct val="102400"/>
              </a:lnSpc>
              <a:spcBef>
                <a:spcPts val="1215"/>
              </a:spcBef>
              <a:buFont typeface="Arial MT"/>
              <a:buChar char="•"/>
              <a:tabLst>
                <a:tab pos="317500" algn="l"/>
              </a:tabLst>
            </a:pPr>
            <a:r>
              <a:rPr dirty="0"/>
              <a:t>The</a:t>
            </a:r>
            <a:r>
              <a:rPr spc="55" dirty="0"/>
              <a:t> </a:t>
            </a:r>
            <a:r>
              <a:rPr dirty="0"/>
              <a:t>defendant</a:t>
            </a:r>
            <a:r>
              <a:rPr spc="50" dirty="0"/>
              <a:t> </a:t>
            </a:r>
            <a:r>
              <a:rPr dirty="0"/>
              <a:t>has</a:t>
            </a:r>
            <a:r>
              <a:rPr spc="50" dirty="0"/>
              <a:t> </a:t>
            </a:r>
            <a:r>
              <a:rPr dirty="0"/>
              <a:t>a</a:t>
            </a:r>
            <a:r>
              <a:rPr spc="45" dirty="0"/>
              <a:t> </a:t>
            </a:r>
            <a:r>
              <a:rPr dirty="0"/>
              <a:t>right</a:t>
            </a:r>
            <a:r>
              <a:rPr spc="50" dirty="0"/>
              <a:t> </a:t>
            </a:r>
            <a:r>
              <a:rPr dirty="0"/>
              <a:t>to</a:t>
            </a:r>
            <a:r>
              <a:rPr spc="45" dirty="0"/>
              <a:t> </a:t>
            </a:r>
            <a:r>
              <a:rPr spc="-10" dirty="0"/>
              <a:t>remain </a:t>
            </a:r>
            <a:r>
              <a:rPr dirty="0"/>
              <a:t>silent</a:t>
            </a:r>
            <a:r>
              <a:rPr spc="35" dirty="0"/>
              <a:t> </a:t>
            </a:r>
            <a:r>
              <a:rPr dirty="0"/>
              <a:t>(on</a:t>
            </a:r>
            <a:r>
              <a:rPr spc="35" dirty="0"/>
              <a:t> </a:t>
            </a:r>
            <a:r>
              <a:rPr dirty="0"/>
              <a:t>arrest,</a:t>
            </a:r>
            <a:r>
              <a:rPr spc="20" dirty="0"/>
              <a:t> </a:t>
            </a:r>
            <a:r>
              <a:rPr dirty="0"/>
              <a:t>at</a:t>
            </a:r>
            <a:r>
              <a:rPr spc="40" dirty="0"/>
              <a:t> </a:t>
            </a:r>
            <a:r>
              <a:rPr dirty="0"/>
              <a:t>the</a:t>
            </a:r>
            <a:r>
              <a:rPr spc="40" dirty="0"/>
              <a:t> </a:t>
            </a:r>
            <a:r>
              <a:rPr dirty="0"/>
              <a:t>police</a:t>
            </a:r>
            <a:r>
              <a:rPr spc="35" dirty="0"/>
              <a:t> </a:t>
            </a:r>
            <a:r>
              <a:rPr spc="-10" dirty="0"/>
              <a:t>station </a:t>
            </a:r>
            <a:r>
              <a:rPr dirty="0"/>
              <a:t>and</a:t>
            </a:r>
            <a:r>
              <a:rPr spc="35" dirty="0"/>
              <a:t> </a:t>
            </a:r>
            <a:r>
              <a:rPr dirty="0"/>
              <a:t>at</a:t>
            </a:r>
            <a:r>
              <a:rPr spc="30" dirty="0"/>
              <a:t> </a:t>
            </a:r>
            <a:r>
              <a:rPr dirty="0"/>
              <a:t>trial)</a:t>
            </a:r>
            <a:r>
              <a:rPr spc="25" dirty="0"/>
              <a:t> </a:t>
            </a:r>
            <a:r>
              <a:rPr dirty="0"/>
              <a:t>but</a:t>
            </a:r>
            <a:r>
              <a:rPr spc="30" dirty="0"/>
              <a:t> </a:t>
            </a:r>
            <a:r>
              <a:rPr dirty="0"/>
              <a:t>doing</a:t>
            </a:r>
            <a:r>
              <a:rPr spc="35" dirty="0"/>
              <a:t> </a:t>
            </a:r>
            <a:r>
              <a:rPr dirty="0"/>
              <a:t>so</a:t>
            </a:r>
            <a:r>
              <a:rPr spc="30" dirty="0"/>
              <a:t> </a:t>
            </a:r>
            <a:r>
              <a:rPr dirty="0"/>
              <a:t>will</a:t>
            </a:r>
            <a:r>
              <a:rPr spc="20" dirty="0"/>
              <a:t> </a:t>
            </a:r>
            <a:r>
              <a:rPr spc="-10" dirty="0"/>
              <a:t>allow </a:t>
            </a:r>
            <a:r>
              <a:rPr dirty="0"/>
              <a:t>the</a:t>
            </a:r>
            <a:r>
              <a:rPr spc="40" dirty="0"/>
              <a:t> </a:t>
            </a:r>
            <a:r>
              <a:rPr dirty="0"/>
              <a:t>jury</a:t>
            </a:r>
            <a:r>
              <a:rPr spc="40" dirty="0"/>
              <a:t> </a:t>
            </a:r>
            <a:r>
              <a:rPr dirty="0"/>
              <a:t>to</a:t>
            </a:r>
            <a:r>
              <a:rPr spc="35" dirty="0"/>
              <a:t> </a:t>
            </a:r>
            <a:r>
              <a:rPr dirty="0"/>
              <a:t>draw</a:t>
            </a:r>
            <a:r>
              <a:rPr spc="45" dirty="0"/>
              <a:t> </a:t>
            </a:r>
            <a:r>
              <a:rPr dirty="0"/>
              <a:t>an</a:t>
            </a:r>
            <a:r>
              <a:rPr spc="30" dirty="0"/>
              <a:t> </a:t>
            </a:r>
            <a:r>
              <a:rPr dirty="0"/>
              <a:t>adverse</a:t>
            </a:r>
            <a:r>
              <a:rPr spc="40" dirty="0"/>
              <a:t> </a:t>
            </a:r>
            <a:r>
              <a:rPr spc="-10" dirty="0"/>
              <a:t>inference </a:t>
            </a:r>
            <a:r>
              <a:rPr dirty="0"/>
              <a:t>at</a:t>
            </a:r>
            <a:r>
              <a:rPr spc="30" dirty="0"/>
              <a:t> </a:t>
            </a:r>
            <a:r>
              <a:rPr spc="-10" dirty="0"/>
              <a:t>trial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21175" y="7073575"/>
            <a:ext cx="231140" cy="231140"/>
            <a:chOff x="921175" y="7073575"/>
            <a:chExt cx="231140" cy="231140"/>
          </a:xfrm>
        </p:grpSpPr>
        <p:sp>
          <p:nvSpPr>
            <p:cNvPr id="5" name="object 5"/>
            <p:cNvSpPr/>
            <p:nvPr/>
          </p:nvSpPr>
          <p:spPr>
            <a:xfrm>
              <a:off x="921175" y="7073575"/>
              <a:ext cx="231140" cy="231140"/>
            </a:xfrm>
            <a:custGeom>
              <a:avLst/>
              <a:gdLst/>
              <a:ahLst/>
              <a:cxnLst/>
              <a:rect l="l" t="t" r="r" b="b"/>
              <a:pathLst>
                <a:path w="231140" h="231140">
                  <a:moveTo>
                    <a:pt x="230699" y="0"/>
                  </a:moveTo>
                  <a:lnTo>
                    <a:pt x="0" y="0"/>
                  </a:lnTo>
                  <a:lnTo>
                    <a:pt x="0" y="230800"/>
                  </a:lnTo>
                  <a:lnTo>
                    <a:pt x="230699" y="230800"/>
                  </a:lnTo>
                  <a:lnTo>
                    <a:pt x="230699" y="0"/>
                  </a:lnTo>
                  <a:close/>
                </a:path>
              </a:pathLst>
            </a:custGeom>
            <a:solidFill>
              <a:srgbClr val="EB6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2377" y="7119547"/>
              <a:ext cx="90805" cy="109220"/>
            </a:xfrm>
            <a:custGeom>
              <a:avLst/>
              <a:gdLst/>
              <a:ahLst/>
              <a:cxnLst/>
              <a:rect l="l" t="t" r="r" b="b"/>
              <a:pathLst>
                <a:path w="90805" h="109220">
                  <a:moveTo>
                    <a:pt x="43420" y="92488"/>
                  </a:moveTo>
                  <a:lnTo>
                    <a:pt x="2344" y="92488"/>
                  </a:lnTo>
                  <a:lnTo>
                    <a:pt x="2344" y="108877"/>
                  </a:lnTo>
                  <a:lnTo>
                    <a:pt x="43420" y="108877"/>
                  </a:lnTo>
                  <a:lnTo>
                    <a:pt x="43420" y="92488"/>
                  </a:lnTo>
                  <a:close/>
                </a:path>
                <a:path w="90805" h="109220">
                  <a:moveTo>
                    <a:pt x="28798" y="18910"/>
                  </a:moveTo>
                  <a:lnTo>
                    <a:pt x="20147" y="18910"/>
                  </a:lnTo>
                  <a:lnTo>
                    <a:pt x="20147" y="92488"/>
                  </a:lnTo>
                  <a:lnTo>
                    <a:pt x="28798" y="92488"/>
                  </a:lnTo>
                  <a:lnTo>
                    <a:pt x="28798" y="18910"/>
                  </a:lnTo>
                  <a:close/>
                </a:path>
                <a:path w="90805" h="109220">
                  <a:moveTo>
                    <a:pt x="28798" y="0"/>
                  </a:moveTo>
                  <a:lnTo>
                    <a:pt x="21319" y="0"/>
                  </a:lnTo>
                  <a:lnTo>
                    <a:pt x="0" y="15357"/>
                  </a:lnTo>
                  <a:lnTo>
                    <a:pt x="0" y="31861"/>
                  </a:lnTo>
                  <a:lnTo>
                    <a:pt x="20147" y="18910"/>
                  </a:lnTo>
                  <a:lnTo>
                    <a:pt x="28798" y="18910"/>
                  </a:lnTo>
                  <a:lnTo>
                    <a:pt x="28798" y="0"/>
                  </a:lnTo>
                  <a:close/>
                </a:path>
                <a:path w="90805" h="109220">
                  <a:moveTo>
                    <a:pt x="48029" y="93947"/>
                  </a:moveTo>
                  <a:lnTo>
                    <a:pt x="60835" y="108877"/>
                  </a:lnTo>
                  <a:lnTo>
                    <a:pt x="68164" y="108877"/>
                  </a:lnTo>
                  <a:lnTo>
                    <a:pt x="71969" y="108132"/>
                  </a:lnTo>
                  <a:lnTo>
                    <a:pt x="78554" y="105151"/>
                  </a:lnTo>
                  <a:lnTo>
                    <a:pt x="81317" y="103020"/>
                  </a:lnTo>
                  <a:lnTo>
                    <a:pt x="85003" y="98444"/>
                  </a:lnTo>
                  <a:lnTo>
                    <a:pt x="60928" y="98444"/>
                  </a:lnTo>
                  <a:lnTo>
                    <a:pt x="58472" y="98092"/>
                  </a:lnTo>
                  <a:lnTo>
                    <a:pt x="53263" y="96680"/>
                  </a:lnTo>
                  <a:lnTo>
                    <a:pt x="50621" y="95516"/>
                  </a:lnTo>
                  <a:lnTo>
                    <a:pt x="48029" y="93947"/>
                  </a:lnTo>
                  <a:close/>
                </a:path>
                <a:path w="90805" h="109220">
                  <a:moveTo>
                    <a:pt x="84076" y="10432"/>
                  </a:moveTo>
                  <a:lnTo>
                    <a:pt x="66397" y="10432"/>
                  </a:lnTo>
                  <a:lnTo>
                    <a:pt x="68756" y="10851"/>
                  </a:lnTo>
                  <a:lnTo>
                    <a:pt x="68519" y="10851"/>
                  </a:lnTo>
                  <a:lnTo>
                    <a:pt x="79029" y="24709"/>
                  </a:lnTo>
                  <a:lnTo>
                    <a:pt x="79029" y="30514"/>
                  </a:lnTo>
                  <a:lnTo>
                    <a:pt x="78731" y="32788"/>
                  </a:lnTo>
                  <a:lnTo>
                    <a:pt x="78685" y="33141"/>
                  </a:lnTo>
                  <a:lnTo>
                    <a:pt x="77363" y="37809"/>
                  </a:lnTo>
                  <a:lnTo>
                    <a:pt x="77308" y="38005"/>
                  </a:lnTo>
                  <a:lnTo>
                    <a:pt x="76209" y="40136"/>
                  </a:lnTo>
                  <a:lnTo>
                    <a:pt x="73243" y="43731"/>
                  </a:lnTo>
                  <a:lnTo>
                    <a:pt x="71355" y="45143"/>
                  </a:lnTo>
                  <a:lnTo>
                    <a:pt x="66778" y="47183"/>
                  </a:lnTo>
                  <a:lnTo>
                    <a:pt x="64034" y="47692"/>
                  </a:lnTo>
                  <a:lnTo>
                    <a:pt x="57374" y="47692"/>
                  </a:lnTo>
                  <a:lnTo>
                    <a:pt x="57374" y="58125"/>
                  </a:lnTo>
                  <a:lnTo>
                    <a:pt x="69132" y="58125"/>
                  </a:lnTo>
                  <a:lnTo>
                    <a:pt x="73597" y="59629"/>
                  </a:lnTo>
                  <a:lnTo>
                    <a:pt x="79773" y="65642"/>
                  </a:lnTo>
                  <a:lnTo>
                    <a:pt x="81317" y="70545"/>
                  </a:lnTo>
                  <a:lnTo>
                    <a:pt x="81317" y="80115"/>
                  </a:lnTo>
                  <a:lnTo>
                    <a:pt x="81108" y="81919"/>
                  </a:lnTo>
                  <a:lnTo>
                    <a:pt x="81010" y="82769"/>
                  </a:lnTo>
                  <a:lnTo>
                    <a:pt x="66657" y="98444"/>
                  </a:lnTo>
                  <a:lnTo>
                    <a:pt x="85003" y="98444"/>
                  </a:lnTo>
                  <a:lnTo>
                    <a:pt x="90358" y="73082"/>
                  </a:lnTo>
                  <a:lnTo>
                    <a:pt x="90055" y="70545"/>
                  </a:lnTo>
                  <a:lnTo>
                    <a:pt x="89940" y="69578"/>
                  </a:lnTo>
                  <a:lnTo>
                    <a:pt x="75290" y="52320"/>
                  </a:lnTo>
                  <a:lnTo>
                    <a:pt x="75290" y="52007"/>
                  </a:lnTo>
                  <a:lnTo>
                    <a:pt x="87784" y="33141"/>
                  </a:lnTo>
                  <a:lnTo>
                    <a:pt x="87847" y="32788"/>
                  </a:lnTo>
                  <a:lnTo>
                    <a:pt x="88043" y="30514"/>
                  </a:lnTo>
                  <a:lnTo>
                    <a:pt x="88070" y="23506"/>
                  </a:lnTo>
                  <a:lnTo>
                    <a:pt x="87549" y="19819"/>
                  </a:lnTo>
                  <a:lnTo>
                    <a:pt x="85482" y="13178"/>
                  </a:lnTo>
                  <a:lnTo>
                    <a:pt x="84076" y="10432"/>
                  </a:lnTo>
                  <a:close/>
                </a:path>
                <a:path w="90805" h="109220">
                  <a:moveTo>
                    <a:pt x="68797" y="0"/>
                  </a:moveTo>
                  <a:lnTo>
                    <a:pt x="63067" y="0"/>
                  </a:lnTo>
                  <a:lnTo>
                    <a:pt x="60621" y="339"/>
                  </a:lnTo>
                  <a:lnTo>
                    <a:pt x="55077" y="1699"/>
                  </a:lnTo>
                  <a:lnTo>
                    <a:pt x="52165" y="2928"/>
                  </a:lnTo>
                  <a:lnTo>
                    <a:pt x="49114" y="4706"/>
                  </a:lnTo>
                  <a:lnTo>
                    <a:pt x="49114" y="15060"/>
                  </a:lnTo>
                  <a:lnTo>
                    <a:pt x="51607" y="13648"/>
                  </a:lnTo>
                  <a:lnTo>
                    <a:pt x="54137" y="12524"/>
                  </a:lnTo>
                  <a:lnTo>
                    <a:pt x="59272" y="10851"/>
                  </a:lnTo>
                  <a:lnTo>
                    <a:pt x="61821" y="10432"/>
                  </a:lnTo>
                  <a:lnTo>
                    <a:pt x="84076" y="10432"/>
                  </a:lnTo>
                  <a:lnTo>
                    <a:pt x="83968" y="10223"/>
                  </a:lnTo>
                  <a:lnTo>
                    <a:pt x="80061" y="5307"/>
                  </a:lnTo>
                  <a:lnTo>
                    <a:pt x="77671" y="3399"/>
                  </a:lnTo>
                  <a:lnTo>
                    <a:pt x="72015" y="679"/>
                  </a:lnTo>
                  <a:lnTo>
                    <a:pt x="68797" y="0"/>
                  </a:lnTo>
                  <a:close/>
                </a:path>
              </a:pathLst>
            </a:custGeom>
            <a:solidFill>
              <a:srgbClr val="171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ts val="2305"/>
              </a:lnSpc>
              <a:spcBef>
                <a:spcPts val="100"/>
              </a:spcBef>
              <a:buSzPct val="123809"/>
              <a:buFont typeface="Arial MT"/>
              <a:buChar char="•"/>
              <a:tabLst>
                <a:tab pos="317500" algn="l"/>
              </a:tabLst>
            </a:pPr>
            <a:r>
              <a:rPr dirty="0"/>
              <a:t>There</a:t>
            </a:r>
            <a:r>
              <a:rPr spc="45" dirty="0"/>
              <a:t> </a:t>
            </a:r>
            <a:r>
              <a:rPr dirty="0"/>
              <a:t>are</a:t>
            </a:r>
            <a:r>
              <a:rPr spc="50" dirty="0"/>
              <a:t> </a:t>
            </a:r>
            <a:r>
              <a:rPr dirty="0"/>
              <a:t>3</a:t>
            </a:r>
            <a:r>
              <a:rPr spc="50" dirty="0"/>
              <a:t> </a:t>
            </a:r>
            <a:r>
              <a:rPr dirty="0"/>
              <a:t>types</a:t>
            </a:r>
            <a:r>
              <a:rPr spc="45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spc="-10" dirty="0"/>
              <a:t>offences:</a:t>
            </a:r>
          </a:p>
          <a:p>
            <a:pPr marL="588645" lvl="1" indent="-365760">
              <a:lnSpc>
                <a:spcPts val="2845"/>
              </a:lnSpc>
              <a:buSzPct val="123809"/>
              <a:buAutoNum type="arabicPeriod"/>
              <a:tabLst>
                <a:tab pos="588645" algn="l"/>
              </a:tabLst>
            </a:pPr>
            <a:r>
              <a:rPr sz="2100" dirty="0">
                <a:latin typeface="Corbel"/>
                <a:cs typeface="Corbel"/>
              </a:rPr>
              <a:t>Summary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(less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serious)</a:t>
            </a:r>
            <a:r>
              <a:rPr sz="2100" spc="5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–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triable</a:t>
            </a:r>
            <a:endParaRPr sz="2100">
              <a:latin typeface="Corbel"/>
              <a:cs typeface="Corbel"/>
            </a:endParaRPr>
          </a:p>
          <a:p>
            <a:pPr marL="588645">
              <a:lnSpc>
                <a:spcPts val="2255"/>
              </a:lnSpc>
            </a:pPr>
            <a:r>
              <a:rPr dirty="0"/>
              <a:t>only</a:t>
            </a:r>
            <a:r>
              <a:rPr spc="55" dirty="0"/>
              <a:t> </a:t>
            </a:r>
            <a:r>
              <a:rPr dirty="0"/>
              <a:t>in</a:t>
            </a:r>
            <a:r>
              <a:rPr spc="50" dirty="0"/>
              <a:t> </a:t>
            </a:r>
            <a:r>
              <a:rPr dirty="0"/>
              <a:t>the</a:t>
            </a:r>
            <a:r>
              <a:rPr spc="55" dirty="0"/>
              <a:t> </a:t>
            </a:r>
            <a:r>
              <a:rPr dirty="0"/>
              <a:t>Magistrates</a:t>
            </a:r>
            <a:r>
              <a:rPr spc="-35" dirty="0"/>
              <a:t> </a:t>
            </a:r>
            <a:r>
              <a:rPr spc="-20" dirty="0"/>
              <a:t>Court</a:t>
            </a:r>
          </a:p>
          <a:p>
            <a:pPr marL="588645" lvl="1" indent="-365760">
              <a:lnSpc>
                <a:spcPts val="2905"/>
              </a:lnSpc>
              <a:buSzPct val="123809"/>
              <a:buAutoNum type="arabicPeriod" startAt="2"/>
              <a:tabLst>
                <a:tab pos="588645" algn="l"/>
              </a:tabLst>
            </a:pPr>
            <a:r>
              <a:rPr sz="2100" dirty="0">
                <a:latin typeface="Corbel"/>
                <a:cs typeface="Corbel"/>
              </a:rPr>
              <a:t>Either</a:t>
            </a:r>
            <a:r>
              <a:rPr sz="2100" spc="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way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offences</a:t>
            </a:r>
            <a:r>
              <a:rPr sz="2100" spc="50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(medium</a:t>
            </a:r>
            <a:endParaRPr sz="2100">
              <a:latin typeface="Corbel"/>
              <a:cs typeface="Corbel"/>
            </a:endParaRPr>
          </a:p>
          <a:p>
            <a:pPr marL="588645" marR="304800">
              <a:lnSpc>
                <a:spcPts val="2500"/>
              </a:lnSpc>
              <a:spcBef>
                <a:spcPts val="85"/>
              </a:spcBef>
            </a:pPr>
            <a:r>
              <a:rPr dirty="0"/>
              <a:t>seriousness)</a:t>
            </a:r>
            <a:r>
              <a:rPr spc="50" dirty="0"/>
              <a:t> </a:t>
            </a:r>
            <a:r>
              <a:rPr dirty="0"/>
              <a:t>–</a:t>
            </a:r>
            <a:r>
              <a:rPr spc="520" dirty="0"/>
              <a:t> </a:t>
            </a:r>
            <a:r>
              <a:rPr dirty="0"/>
              <a:t>triable</a:t>
            </a:r>
            <a:r>
              <a:rPr spc="60" dirty="0"/>
              <a:t> </a:t>
            </a:r>
            <a:r>
              <a:rPr dirty="0"/>
              <a:t>either</a:t>
            </a:r>
            <a:r>
              <a:rPr spc="55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Crown</a:t>
            </a:r>
            <a:r>
              <a:rPr spc="-55" dirty="0"/>
              <a:t> </a:t>
            </a:r>
            <a:r>
              <a:rPr dirty="0"/>
              <a:t>Court</a:t>
            </a:r>
            <a:r>
              <a:rPr spc="30" dirty="0"/>
              <a:t> </a:t>
            </a:r>
            <a:r>
              <a:rPr dirty="0"/>
              <a:t>or</a:t>
            </a:r>
            <a:r>
              <a:rPr spc="35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spc="-25" dirty="0"/>
              <a:t>the</a:t>
            </a:r>
          </a:p>
          <a:p>
            <a:pPr marL="588645">
              <a:lnSpc>
                <a:spcPts val="2305"/>
              </a:lnSpc>
              <a:spcBef>
                <a:spcPts val="10"/>
              </a:spcBef>
            </a:pPr>
            <a:r>
              <a:rPr dirty="0"/>
              <a:t>Magistrates</a:t>
            </a:r>
            <a:r>
              <a:rPr spc="50" dirty="0"/>
              <a:t> </a:t>
            </a:r>
            <a:r>
              <a:rPr spc="-20" dirty="0"/>
              <a:t>Court</a:t>
            </a:r>
          </a:p>
          <a:p>
            <a:pPr marL="588645" marR="282575" lvl="1" indent="-366395">
              <a:lnSpc>
                <a:spcPts val="2500"/>
              </a:lnSpc>
              <a:spcBef>
                <a:spcPts val="390"/>
              </a:spcBef>
              <a:buSzPct val="123809"/>
              <a:buAutoNum type="arabicPeriod" startAt="3"/>
              <a:tabLst>
                <a:tab pos="588645" algn="l"/>
              </a:tabLst>
            </a:pPr>
            <a:r>
              <a:rPr sz="2100" dirty="0">
                <a:latin typeface="Corbel"/>
                <a:cs typeface="Corbel"/>
              </a:rPr>
              <a:t>Indictable</a:t>
            </a:r>
            <a:r>
              <a:rPr sz="2100" spc="7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offences</a:t>
            </a:r>
            <a:r>
              <a:rPr sz="2100" spc="6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(serious)</a:t>
            </a:r>
            <a:r>
              <a:rPr sz="2100" spc="60" dirty="0">
                <a:latin typeface="Corbel"/>
                <a:cs typeface="Corbel"/>
              </a:rPr>
              <a:t> </a:t>
            </a:r>
            <a:r>
              <a:rPr sz="2100" spc="-60" dirty="0">
                <a:latin typeface="Corbel"/>
                <a:cs typeface="Corbel"/>
              </a:rPr>
              <a:t>– </a:t>
            </a:r>
            <a:r>
              <a:rPr sz="2100" dirty="0">
                <a:latin typeface="Corbel"/>
                <a:cs typeface="Corbel"/>
              </a:rPr>
              <a:t>triable</a:t>
            </a:r>
            <a:r>
              <a:rPr sz="2100" spc="3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only</a:t>
            </a:r>
            <a:r>
              <a:rPr sz="2100" spc="4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in</a:t>
            </a:r>
            <a:r>
              <a:rPr sz="2100" spc="30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the</a:t>
            </a:r>
            <a:r>
              <a:rPr sz="2100" spc="-45" dirty="0">
                <a:latin typeface="Corbel"/>
                <a:cs typeface="Corbel"/>
              </a:rPr>
              <a:t> </a:t>
            </a:r>
            <a:r>
              <a:rPr sz="2100" dirty="0">
                <a:latin typeface="Corbel"/>
                <a:cs typeface="Corbel"/>
              </a:rPr>
              <a:t>Crown</a:t>
            </a:r>
            <a:r>
              <a:rPr sz="2100" spc="-55" dirty="0">
                <a:latin typeface="Corbel"/>
                <a:cs typeface="Corbel"/>
              </a:rPr>
              <a:t> </a:t>
            </a:r>
            <a:r>
              <a:rPr sz="2100" spc="-10" dirty="0">
                <a:latin typeface="Corbel"/>
                <a:cs typeface="Corbel"/>
              </a:rPr>
              <a:t>Court</a:t>
            </a:r>
            <a:endParaRPr sz="2100">
              <a:latin typeface="Corbel"/>
              <a:cs typeface="Corbe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Corbel"/>
              <a:buAutoNum type="arabicPeriod" startAt="3"/>
            </a:pPr>
            <a:endParaRPr sz="2100">
              <a:latin typeface="Corbel"/>
              <a:cs typeface="Corbel"/>
            </a:endParaRPr>
          </a:p>
          <a:p>
            <a:pPr marL="317500" marR="5080" indent="-305435">
              <a:lnSpc>
                <a:spcPct val="101400"/>
              </a:lnSpc>
              <a:buSzPct val="123809"/>
              <a:buFont typeface="Arial MT"/>
              <a:buChar char="•"/>
              <a:tabLst>
                <a:tab pos="317500" algn="l"/>
              </a:tabLst>
            </a:pPr>
            <a:r>
              <a:rPr dirty="0"/>
              <a:t>Tribunal</a:t>
            </a:r>
            <a:r>
              <a:rPr spc="1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fact</a:t>
            </a:r>
            <a:r>
              <a:rPr spc="30" dirty="0"/>
              <a:t> </a:t>
            </a:r>
            <a:r>
              <a:rPr dirty="0"/>
              <a:t>–</a:t>
            </a:r>
            <a:r>
              <a:rPr spc="30" dirty="0"/>
              <a:t> </a:t>
            </a:r>
            <a:r>
              <a:rPr dirty="0"/>
              <a:t>magistrates</a:t>
            </a:r>
            <a:r>
              <a:rPr spc="35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spc="-25" dirty="0"/>
              <a:t>the </a:t>
            </a:r>
            <a:r>
              <a:rPr dirty="0"/>
              <a:t>Magistrates</a:t>
            </a:r>
            <a:r>
              <a:rPr spc="-40" dirty="0"/>
              <a:t> </a:t>
            </a:r>
            <a:r>
              <a:rPr dirty="0"/>
              <a:t>Court</a:t>
            </a:r>
            <a:r>
              <a:rPr spc="60" dirty="0"/>
              <a:t> </a:t>
            </a:r>
            <a:r>
              <a:rPr dirty="0"/>
              <a:t>or</a:t>
            </a:r>
            <a:r>
              <a:rPr spc="50" dirty="0"/>
              <a:t> </a:t>
            </a:r>
            <a:r>
              <a:rPr dirty="0"/>
              <a:t>jury</a:t>
            </a:r>
            <a:r>
              <a:rPr spc="55" dirty="0"/>
              <a:t> </a:t>
            </a:r>
            <a:r>
              <a:rPr dirty="0"/>
              <a:t>in</a:t>
            </a:r>
            <a:r>
              <a:rPr spc="50" dirty="0"/>
              <a:t> </a:t>
            </a:r>
            <a:r>
              <a:rPr spc="-25" dirty="0"/>
              <a:t>the </a:t>
            </a:r>
            <a:r>
              <a:rPr dirty="0"/>
              <a:t>Crown</a:t>
            </a:r>
            <a:r>
              <a:rPr spc="-55" dirty="0"/>
              <a:t> </a:t>
            </a:r>
            <a:r>
              <a:rPr spc="-10" dirty="0"/>
              <a:t>Court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2911</Words>
  <Application>Microsoft Office PowerPoint</Application>
  <PresentationFormat>Custom</PresentationFormat>
  <Paragraphs>268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 MT</vt:lpstr>
      <vt:lpstr>Calibri</vt:lpstr>
      <vt:lpstr>Corbel</vt:lpstr>
      <vt:lpstr>Courier New</vt:lpstr>
      <vt:lpstr>Times New Roman</vt:lpstr>
      <vt:lpstr>Wingdings</vt:lpstr>
      <vt:lpstr>Office Theme</vt:lpstr>
      <vt:lpstr>Lecture 1 – Introduction to the Principles of Criminal Law</vt:lpstr>
      <vt:lpstr>Recommended Books</vt:lpstr>
      <vt:lpstr>Assessment Format</vt:lpstr>
      <vt:lpstr>In this part of the lecture we will cover:</vt:lpstr>
      <vt:lpstr>What is a crime?</vt:lpstr>
      <vt:lpstr>What is the purpose of the criminal law?</vt:lpstr>
      <vt:lpstr>Keeping the criminal law under review</vt:lpstr>
      <vt:lpstr>Elements of Criminal Liability</vt:lpstr>
      <vt:lpstr>An introduction to criminal procedure</vt:lpstr>
      <vt:lpstr>PowerPoint Presentation</vt:lpstr>
      <vt:lpstr>Mode of trial hearing</vt:lpstr>
      <vt:lpstr>Criminal justice process</vt:lpstr>
      <vt:lpstr>Appeals</vt:lpstr>
      <vt:lpstr>An introduction to evidential issues</vt:lpstr>
      <vt:lpstr>Forms of Criminal Liability</vt:lpstr>
      <vt:lpstr>PowerPoint Presentation</vt:lpstr>
      <vt:lpstr>Law in practice</vt:lpstr>
      <vt:lpstr>Part 3 – Interactive Activities</vt:lpstr>
      <vt:lpstr>Elements of a criminal offence: Task 1</vt:lpstr>
      <vt:lpstr>Elements of a criminal offence: Task 1</vt:lpstr>
      <vt:lpstr>Elements of a criminal offence: Task 2</vt:lpstr>
      <vt:lpstr>Elements of a criminal offence: Task 2</vt:lpstr>
      <vt:lpstr>MCQs</vt:lpstr>
      <vt:lpstr>MCQs</vt:lpstr>
      <vt:lpstr>MCQs</vt:lpstr>
      <vt:lpstr>MCQs</vt:lpstr>
      <vt:lpstr>MCQs</vt:lpstr>
      <vt:lpstr>MCQs</vt:lpstr>
      <vt:lpstr>MCQs</vt:lpstr>
      <vt:lpstr>MCQs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CL_Lecture1</dc:title>
  <dc:creator>Melanie Collard</dc:creator>
  <cp:lastModifiedBy>Sakina Shah</cp:lastModifiedBy>
  <cp:revision>1</cp:revision>
  <dcterms:created xsi:type="dcterms:W3CDTF">2025-03-10T05:48:54Z</dcterms:created>
  <dcterms:modified xsi:type="dcterms:W3CDTF">2025-03-10T05:56:12Z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2022-09-30T00:00:00Z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2025-03-10T00:00:00Z</vt:filetime>
  </property>
  <property fmtid="{D5CDD505-2E9C-101B-9397-08002B2CF9AE}" pid="5" name="Producer">
    <vt:lpwstr>macOS Version 12.1 (Build 21C52) Quartz PDFContext</vt:lpwstr>
  </property>
</Properties>
</file>