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0661" y="574506"/>
            <a:ext cx="1946384" cy="9770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75060"/>
            <a:ext cx="9778999" cy="975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815" y="1941433"/>
            <a:ext cx="9024620" cy="492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slation.gov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67814"/>
            <a:ext cx="9766300" cy="1274445"/>
          </a:xfrm>
          <a:custGeom>
            <a:avLst/>
            <a:gdLst/>
            <a:ahLst/>
            <a:cxnLst/>
            <a:rect l="l" t="t" r="r" b="b"/>
            <a:pathLst>
              <a:path w="9766300" h="1274445">
                <a:moveTo>
                  <a:pt x="0" y="1274385"/>
                </a:moveTo>
                <a:lnTo>
                  <a:pt x="9766299" y="1274385"/>
                </a:lnTo>
                <a:lnTo>
                  <a:pt x="9766299" y="0"/>
                </a:lnTo>
                <a:lnTo>
                  <a:pt x="0" y="0"/>
                </a:lnTo>
                <a:lnTo>
                  <a:pt x="0" y="1274385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114299"/>
            <a:ext cx="9766300" cy="6388607"/>
            <a:chOff x="457200" y="114299"/>
            <a:chExt cx="9766300" cy="6388607"/>
          </a:xfrm>
        </p:grpSpPr>
        <p:sp>
          <p:nvSpPr>
            <p:cNvPr id="4" name="object 4"/>
            <p:cNvSpPr/>
            <p:nvPr/>
          </p:nvSpPr>
          <p:spPr>
            <a:xfrm>
              <a:off x="457200" y="114299"/>
              <a:ext cx="9766300" cy="4772660"/>
            </a:xfrm>
            <a:custGeom>
              <a:avLst/>
              <a:gdLst/>
              <a:ahLst/>
              <a:cxnLst/>
              <a:rect l="l" t="t" r="r" b="b"/>
              <a:pathLst>
                <a:path w="9766300" h="4772660">
                  <a:moveTo>
                    <a:pt x="0" y="4772573"/>
                  </a:moveTo>
                  <a:lnTo>
                    <a:pt x="9766299" y="4772573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772573"/>
                  </a:lnTo>
                  <a:close/>
                </a:path>
              </a:pathLst>
            </a:custGeom>
            <a:solidFill>
              <a:srgbClr val="42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886873"/>
              <a:ext cx="9766300" cy="1281430"/>
            </a:xfrm>
            <a:custGeom>
              <a:avLst/>
              <a:gdLst/>
              <a:ahLst/>
              <a:cxnLst/>
              <a:rect l="l" t="t" r="r" b="b"/>
              <a:pathLst>
                <a:path w="9766300" h="1281429">
                  <a:moveTo>
                    <a:pt x="9766298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66298" y="1280941"/>
                  </a:lnTo>
                  <a:lnTo>
                    <a:pt x="9766298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55235"/>
              <a:ext cx="9766300" cy="332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170675"/>
              <a:ext cx="9766300" cy="3322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6970" y="2186168"/>
            <a:ext cx="5667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B641E"/>
                </a:solidFill>
              </a:rPr>
              <a:t>Lecture</a:t>
            </a:r>
            <a:r>
              <a:rPr sz="4800" spc="-4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2</a:t>
            </a:r>
            <a:r>
              <a:rPr sz="4800" spc="-3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–</a:t>
            </a:r>
            <a:r>
              <a:rPr sz="4800" spc="-24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Actus</a:t>
            </a:r>
            <a:r>
              <a:rPr sz="4800" spc="-30" dirty="0">
                <a:solidFill>
                  <a:srgbClr val="EB641E"/>
                </a:solidFill>
              </a:rPr>
              <a:t> </a:t>
            </a:r>
            <a:r>
              <a:rPr sz="4800" spc="-20" dirty="0">
                <a:solidFill>
                  <a:srgbClr val="EB641E"/>
                </a:solidFill>
              </a:rPr>
              <a:t>Reus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574506"/>
            <a:ext cx="9766300" cy="977265"/>
            <a:chOff x="457200" y="574506"/>
            <a:chExt cx="9766300" cy="977265"/>
          </a:xfrm>
        </p:grpSpPr>
        <p:sp>
          <p:nvSpPr>
            <p:cNvPr id="4" name="object 4"/>
            <p:cNvSpPr/>
            <p:nvPr/>
          </p:nvSpPr>
          <p:spPr>
            <a:xfrm>
              <a:off x="457200" y="575060"/>
              <a:ext cx="9766300" cy="975994"/>
            </a:xfrm>
            <a:custGeom>
              <a:avLst/>
              <a:gdLst/>
              <a:ahLst/>
              <a:cxnLst/>
              <a:rect l="l" t="t" r="r" b="b"/>
              <a:pathLst>
                <a:path w="9766300" h="975994">
                  <a:moveTo>
                    <a:pt x="9766299" y="0"/>
                  </a:moveTo>
                  <a:lnTo>
                    <a:pt x="0" y="0"/>
                  </a:lnTo>
                  <a:lnTo>
                    <a:pt x="0" y="975944"/>
                  </a:lnTo>
                  <a:lnTo>
                    <a:pt x="9766299" y="975944"/>
                  </a:lnTo>
                  <a:lnTo>
                    <a:pt x="9766299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661" y="574506"/>
              <a:ext cx="1946384" cy="9770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114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dirty="0"/>
              <a:t>Acts</a:t>
            </a:r>
            <a:r>
              <a:rPr spc="-25" dirty="0"/>
              <a:t> </a:t>
            </a:r>
            <a:r>
              <a:rPr spc="-20" dirty="0"/>
              <a:t>and</a:t>
            </a:r>
            <a:r>
              <a:rPr spc="-130" dirty="0"/>
              <a:t> </a:t>
            </a:r>
            <a:r>
              <a:rPr spc="-10" dirty="0"/>
              <a:t>Omissions?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80457" y="7080965"/>
            <a:ext cx="345440" cy="361315"/>
            <a:chOff x="480457" y="7080965"/>
            <a:chExt cx="345440" cy="361315"/>
          </a:xfrm>
        </p:grpSpPr>
        <p:sp>
          <p:nvSpPr>
            <p:cNvPr id="8" name="object 8"/>
            <p:cNvSpPr/>
            <p:nvPr/>
          </p:nvSpPr>
          <p:spPr>
            <a:xfrm>
              <a:off x="480457" y="708096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847" y="7192186"/>
              <a:ext cx="92591" cy="10887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5562" y="4959419"/>
            <a:ext cx="3816503" cy="24827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0038" y="5132519"/>
            <a:ext cx="3345149" cy="223106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57200" y="1559818"/>
            <a:ext cx="9668510" cy="3041015"/>
            <a:chOff x="457200" y="1559818"/>
            <a:chExt cx="9668510" cy="30410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559820"/>
              <a:ext cx="2156724" cy="16284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5037" y="1559818"/>
              <a:ext cx="2700150" cy="20387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1814" y="1843250"/>
              <a:ext cx="1672574" cy="22310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0172" y="3253944"/>
              <a:ext cx="2026930" cy="1346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746908"/>
            <a:ext cx="9095740" cy="530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4960" marR="6350" indent="-302895" algn="just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general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rule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English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cannot</a:t>
            </a:r>
            <a:r>
              <a:rPr sz="1900" b="1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arise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individual’s 	</a:t>
            </a:r>
            <a:r>
              <a:rPr sz="1900" dirty="0">
                <a:latin typeface="Corbel"/>
                <a:cs typeface="Corbel"/>
              </a:rPr>
              <a:t>failure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act.</a:t>
            </a:r>
            <a:endParaRPr sz="1900">
              <a:latin typeface="Corbel"/>
              <a:cs typeface="Corbel"/>
            </a:endParaRPr>
          </a:p>
          <a:p>
            <a:pPr marL="314960" marR="6985" indent="-302895" algn="just">
              <a:lnSpc>
                <a:spcPct val="101099"/>
              </a:lnSpc>
              <a:spcBef>
                <a:spcPts val="23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In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other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words,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actus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reus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48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only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performed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way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	</a:t>
            </a:r>
            <a:r>
              <a:rPr sz="1900" dirty="0">
                <a:latin typeface="Corbel"/>
                <a:cs typeface="Corbel"/>
              </a:rPr>
              <a:t>voluntary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positive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action,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rather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omission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(i.e.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“act”).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4960" marR="6350" indent="-302895" algn="just">
              <a:lnSpc>
                <a:spcPct val="100499"/>
              </a:lnSpc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“[N]ormally,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actus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reus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doctrine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requires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action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sort: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something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u="heavy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done</a:t>
            </a:r>
            <a:r>
              <a:rPr sz="1900" spc="-20" dirty="0">
                <a:latin typeface="Corbel"/>
                <a:cs typeface="Corbel"/>
              </a:rPr>
              <a:t> 	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defendant”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Simester,</a:t>
            </a:r>
            <a:r>
              <a:rPr sz="1900" b="1" spc="27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A.</a:t>
            </a:r>
            <a:r>
              <a:rPr sz="1900" b="1" spc="26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et</a:t>
            </a:r>
            <a:r>
              <a:rPr sz="1900" b="1" spc="27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al.</a:t>
            </a:r>
            <a:r>
              <a:rPr sz="1900" b="1" spc="26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(2010)</a:t>
            </a:r>
            <a:r>
              <a:rPr sz="1900" b="1" spc="2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Simester</a:t>
            </a:r>
            <a:r>
              <a:rPr sz="1900" b="1" i="1" spc="2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&amp;</a:t>
            </a:r>
            <a:r>
              <a:rPr sz="1900" b="1" i="1" spc="28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Sullivan’s</a:t>
            </a:r>
            <a:r>
              <a:rPr sz="1900" b="1" i="1" spc="26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Criminal</a:t>
            </a:r>
            <a:r>
              <a:rPr sz="1900" b="1" i="1" spc="260" dirty="0">
                <a:latin typeface="Corbel"/>
                <a:cs typeface="Corbel"/>
              </a:rPr>
              <a:t> </a:t>
            </a:r>
            <a:r>
              <a:rPr sz="1900" b="1" i="1" spc="-20" dirty="0">
                <a:latin typeface="Corbel"/>
                <a:cs typeface="Corbel"/>
              </a:rPr>
              <a:t>Law: 	</a:t>
            </a:r>
            <a:r>
              <a:rPr sz="1900" b="1" i="1" dirty="0">
                <a:latin typeface="Corbel"/>
                <a:cs typeface="Corbel"/>
              </a:rPr>
              <a:t>Theory</a:t>
            </a:r>
            <a:r>
              <a:rPr sz="1900" b="1" i="1" spc="4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and</a:t>
            </a:r>
            <a:r>
              <a:rPr sz="1900" b="1" i="1" spc="4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Doctrine</a:t>
            </a:r>
            <a:r>
              <a:rPr sz="1900" b="1" dirty="0">
                <a:latin typeface="Corbel"/>
                <a:cs typeface="Corbel"/>
              </a:rPr>
              <a:t>,</a:t>
            </a:r>
            <a:r>
              <a:rPr sz="1900" b="1" spc="-4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Oxford: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Hart</a:t>
            </a:r>
            <a:r>
              <a:rPr sz="1900" b="1" spc="4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Publishing,</a:t>
            </a:r>
            <a:r>
              <a:rPr sz="1900" b="1" spc="40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pg.64.</a:t>
            </a:r>
            <a:endParaRPr sz="1900">
              <a:latin typeface="Corbel"/>
              <a:cs typeface="Corbel"/>
            </a:endParaRPr>
          </a:p>
          <a:p>
            <a:pPr marL="314960" marR="5080" indent="-302895" algn="just">
              <a:lnSpc>
                <a:spcPct val="101099"/>
              </a:lnSpc>
              <a:spcBef>
                <a:spcPts val="230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“A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sees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drowning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able</a:t>
            </a:r>
            <a:r>
              <a:rPr sz="1900" spc="2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save</a:t>
            </a:r>
            <a:r>
              <a:rPr sz="1900" spc="2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him</a:t>
            </a:r>
            <a:r>
              <a:rPr sz="1900" spc="2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holding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out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hand.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abstains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from 	</a:t>
            </a:r>
            <a:r>
              <a:rPr sz="1900" dirty="0">
                <a:latin typeface="Corbel"/>
                <a:cs typeface="Corbel"/>
              </a:rPr>
              <a:t>doing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order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may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drowned,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drowned.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3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committed</a:t>
            </a:r>
            <a:r>
              <a:rPr sz="1900" spc="36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no 	</a:t>
            </a:r>
            <a:r>
              <a:rPr sz="1900" dirty="0">
                <a:latin typeface="Corbel"/>
                <a:cs typeface="Corbel"/>
              </a:rPr>
              <a:t>offence”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Stephen,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Digest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of</a:t>
            </a:r>
            <a:r>
              <a:rPr sz="1900" b="1" i="1" spc="-5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Criminal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Law</a:t>
            </a:r>
            <a:r>
              <a:rPr sz="1900" b="1" dirty="0">
                <a:latin typeface="Corbel"/>
                <a:cs typeface="Corbel"/>
              </a:rPr>
              <a:t>,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1887.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4960" marR="5080" indent="-302895" algn="just">
              <a:lnSpc>
                <a:spcPct val="101099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spc="-10" dirty="0">
                <a:latin typeface="MS PGothic"/>
                <a:cs typeface="MS PGothic"/>
              </a:rPr>
              <a:t>“</a:t>
            </a:r>
            <a:r>
              <a:rPr sz="1900" spc="-320" dirty="0">
                <a:latin typeface="MS PGothic"/>
                <a:cs typeface="MS PGothic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83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i</a:t>
            </a:r>
            <a:r>
              <a:rPr sz="1900" dirty="0">
                <a:latin typeface="Corbel"/>
                <a:cs typeface="Corbel"/>
              </a:rPr>
              <a:t>s</a:t>
            </a:r>
            <a:r>
              <a:rPr sz="1900" spc="825" dirty="0">
                <a:latin typeface="Corbel"/>
                <a:cs typeface="Corbel"/>
              </a:rPr>
              <a:t> </a:t>
            </a:r>
            <a:r>
              <a:rPr sz="1900" spc="10" dirty="0">
                <a:latin typeface="Corbel"/>
                <a:cs typeface="Corbel"/>
              </a:rPr>
              <a:t>n</a:t>
            </a:r>
            <a:r>
              <a:rPr sz="1900" dirty="0">
                <a:latin typeface="Corbel"/>
                <a:cs typeface="Corbel"/>
              </a:rPr>
              <a:t>o</a:t>
            </a:r>
            <a:r>
              <a:rPr sz="1900" spc="8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duty</a:t>
            </a:r>
            <a:r>
              <a:rPr sz="1900" spc="830" dirty="0">
                <a:latin typeface="Corbel"/>
                <a:cs typeface="Corbel"/>
              </a:rPr>
              <a:t> </a:t>
            </a:r>
            <a:r>
              <a:rPr sz="1900" spc="15" dirty="0">
                <a:latin typeface="Corbel"/>
                <a:cs typeface="Corbel"/>
              </a:rPr>
              <a:t>o</a:t>
            </a:r>
            <a:r>
              <a:rPr sz="1900" dirty="0">
                <a:latin typeface="Corbel"/>
                <a:cs typeface="Corbel"/>
              </a:rPr>
              <a:t>f</a:t>
            </a:r>
            <a:r>
              <a:rPr sz="1900" spc="830" dirty="0">
                <a:latin typeface="Corbel"/>
                <a:cs typeface="Corbel"/>
              </a:rPr>
              <a:t> </a:t>
            </a:r>
            <a:r>
              <a:rPr sz="1900" spc="5" dirty="0">
                <a:latin typeface="Corbel"/>
                <a:cs typeface="Corbel"/>
              </a:rPr>
              <a:t>easy</a:t>
            </a:r>
            <a:r>
              <a:rPr sz="1900" spc="8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rescue</a:t>
            </a:r>
            <a:r>
              <a:rPr sz="1900" spc="-114" dirty="0">
                <a:latin typeface="Corbel"/>
                <a:cs typeface="Corbel"/>
              </a:rPr>
              <a:t> </a:t>
            </a:r>
            <a:r>
              <a:rPr sz="1900" spc="-10" dirty="0">
                <a:latin typeface="MS PGothic"/>
                <a:cs typeface="MS PGothic"/>
              </a:rPr>
              <a:t>”</a:t>
            </a:r>
            <a:r>
              <a:rPr sz="1900" spc="885" dirty="0">
                <a:latin typeface="MS PGothic"/>
                <a:cs typeface="MS PGothic"/>
              </a:rPr>
              <a:t> </a:t>
            </a:r>
            <a:r>
              <a:rPr sz="1900" dirty="0">
                <a:latin typeface="Corbel"/>
                <a:cs typeface="Corbel"/>
              </a:rPr>
              <a:t>(i.e.,</a:t>
            </a:r>
            <a:r>
              <a:rPr sz="1900" spc="82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there</a:t>
            </a:r>
            <a:r>
              <a:rPr sz="1900" spc="83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i</a:t>
            </a:r>
            <a:r>
              <a:rPr sz="1900" dirty="0">
                <a:latin typeface="Corbel"/>
                <a:cs typeface="Corbel"/>
              </a:rPr>
              <a:t>s</a:t>
            </a:r>
            <a:r>
              <a:rPr sz="1900" spc="825" dirty="0">
                <a:latin typeface="Corbel"/>
                <a:cs typeface="Corbel"/>
              </a:rPr>
              <a:t> </a:t>
            </a:r>
            <a:r>
              <a:rPr sz="1900" spc="10" dirty="0">
                <a:latin typeface="Corbel"/>
                <a:cs typeface="Corbel"/>
              </a:rPr>
              <a:t>n</a:t>
            </a:r>
            <a:r>
              <a:rPr sz="1900" dirty="0">
                <a:latin typeface="Corbel"/>
                <a:cs typeface="Corbel"/>
              </a:rPr>
              <a:t>o</a:t>
            </a:r>
            <a:r>
              <a:rPr sz="1900" spc="8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81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8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825" dirty="0">
                <a:latin typeface="Corbel"/>
                <a:cs typeface="Corbel"/>
              </a:rPr>
              <a:t> </a:t>
            </a:r>
            <a:r>
              <a:rPr sz="1900" spc="15" dirty="0">
                <a:latin typeface="Corbel"/>
                <a:cs typeface="Corbel"/>
              </a:rPr>
              <a:t>an 	</a:t>
            </a:r>
            <a:r>
              <a:rPr sz="1900" dirty="0">
                <a:latin typeface="Corbel"/>
                <a:cs typeface="Corbel"/>
              </a:rPr>
              <a:t>omission/failure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act).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23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Contrast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approach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other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European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countries,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e.g.,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France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Germany.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Actus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Reus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criminal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offence</a:t>
            </a:r>
            <a:r>
              <a:rPr sz="30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General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Rule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2" y="1659635"/>
            <a:ext cx="9476740" cy="2856230"/>
            <a:chOff x="621792" y="1659635"/>
            <a:chExt cx="9476740" cy="2856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" y="1687067"/>
              <a:ext cx="9476232" cy="1392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9" y="1659635"/>
              <a:ext cx="7473696" cy="1258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345" y="1705965"/>
              <a:ext cx="9387305" cy="1305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6" y="1818131"/>
              <a:ext cx="1965960" cy="1130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797" y="1836474"/>
              <a:ext cx="1877460" cy="10440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2" y="3122675"/>
              <a:ext cx="9476232" cy="1392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0319" y="3098291"/>
              <a:ext cx="7223759" cy="1255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345" y="3141561"/>
              <a:ext cx="9387305" cy="13050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6" y="3253739"/>
              <a:ext cx="1965960" cy="11308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797" y="3272070"/>
              <a:ext cx="1877460" cy="104406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schools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thought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whether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general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rescue:</a:t>
            </a:r>
            <a:endParaRPr sz="3000">
              <a:latin typeface="Corbel"/>
              <a:cs typeface="Corbe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5515" y="4964431"/>
            <a:ext cx="8629883" cy="243664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7210" y="1621707"/>
            <a:ext cx="9192260" cy="321754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075814">
              <a:lnSpc>
                <a:spcPct val="100000"/>
              </a:lnSpc>
              <a:spcBef>
                <a:spcPts val="919"/>
              </a:spcBef>
            </a:pPr>
            <a:r>
              <a:rPr sz="1800" u="heavy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Professor</a:t>
            </a:r>
            <a:r>
              <a:rPr sz="1800" u="heavy" spc="-65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 </a:t>
            </a:r>
            <a:r>
              <a:rPr sz="1800" u="heavy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Glanville</a:t>
            </a:r>
            <a:r>
              <a:rPr sz="1800" u="heavy" spc="-85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 </a:t>
            </a:r>
            <a:r>
              <a:rPr sz="1800" u="heavy" spc="-10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Williams</a:t>
            </a:r>
            <a:endParaRPr sz="1800">
              <a:latin typeface="Corbel"/>
              <a:cs typeface="Corbel"/>
            </a:endParaRPr>
          </a:p>
          <a:p>
            <a:pPr marL="2197100" indent="-121285">
              <a:lnSpc>
                <a:spcPct val="100000"/>
              </a:lnSpc>
              <a:spcBef>
                <a:spcPts val="640"/>
              </a:spcBef>
              <a:buFont typeface="Corbel"/>
              <a:buChar char="•"/>
              <a:tabLst>
                <a:tab pos="2197100" algn="l"/>
              </a:tabLst>
            </a:pPr>
            <a:r>
              <a:rPr sz="1400" b="1" spc="-10" dirty="0">
                <a:latin typeface="Corbel"/>
                <a:cs typeface="Corbel"/>
              </a:rPr>
              <a:t>Conventional </a:t>
            </a:r>
            <a:r>
              <a:rPr sz="1400" b="1" spc="-20" dirty="0">
                <a:latin typeface="Corbel"/>
                <a:cs typeface="Corbel"/>
              </a:rPr>
              <a:t>view</a:t>
            </a:r>
            <a:endParaRPr sz="1400">
              <a:latin typeface="Corbel"/>
              <a:cs typeface="Corbel"/>
            </a:endParaRPr>
          </a:p>
          <a:p>
            <a:pPr marL="2196465" marR="5080" indent="-121285">
              <a:lnSpc>
                <a:spcPts val="1490"/>
              </a:lnSpc>
              <a:spcBef>
                <a:spcPts val="330"/>
              </a:spcBef>
              <a:buChar char="•"/>
              <a:tabLst>
                <a:tab pos="2197735" algn="l"/>
              </a:tabLst>
            </a:pPr>
            <a:r>
              <a:rPr sz="1400" spc="-10" dirty="0">
                <a:latin typeface="Corbel"/>
                <a:cs typeface="Corbel"/>
              </a:rPr>
              <a:t>“omissions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liability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should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be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exceptional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,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and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needs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be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adequately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justified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in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each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instance” 	</a:t>
            </a:r>
            <a:r>
              <a:rPr sz="1400" spc="-20" dirty="0">
                <a:latin typeface="Corbel"/>
                <a:cs typeface="Corbel"/>
              </a:rPr>
              <a:t>(“Criminal</a:t>
            </a:r>
            <a:r>
              <a:rPr sz="1400" spc="-6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Omissions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–</a:t>
            </a:r>
            <a:r>
              <a:rPr sz="1400" spc="-100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The</a:t>
            </a:r>
            <a:r>
              <a:rPr sz="1400" spc="-65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Conventional</a:t>
            </a:r>
            <a:r>
              <a:rPr sz="1400" spc="-9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View” [1991]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106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LQR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86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at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25" dirty="0">
                <a:latin typeface="Corbel"/>
                <a:cs typeface="Corbel"/>
              </a:rPr>
              <a:t>87)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Char char="•"/>
            </a:pP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Corbel"/>
              <a:buChar char="•"/>
            </a:pPr>
            <a:endParaRPr sz="1400">
              <a:latin typeface="Corbel"/>
              <a:cs typeface="Corbel"/>
            </a:endParaRPr>
          </a:p>
          <a:p>
            <a:pPr marL="2075814">
              <a:lnSpc>
                <a:spcPct val="100000"/>
              </a:lnSpc>
            </a:pPr>
            <a:r>
              <a:rPr sz="1800" u="heavy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Professor</a:t>
            </a:r>
            <a:r>
              <a:rPr sz="1800" u="heavy" spc="-70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 </a:t>
            </a:r>
            <a:r>
              <a:rPr sz="1800" u="heavy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Andrew</a:t>
            </a:r>
            <a:r>
              <a:rPr sz="1800" u="heavy" spc="-65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 </a:t>
            </a:r>
            <a:r>
              <a:rPr sz="1800" u="heavy" spc="-10" dirty="0">
                <a:solidFill>
                  <a:srgbClr val="EB641E"/>
                </a:solidFill>
                <a:uFill>
                  <a:solidFill>
                    <a:srgbClr val="EB641E"/>
                  </a:solidFill>
                </a:uFill>
                <a:latin typeface="Corbel"/>
                <a:cs typeface="Corbel"/>
              </a:rPr>
              <a:t>Ashworth</a:t>
            </a:r>
            <a:endParaRPr sz="1800">
              <a:latin typeface="Corbel"/>
              <a:cs typeface="Corbel"/>
            </a:endParaRPr>
          </a:p>
          <a:p>
            <a:pPr marL="2197100" indent="-121285">
              <a:lnSpc>
                <a:spcPct val="100000"/>
              </a:lnSpc>
              <a:spcBef>
                <a:spcPts val="640"/>
              </a:spcBef>
              <a:buFont typeface="Corbel"/>
              <a:buChar char="•"/>
              <a:tabLst>
                <a:tab pos="2197100" algn="l"/>
              </a:tabLst>
            </a:pPr>
            <a:r>
              <a:rPr sz="1400" b="1" spc="-10" dirty="0">
                <a:latin typeface="Corbel"/>
                <a:cs typeface="Corbel"/>
              </a:rPr>
              <a:t>Social</a:t>
            </a:r>
            <a:r>
              <a:rPr sz="1400" b="1" dirty="0">
                <a:latin typeface="Corbel"/>
                <a:cs typeface="Corbel"/>
              </a:rPr>
              <a:t> </a:t>
            </a:r>
            <a:r>
              <a:rPr sz="1400" b="1" spc="-10" dirty="0">
                <a:latin typeface="Corbel"/>
                <a:cs typeface="Corbel"/>
              </a:rPr>
              <a:t>responsibility</a:t>
            </a:r>
            <a:r>
              <a:rPr sz="1400" b="1" dirty="0">
                <a:latin typeface="Corbel"/>
                <a:cs typeface="Corbel"/>
              </a:rPr>
              <a:t> </a:t>
            </a:r>
            <a:r>
              <a:rPr sz="1400" b="1" spc="-20" dirty="0">
                <a:latin typeface="Corbel"/>
                <a:cs typeface="Corbel"/>
              </a:rPr>
              <a:t>view</a:t>
            </a:r>
            <a:endParaRPr sz="1400">
              <a:latin typeface="Corbel"/>
              <a:cs typeface="Corbel"/>
            </a:endParaRPr>
          </a:p>
          <a:p>
            <a:pPr marL="2196465" marR="215900" indent="-121285">
              <a:lnSpc>
                <a:spcPts val="1490"/>
              </a:lnSpc>
              <a:spcBef>
                <a:spcPts val="330"/>
              </a:spcBef>
              <a:buChar char="•"/>
              <a:tabLst>
                <a:tab pos="2197735" algn="l"/>
              </a:tabLst>
            </a:pPr>
            <a:r>
              <a:rPr sz="1400" dirty="0">
                <a:latin typeface="Corbel"/>
                <a:cs typeface="Corbel"/>
              </a:rPr>
              <a:t>“it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may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be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fair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place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citizens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under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obligations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render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assistance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other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individuals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25" dirty="0">
                <a:latin typeface="Corbel"/>
                <a:cs typeface="Corbel"/>
              </a:rPr>
              <a:t>in 	</a:t>
            </a:r>
            <a:r>
              <a:rPr sz="1400" spc="-10" dirty="0">
                <a:latin typeface="Corbel"/>
                <a:cs typeface="Corbel"/>
              </a:rPr>
              <a:t>certain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situations”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(“The</a:t>
            </a:r>
            <a:r>
              <a:rPr sz="1400" spc="-5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Scope</a:t>
            </a:r>
            <a:r>
              <a:rPr sz="1400" spc="-20" dirty="0">
                <a:latin typeface="Corbel"/>
                <a:cs typeface="Corbel"/>
              </a:rPr>
              <a:t> of</a:t>
            </a:r>
            <a:r>
              <a:rPr sz="1400" spc="-6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Criminal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Liability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for</a:t>
            </a:r>
            <a:r>
              <a:rPr sz="1400" spc="-6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Omissions”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[1989]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105</a:t>
            </a:r>
            <a:r>
              <a:rPr sz="1400" spc="-20" dirty="0">
                <a:latin typeface="Corbel"/>
                <a:cs typeface="Corbel"/>
              </a:rPr>
              <a:t> LQR </a:t>
            </a:r>
            <a:r>
              <a:rPr sz="1400" dirty="0">
                <a:latin typeface="Corbel"/>
                <a:cs typeface="Corbel"/>
              </a:rPr>
              <a:t>424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at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425)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sz="13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2.2</a:t>
            </a:r>
            <a:r>
              <a:rPr sz="13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Conventional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view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vs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responsibility</a:t>
            </a:r>
            <a:r>
              <a:rPr sz="13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view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055" y="1810916"/>
            <a:ext cx="8531225" cy="511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However,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exceptions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general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rule…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0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7500" marR="228600" indent="-305435">
              <a:lnSpc>
                <a:spcPts val="211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Under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statute,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certain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categories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people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placed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</a:t>
            </a:r>
            <a:r>
              <a:rPr sz="1900" dirty="0">
                <a:latin typeface="Corbel"/>
                <a:cs typeface="Corbel"/>
              </a:rPr>
              <a:t>positive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duty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to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act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whereby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failure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give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rise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liability.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5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These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situations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are:</a:t>
            </a:r>
            <a:endParaRPr sz="1900">
              <a:latin typeface="Corbel"/>
              <a:cs typeface="Corbel"/>
            </a:endParaRPr>
          </a:p>
          <a:p>
            <a:pPr marL="588010" lvl="1" indent="-304165">
              <a:lnSpc>
                <a:spcPct val="100000"/>
              </a:lnSpc>
              <a:spcBef>
                <a:spcPts val="1130"/>
              </a:spcBef>
              <a:buFont typeface="Courier New"/>
              <a:buChar char="o"/>
              <a:tabLst>
                <a:tab pos="588010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special</a:t>
            </a:r>
            <a:r>
              <a:rPr sz="1900" b="1" u="heavy" spc="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relationship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between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victim;</a:t>
            </a:r>
            <a:endParaRPr sz="1900">
              <a:latin typeface="Corbel"/>
              <a:cs typeface="Corbel"/>
            </a:endParaRPr>
          </a:p>
          <a:p>
            <a:pPr marL="588010" lvl="1" indent="-304165">
              <a:lnSpc>
                <a:spcPct val="100000"/>
              </a:lnSpc>
              <a:spcBef>
                <a:spcPts val="1005"/>
              </a:spcBef>
              <a:buFont typeface="Courier New"/>
              <a:buChar char="o"/>
              <a:tabLst>
                <a:tab pos="588010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voluntarily</a:t>
            </a:r>
            <a:r>
              <a:rPr sz="1900" b="1" u="heavy" spc="4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assumes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responsibility</a:t>
            </a:r>
            <a:r>
              <a:rPr sz="1900" b="1" u="heavy" spc="3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victim;</a:t>
            </a:r>
            <a:endParaRPr sz="1900">
              <a:latin typeface="Corbel"/>
              <a:cs typeface="Corbel"/>
            </a:endParaRPr>
          </a:p>
          <a:p>
            <a:pPr marL="588010" lvl="1" indent="-304165">
              <a:lnSpc>
                <a:spcPct val="100000"/>
              </a:lnSpc>
              <a:spcBef>
                <a:spcPts val="1130"/>
              </a:spcBef>
              <a:buFont typeface="Courier New"/>
              <a:buChar char="o"/>
              <a:tabLst>
                <a:tab pos="588010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contractual</a:t>
            </a:r>
            <a:r>
              <a:rPr sz="1900" b="1" u="heavy" spc="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duty</a:t>
            </a:r>
            <a:r>
              <a:rPr sz="1900" b="1" u="heavy" spc="3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certain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way;</a:t>
            </a:r>
            <a:endParaRPr sz="1900">
              <a:latin typeface="Corbel"/>
              <a:cs typeface="Corbel"/>
            </a:endParaRPr>
          </a:p>
          <a:p>
            <a:pPr marL="588010" lvl="1" indent="-304165">
              <a:lnSpc>
                <a:spcPct val="100000"/>
              </a:lnSpc>
              <a:spcBef>
                <a:spcPts val="1030"/>
              </a:spcBef>
              <a:buFont typeface="Courier New"/>
              <a:buChar char="o"/>
              <a:tabLst>
                <a:tab pos="588010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public</a:t>
            </a:r>
            <a:r>
              <a:rPr sz="1900" b="1" u="heavy" spc="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office</a:t>
            </a:r>
            <a:r>
              <a:rPr sz="1900" b="1" u="heavy" spc="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creates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duty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certain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way;</a:t>
            </a:r>
            <a:endParaRPr sz="1900">
              <a:latin typeface="Corbel"/>
              <a:cs typeface="Corbel"/>
            </a:endParaRPr>
          </a:p>
          <a:p>
            <a:pPr marL="587375" marR="5080" lvl="1" indent="-304165">
              <a:lnSpc>
                <a:spcPts val="2110"/>
              </a:lnSpc>
              <a:spcBef>
                <a:spcPts val="1315"/>
              </a:spcBef>
              <a:buFont typeface="Courier New"/>
              <a:buChar char="o"/>
              <a:tabLst>
                <a:tab pos="588645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creates</a:t>
            </a:r>
            <a:r>
              <a:rPr sz="1900" b="1" u="heavy" spc="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dangerous</a:t>
            </a:r>
            <a:r>
              <a:rPr sz="1900" b="1" u="heavy" spc="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situation</a:t>
            </a:r>
            <a:r>
              <a:rPr sz="1900" b="1" u="heavy" spc="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duty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avert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any 	</a:t>
            </a:r>
            <a:r>
              <a:rPr sz="1900" dirty="0">
                <a:latin typeface="Corbel"/>
                <a:cs typeface="Corbel"/>
              </a:rPr>
              <a:t>emergent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dangers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;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</a:t>
            </a:r>
            <a:endParaRPr sz="1900">
              <a:latin typeface="Corbel"/>
              <a:cs typeface="Corbel"/>
            </a:endParaRPr>
          </a:p>
          <a:p>
            <a:pPr marL="588010" lvl="1" indent="-304165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588010" algn="l"/>
              </a:tabLst>
            </a:pPr>
            <a:r>
              <a:rPr sz="1900" dirty="0">
                <a:latin typeface="Corbel"/>
                <a:cs typeface="Corbel"/>
              </a:rPr>
              <a:t>Where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statute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imposes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duty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defendant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Actus</a:t>
            </a:r>
            <a:r>
              <a:rPr sz="3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Reus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criminal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offence</a:t>
            </a:r>
            <a:r>
              <a:rPr sz="30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Exceptions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2002393"/>
            <a:ext cx="9025255" cy="45250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78460" marR="5080" indent="-366395" algn="just">
              <a:lnSpc>
                <a:spcPts val="3100"/>
              </a:lnSpc>
              <a:spcBef>
                <a:spcPts val="22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If</a:t>
            </a:r>
            <a:r>
              <a:rPr sz="2600" spc="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special</a:t>
            </a:r>
            <a:r>
              <a:rPr sz="2600" spc="1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relationship</a:t>
            </a:r>
            <a:r>
              <a:rPr sz="2600" spc="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exists</a:t>
            </a:r>
            <a:r>
              <a:rPr sz="2600" spc="1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between</a:t>
            </a:r>
            <a:r>
              <a:rPr sz="2600" spc="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1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114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victim,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2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2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will</a:t>
            </a:r>
            <a:r>
              <a:rPr sz="2600" spc="2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2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under</a:t>
            </a:r>
            <a:r>
              <a:rPr sz="2600" spc="2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2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positive</a:t>
            </a:r>
            <a:r>
              <a:rPr sz="2600" spc="2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duty</a:t>
            </a:r>
            <a:r>
              <a:rPr sz="2600" spc="2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2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act</a:t>
            </a:r>
            <a:r>
              <a:rPr sz="2600" spc="2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2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2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certain </a:t>
            </a:r>
            <a:r>
              <a:rPr sz="2600" spc="-20" dirty="0">
                <a:latin typeface="Corbel"/>
                <a:cs typeface="Corbel"/>
              </a:rPr>
              <a:t>way.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Font typeface="Arial MT"/>
              <a:buChar char="•"/>
            </a:pP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fail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so,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this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may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give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rise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liability.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95"/>
              </a:spcBef>
              <a:buFont typeface="Arial MT"/>
              <a:buChar char="•"/>
            </a:pP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sz="2600" b="1" i="1" spc="-10" dirty="0">
                <a:latin typeface="Corbel"/>
                <a:cs typeface="Corbel"/>
              </a:rPr>
              <a:t>Downes</a:t>
            </a:r>
            <a:r>
              <a:rPr sz="2600" b="1" i="1" spc="-114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[1875]</a:t>
            </a: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b="1" i="1" spc="-10" dirty="0">
                <a:latin typeface="Corbel"/>
                <a:cs typeface="Corbel"/>
              </a:rPr>
              <a:t>Gibbins</a:t>
            </a:r>
            <a:r>
              <a:rPr sz="2600" b="1" i="1" spc="-100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and</a:t>
            </a:r>
            <a:r>
              <a:rPr sz="2600" b="1" i="1" spc="-90" dirty="0">
                <a:latin typeface="Corbel"/>
                <a:cs typeface="Corbel"/>
              </a:rPr>
              <a:t> </a:t>
            </a:r>
            <a:r>
              <a:rPr sz="2600" b="1" i="1" spc="-10" dirty="0">
                <a:latin typeface="Corbel"/>
                <a:cs typeface="Corbel"/>
              </a:rPr>
              <a:t>Proctor</a:t>
            </a:r>
            <a:r>
              <a:rPr sz="2600" b="1" i="1" spc="-9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[1918]</a:t>
            </a: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b="1" i="1" dirty="0">
                <a:latin typeface="Corbel"/>
                <a:cs typeface="Corbel"/>
              </a:rPr>
              <a:t>Hood</a:t>
            </a:r>
            <a:r>
              <a:rPr sz="2600" b="1" i="1" spc="-9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[2004]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>
                <a:solidFill>
                  <a:srgbClr val="EB641E"/>
                </a:solidFill>
              </a:rPr>
              <a:t>Special</a:t>
            </a:r>
            <a:r>
              <a:rPr spc="-70" dirty="0">
                <a:solidFill>
                  <a:srgbClr val="EB641E"/>
                </a:solidFill>
              </a:rPr>
              <a:t> </a:t>
            </a:r>
            <a:r>
              <a:rPr spc="-10" dirty="0">
                <a:solidFill>
                  <a:srgbClr val="EB641E"/>
                </a:solidFill>
              </a:rPr>
              <a:t>Relationships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0" marR="5080" indent="-305435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317500" algn="l"/>
              </a:tabLst>
            </a:pPr>
            <a:r>
              <a:rPr spc="-10" dirty="0"/>
              <a:t>Where</a:t>
            </a:r>
            <a:r>
              <a:rPr spc="-75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20" dirty="0"/>
              <a:t>defendant</a:t>
            </a:r>
            <a:r>
              <a:rPr spc="-70" dirty="0"/>
              <a:t> </a:t>
            </a:r>
            <a:r>
              <a:rPr dirty="0"/>
              <a:t>has</a:t>
            </a:r>
            <a:r>
              <a:rPr spc="-70" dirty="0"/>
              <a:t> </a:t>
            </a:r>
            <a:r>
              <a:rPr spc="-20" dirty="0"/>
              <a:t>voluntarily</a:t>
            </a:r>
            <a:r>
              <a:rPr spc="-80" dirty="0"/>
              <a:t> </a:t>
            </a:r>
            <a:r>
              <a:rPr spc="-10" dirty="0"/>
              <a:t>assumed</a:t>
            </a:r>
            <a:r>
              <a:rPr spc="-85" dirty="0"/>
              <a:t> </a:t>
            </a:r>
            <a:r>
              <a:rPr spc="-10" dirty="0"/>
              <a:t>responsibility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25" dirty="0"/>
              <a:t>the </a:t>
            </a:r>
            <a:r>
              <a:rPr dirty="0"/>
              <a:t>victim</a:t>
            </a:r>
            <a:r>
              <a:rPr spc="335" dirty="0"/>
              <a:t> </a:t>
            </a:r>
            <a:r>
              <a:rPr dirty="0"/>
              <a:t>(e.g.</a:t>
            </a:r>
            <a:r>
              <a:rPr spc="360" dirty="0"/>
              <a:t> </a:t>
            </a:r>
            <a:r>
              <a:rPr dirty="0"/>
              <a:t>by</a:t>
            </a:r>
            <a:r>
              <a:rPr spc="345" dirty="0"/>
              <a:t> </a:t>
            </a:r>
            <a:r>
              <a:rPr dirty="0"/>
              <a:t>caring</a:t>
            </a:r>
            <a:r>
              <a:rPr spc="350" dirty="0"/>
              <a:t> </a:t>
            </a:r>
            <a:r>
              <a:rPr dirty="0"/>
              <a:t>for</a:t>
            </a:r>
            <a:r>
              <a:rPr spc="345" dirty="0"/>
              <a:t> </a:t>
            </a:r>
            <a:r>
              <a:rPr dirty="0"/>
              <a:t>them)</a:t>
            </a:r>
            <a:r>
              <a:rPr spc="360" dirty="0"/>
              <a:t> </a:t>
            </a:r>
            <a:r>
              <a:rPr dirty="0"/>
              <a:t>a</a:t>
            </a:r>
            <a:r>
              <a:rPr spc="350" dirty="0"/>
              <a:t> </a:t>
            </a:r>
            <a:r>
              <a:rPr dirty="0"/>
              <a:t>positive</a:t>
            </a:r>
            <a:r>
              <a:rPr spc="355" dirty="0"/>
              <a:t> </a:t>
            </a:r>
            <a:r>
              <a:rPr dirty="0"/>
              <a:t>duty</a:t>
            </a:r>
            <a:r>
              <a:rPr spc="350" dirty="0"/>
              <a:t> </a:t>
            </a:r>
            <a:r>
              <a:rPr dirty="0"/>
              <a:t>to</a:t>
            </a:r>
            <a:r>
              <a:rPr spc="340" dirty="0"/>
              <a:t> </a:t>
            </a:r>
            <a:r>
              <a:rPr dirty="0"/>
              <a:t>act</a:t>
            </a:r>
            <a:r>
              <a:rPr spc="360" dirty="0"/>
              <a:t> </a:t>
            </a:r>
            <a:r>
              <a:rPr dirty="0"/>
              <a:t>may</a:t>
            </a:r>
            <a:r>
              <a:rPr spc="345" dirty="0"/>
              <a:t> </a:t>
            </a:r>
            <a:r>
              <a:rPr spc="-25" dirty="0"/>
              <a:t>be </a:t>
            </a:r>
            <a:r>
              <a:rPr spc="-10" dirty="0"/>
              <a:t>imposed</a:t>
            </a:r>
            <a:r>
              <a:rPr spc="-95" dirty="0"/>
              <a:t> </a:t>
            </a:r>
            <a:r>
              <a:rPr dirty="0"/>
              <a:t>on</a:t>
            </a:r>
            <a:r>
              <a:rPr spc="-9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defendant.</a:t>
            </a:r>
          </a:p>
          <a:p>
            <a:pPr>
              <a:lnSpc>
                <a:spcPct val="100000"/>
              </a:lnSpc>
              <a:spcBef>
                <a:spcPts val="2395"/>
              </a:spcBef>
              <a:buFont typeface="Arial MT"/>
              <a:buChar char="•"/>
            </a:pPr>
            <a:endParaRPr spc="-10" dirty="0"/>
          </a:p>
          <a:p>
            <a:pPr marL="317500" marR="5080" indent="-305435" algn="just">
              <a:lnSpc>
                <a:spcPct val="100000"/>
              </a:lnSpc>
              <a:buFont typeface="Arial MT"/>
              <a:buChar char="•"/>
              <a:tabLst>
                <a:tab pos="317500" algn="l"/>
              </a:tabLst>
            </a:pPr>
            <a:r>
              <a:rPr dirty="0"/>
              <a:t>If</a:t>
            </a:r>
            <a:r>
              <a:rPr spc="25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defendant</a:t>
            </a:r>
            <a:r>
              <a:rPr spc="254" dirty="0"/>
              <a:t> </a:t>
            </a:r>
            <a:r>
              <a:rPr dirty="0"/>
              <a:t>fails</a:t>
            </a:r>
            <a:r>
              <a:rPr spc="260" dirty="0"/>
              <a:t> </a:t>
            </a:r>
            <a:r>
              <a:rPr dirty="0"/>
              <a:t>to</a:t>
            </a:r>
            <a:r>
              <a:rPr spc="245" dirty="0"/>
              <a:t> </a:t>
            </a:r>
            <a:r>
              <a:rPr dirty="0"/>
              <a:t>act</a:t>
            </a:r>
            <a:r>
              <a:rPr spc="254" dirty="0"/>
              <a:t> </a:t>
            </a:r>
            <a:r>
              <a:rPr dirty="0"/>
              <a:t>in</a:t>
            </a:r>
            <a:r>
              <a:rPr spc="245" dirty="0"/>
              <a:t> </a:t>
            </a:r>
            <a:r>
              <a:rPr dirty="0"/>
              <a:t>accordance</a:t>
            </a:r>
            <a:r>
              <a:rPr spc="260" dirty="0"/>
              <a:t> </a:t>
            </a:r>
            <a:r>
              <a:rPr dirty="0"/>
              <a:t>with</a:t>
            </a:r>
            <a:r>
              <a:rPr spc="240" dirty="0"/>
              <a:t> </a:t>
            </a:r>
            <a:r>
              <a:rPr dirty="0"/>
              <a:t>this</a:t>
            </a:r>
            <a:r>
              <a:rPr spc="260" dirty="0"/>
              <a:t> </a:t>
            </a:r>
            <a:r>
              <a:rPr dirty="0"/>
              <a:t>duty,</a:t>
            </a:r>
            <a:r>
              <a:rPr spc="260" dirty="0"/>
              <a:t> </a:t>
            </a:r>
            <a:r>
              <a:rPr spc="-10" dirty="0"/>
              <a:t>their failure</a:t>
            </a:r>
            <a:r>
              <a:rPr spc="-7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act</a:t>
            </a:r>
            <a:r>
              <a:rPr spc="-75" dirty="0"/>
              <a:t> </a:t>
            </a:r>
            <a:r>
              <a:rPr dirty="0"/>
              <a:t>may</a:t>
            </a:r>
            <a:r>
              <a:rPr spc="-80" dirty="0"/>
              <a:t> </a:t>
            </a:r>
            <a:r>
              <a:rPr dirty="0"/>
              <a:t>give</a:t>
            </a:r>
            <a:r>
              <a:rPr spc="-70" dirty="0"/>
              <a:t> </a:t>
            </a:r>
            <a:r>
              <a:rPr dirty="0"/>
              <a:t>rise</a:t>
            </a:r>
            <a:r>
              <a:rPr spc="-7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0" dirty="0"/>
              <a:t>criminal</a:t>
            </a:r>
            <a:r>
              <a:rPr spc="-60" dirty="0"/>
              <a:t> </a:t>
            </a:r>
            <a:r>
              <a:rPr spc="-10" dirty="0"/>
              <a:t>liability.</a:t>
            </a:r>
          </a:p>
          <a:p>
            <a:pPr>
              <a:lnSpc>
                <a:spcPct val="100000"/>
              </a:lnSpc>
              <a:spcBef>
                <a:spcPts val="2395"/>
              </a:spcBef>
              <a:buFont typeface="Arial MT"/>
              <a:buChar char="•"/>
            </a:pPr>
            <a:endParaRPr spc="-10" dirty="0"/>
          </a:p>
          <a:p>
            <a:pPr marL="317500" indent="-304800">
              <a:lnSpc>
                <a:spcPct val="100000"/>
              </a:lnSpc>
              <a:buFont typeface="Arial MT"/>
              <a:buChar char="•"/>
              <a:tabLst>
                <a:tab pos="317500" algn="l"/>
              </a:tabLst>
            </a:pPr>
            <a:r>
              <a:rPr b="1" i="1" spc="-20" dirty="0">
                <a:latin typeface="Corbel"/>
                <a:cs typeface="Corbel"/>
              </a:rPr>
              <a:t>Stone</a:t>
            </a:r>
            <a:r>
              <a:rPr b="1" i="1" spc="-105" dirty="0">
                <a:latin typeface="Corbel"/>
                <a:cs typeface="Corbel"/>
              </a:rPr>
              <a:t> </a:t>
            </a:r>
            <a:r>
              <a:rPr b="1" i="1" dirty="0">
                <a:latin typeface="Corbel"/>
                <a:cs typeface="Corbel"/>
              </a:rPr>
              <a:t>and</a:t>
            </a:r>
            <a:r>
              <a:rPr b="1" i="1" spc="-95" dirty="0">
                <a:latin typeface="Corbel"/>
                <a:cs typeface="Corbel"/>
              </a:rPr>
              <a:t> </a:t>
            </a:r>
            <a:r>
              <a:rPr b="1" i="1" spc="-10" dirty="0">
                <a:latin typeface="Corbel"/>
                <a:cs typeface="Corbel"/>
              </a:rPr>
              <a:t>Dobinson</a:t>
            </a:r>
            <a:r>
              <a:rPr b="1" i="1" spc="-11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[1977]</a:t>
            </a: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b="1" i="1" spc="-20" dirty="0">
                <a:latin typeface="Corbel"/>
                <a:cs typeface="Corbel"/>
              </a:rPr>
              <a:t>Airedale</a:t>
            </a:r>
            <a:r>
              <a:rPr b="1" i="1" spc="-85" dirty="0">
                <a:latin typeface="Corbel"/>
                <a:cs typeface="Corbel"/>
              </a:rPr>
              <a:t> </a:t>
            </a:r>
            <a:r>
              <a:rPr b="1" i="1" spc="-25" dirty="0">
                <a:latin typeface="Corbel"/>
                <a:cs typeface="Corbel"/>
              </a:rPr>
              <a:t>NHS</a:t>
            </a:r>
            <a:r>
              <a:rPr b="1" i="1" spc="-300" dirty="0">
                <a:latin typeface="Corbel"/>
                <a:cs typeface="Corbel"/>
              </a:rPr>
              <a:t> </a:t>
            </a:r>
            <a:r>
              <a:rPr b="1" i="1" spc="-25" dirty="0">
                <a:latin typeface="Corbel"/>
                <a:cs typeface="Corbel"/>
              </a:rPr>
              <a:t>Trust</a:t>
            </a:r>
            <a:r>
              <a:rPr b="1" i="1" spc="-55" dirty="0">
                <a:latin typeface="Corbel"/>
                <a:cs typeface="Corbel"/>
              </a:rPr>
              <a:t> </a:t>
            </a:r>
            <a:r>
              <a:rPr b="1" i="1" dirty="0">
                <a:latin typeface="Corbel"/>
                <a:cs typeface="Corbel"/>
              </a:rPr>
              <a:t>v</a:t>
            </a:r>
            <a:r>
              <a:rPr b="1" i="1" spc="-65" dirty="0">
                <a:latin typeface="Corbel"/>
                <a:cs typeface="Corbel"/>
              </a:rPr>
              <a:t> </a:t>
            </a:r>
            <a:r>
              <a:rPr b="1" i="1" spc="-10" dirty="0">
                <a:latin typeface="Corbel"/>
                <a:cs typeface="Corbel"/>
              </a:rPr>
              <a:t>Bland</a:t>
            </a:r>
            <a:r>
              <a:rPr b="1" i="1" spc="-6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[1993]</a:t>
            </a:r>
          </a:p>
          <a:p>
            <a:pPr marL="317500" indent="-3048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17500" algn="l"/>
              </a:tabLst>
            </a:pPr>
            <a:r>
              <a:rPr b="1" i="1" spc="-10" dirty="0">
                <a:latin typeface="Corbel"/>
                <a:cs typeface="Corbel"/>
              </a:rPr>
              <a:t>Ruffell</a:t>
            </a:r>
            <a:r>
              <a:rPr b="1" i="1" spc="-95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[2003]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>
                <a:solidFill>
                  <a:srgbClr val="EB641E"/>
                </a:solidFill>
              </a:rPr>
              <a:t>Voluntary</a:t>
            </a:r>
            <a:r>
              <a:rPr spc="-85" dirty="0">
                <a:solidFill>
                  <a:srgbClr val="EB641E"/>
                </a:solidFill>
              </a:rPr>
              <a:t> </a:t>
            </a:r>
            <a:r>
              <a:rPr dirty="0">
                <a:solidFill>
                  <a:srgbClr val="EB641E"/>
                </a:solidFill>
              </a:rPr>
              <a:t>assumption</a:t>
            </a:r>
            <a:r>
              <a:rPr spc="-80" dirty="0">
                <a:solidFill>
                  <a:srgbClr val="EB641E"/>
                </a:solidFill>
              </a:rPr>
              <a:t> </a:t>
            </a:r>
            <a:r>
              <a:rPr dirty="0">
                <a:solidFill>
                  <a:srgbClr val="EB641E"/>
                </a:solidFill>
              </a:rPr>
              <a:t>of</a:t>
            </a:r>
            <a:r>
              <a:rPr spc="-75" dirty="0">
                <a:solidFill>
                  <a:srgbClr val="EB641E"/>
                </a:solidFill>
              </a:rPr>
              <a:t> </a:t>
            </a:r>
            <a:r>
              <a:rPr spc="-10" dirty="0">
                <a:solidFill>
                  <a:srgbClr val="EB641E"/>
                </a:solidFill>
              </a:rPr>
              <a:t>responsibility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899" rIns="0" bIns="0" rtlCol="0">
            <a:spAutoFit/>
          </a:bodyPr>
          <a:lstStyle/>
          <a:p>
            <a:pPr marL="378460" marR="5080" indent="-366395" algn="just">
              <a:lnSpc>
                <a:spcPts val="3100"/>
              </a:lnSpc>
              <a:spcBef>
                <a:spcPts val="220"/>
              </a:spcBef>
              <a:buFont typeface="Arial MT"/>
              <a:buChar char="•"/>
              <a:tabLst>
                <a:tab pos="378460" algn="l"/>
              </a:tabLst>
            </a:pPr>
            <a:r>
              <a:rPr dirty="0"/>
              <a:t>Contractual</a:t>
            </a:r>
            <a:r>
              <a:rPr spc="90" dirty="0"/>
              <a:t> </a:t>
            </a:r>
            <a:r>
              <a:rPr dirty="0"/>
              <a:t>duties</a:t>
            </a:r>
            <a:r>
              <a:rPr spc="90" dirty="0"/>
              <a:t> </a:t>
            </a:r>
            <a:r>
              <a:rPr dirty="0"/>
              <a:t>(e.g.</a:t>
            </a:r>
            <a:r>
              <a:rPr spc="9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duty</a:t>
            </a:r>
            <a:r>
              <a:rPr spc="80" dirty="0"/>
              <a:t> </a:t>
            </a:r>
            <a:r>
              <a:rPr dirty="0"/>
              <a:t>imposed</a:t>
            </a:r>
            <a:r>
              <a:rPr spc="80" dirty="0"/>
              <a:t> </a:t>
            </a:r>
            <a:r>
              <a:rPr dirty="0"/>
              <a:t>on</a:t>
            </a:r>
            <a:r>
              <a:rPr spc="7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defendant</a:t>
            </a:r>
            <a:r>
              <a:rPr spc="95" dirty="0"/>
              <a:t> </a:t>
            </a:r>
            <a:r>
              <a:rPr dirty="0"/>
              <a:t>by</a:t>
            </a:r>
            <a:r>
              <a:rPr spc="85" dirty="0"/>
              <a:t> </a:t>
            </a:r>
            <a:r>
              <a:rPr spc="-25" dirty="0"/>
              <a:t>way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a</a:t>
            </a:r>
            <a:r>
              <a:rPr spc="90" dirty="0"/>
              <a:t> </a:t>
            </a:r>
            <a:r>
              <a:rPr dirty="0"/>
              <a:t>contract</a:t>
            </a:r>
            <a:r>
              <a:rPr spc="95" dirty="0"/>
              <a:t> </a:t>
            </a:r>
            <a:r>
              <a:rPr dirty="0"/>
              <a:t>of</a:t>
            </a:r>
            <a:r>
              <a:rPr spc="95" dirty="0"/>
              <a:t> </a:t>
            </a:r>
            <a:r>
              <a:rPr dirty="0"/>
              <a:t>employment)</a:t>
            </a:r>
            <a:r>
              <a:rPr spc="105" dirty="0"/>
              <a:t> </a:t>
            </a:r>
            <a:r>
              <a:rPr dirty="0"/>
              <a:t>can</a:t>
            </a:r>
            <a:r>
              <a:rPr spc="85" dirty="0"/>
              <a:t> </a:t>
            </a:r>
            <a:r>
              <a:rPr dirty="0"/>
              <a:t>also</a:t>
            </a:r>
            <a:r>
              <a:rPr spc="85" dirty="0"/>
              <a:t> </a:t>
            </a:r>
            <a:r>
              <a:rPr dirty="0"/>
              <a:t>create</a:t>
            </a:r>
            <a:r>
              <a:rPr spc="95" dirty="0"/>
              <a:t> </a:t>
            </a:r>
            <a:r>
              <a:rPr dirty="0"/>
              <a:t>a</a:t>
            </a:r>
            <a:r>
              <a:rPr spc="85" dirty="0"/>
              <a:t> </a:t>
            </a:r>
            <a:r>
              <a:rPr dirty="0"/>
              <a:t>positive</a:t>
            </a:r>
            <a:r>
              <a:rPr spc="100" dirty="0"/>
              <a:t> </a:t>
            </a:r>
            <a:r>
              <a:rPr dirty="0"/>
              <a:t>duty</a:t>
            </a:r>
            <a:r>
              <a:rPr spc="95" dirty="0"/>
              <a:t> </a:t>
            </a:r>
            <a:r>
              <a:rPr spc="-25" dirty="0"/>
              <a:t>to </a:t>
            </a:r>
            <a:r>
              <a:rPr dirty="0"/>
              <a:t>act</a:t>
            </a:r>
            <a:r>
              <a:rPr spc="-7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certain</a:t>
            </a:r>
            <a:r>
              <a:rPr spc="-80" dirty="0"/>
              <a:t> </a:t>
            </a:r>
            <a:r>
              <a:rPr spc="-20" dirty="0"/>
              <a:t>way.</a:t>
            </a:r>
          </a:p>
          <a:p>
            <a:pPr>
              <a:lnSpc>
                <a:spcPct val="100000"/>
              </a:lnSpc>
              <a:spcBef>
                <a:spcPts val="2430"/>
              </a:spcBef>
              <a:buFont typeface="Arial MT"/>
              <a:buChar char="•"/>
            </a:pPr>
            <a:endParaRPr spc="-20" dirty="0"/>
          </a:p>
          <a:p>
            <a:pPr marL="378460" marR="5715" indent="-366395" algn="just">
              <a:lnSpc>
                <a:spcPts val="3100"/>
              </a:lnSpc>
              <a:buFont typeface="Arial MT"/>
              <a:buChar char="•"/>
              <a:tabLst>
                <a:tab pos="378460" algn="l"/>
              </a:tabLst>
            </a:pPr>
            <a:r>
              <a:rPr spc="-10" dirty="0"/>
              <a:t>Failing</a:t>
            </a:r>
            <a:r>
              <a:rPr spc="-8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spc="-10" dirty="0"/>
              <a:t>perform</a:t>
            </a:r>
            <a:r>
              <a:rPr spc="-9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20" dirty="0"/>
              <a:t>contractual</a:t>
            </a:r>
            <a:r>
              <a:rPr spc="-60" dirty="0"/>
              <a:t> </a:t>
            </a:r>
            <a:r>
              <a:rPr dirty="0"/>
              <a:t>duty</a:t>
            </a:r>
            <a:r>
              <a:rPr spc="-80" dirty="0"/>
              <a:t> </a:t>
            </a:r>
            <a:r>
              <a:rPr dirty="0"/>
              <a:t>may</a:t>
            </a:r>
            <a:r>
              <a:rPr spc="-75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dirty="0"/>
              <a:t>some</a:t>
            </a:r>
            <a:r>
              <a:rPr spc="-70" dirty="0"/>
              <a:t> </a:t>
            </a:r>
            <a:r>
              <a:rPr spc="-10" dirty="0"/>
              <a:t>instances</a:t>
            </a:r>
            <a:r>
              <a:rPr spc="-70" dirty="0"/>
              <a:t> </a:t>
            </a:r>
            <a:r>
              <a:rPr spc="-20" dirty="0"/>
              <a:t>give </a:t>
            </a:r>
            <a:r>
              <a:rPr dirty="0"/>
              <a:t>rise</a:t>
            </a:r>
            <a:r>
              <a:rPr spc="-8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spc="-10" dirty="0"/>
              <a:t>criminal</a:t>
            </a:r>
            <a:r>
              <a:rPr spc="-65" dirty="0"/>
              <a:t> </a:t>
            </a:r>
            <a:r>
              <a:rPr spc="-10" dirty="0"/>
              <a:t>liability.</a:t>
            </a:r>
          </a:p>
          <a:p>
            <a:pPr>
              <a:lnSpc>
                <a:spcPct val="100000"/>
              </a:lnSpc>
              <a:spcBef>
                <a:spcPts val="2315"/>
              </a:spcBef>
              <a:buFont typeface="Arial MT"/>
              <a:buChar char="•"/>
            </a:pPr>
            <a:endParaRPr spc="-10" dirty="0"/>
          </a:p>
          <a:p>
            <a:pPr marL="378460" indent="-36576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b="1" i="1" spc="-20" dirty="0">
                <a:latin typeface="Corbel"/>
                <a:cs typeface="Corbel"/>
              </a:rPr>
              <a:t>Pittwood</a:t>
            </a:r>
            <a:r>
              <a:rPr b="1" i="1" spc="-5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[1902]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>
                <a:solidFill>
                  <a:srgbClr val="EB641E"/>
                </a:solidFill>
              </a:rPr>
              <a:t>Contractual</a:t>
            </a:r>
            <a:r>
              <a:rPr spc="-50" dirty="0">
                <a:solidFill>
                  <a:srgbClr val="EB641E"/>
                </a:solidFill>
              </a:rPr>
              <a:t> </a:t>
            </a:r>
            <a:r>
              <a:rPr spc="-20" dirty="0">
                <a:solidFill>
                  <a:srgbClr val="EB641E"/>
                </a:solidFill>
              </a:rPr>
              <a:t>Duty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78460" marR="5080" indent="-366395" algn="just">
              <a:lnSpc>
                <a:spcPct val="98500"/>
              </a:lnSpc>
              <a:spcBef>
                <a:spcPts val="145"/>
              </a:spcBef>
              <a:buFont typeface="Arial MT"/>
              <a:buChar char="•"/>
              <a:tabLst>
                <a:tab pos="378460" algn="l"/>
              </a:tabLst>
            </a:pPr>
            <a:r>
              <a:rPr dirty="0"/>
              <a:t>Closely</a:t>
            </a:r>
            <a:r>
              <a:rPr spc="370" dirty="0"/>
              <a:t> </a:t>
            </a:r>
            <a:r>
              <a:rPr dirty="0"/>
              <a:t>linked</a:t>
            </a:r>
            <a:r>
              <a:rPr spc="385" dirty="0"/>
              <a:t> </a:t>
            </a:r>
            <a:r>
              <a:rPr dirty="0"/>
              <a:t>to</a:t>
            </a:r>
            <a:r>
              <a:rPr spc="375" dirty="0"/>
              <a:t> </a:t>
            </a:r>
            <a:r>
              <a:rPr dirty="0"/>
              <a:t>contractual</a:t>
            </a:r>
            <a:r>
              <a:rPr spc="400" dirty="0"/>
              <a:t> </a:t>
            </a:r>
            <a:r>
              <a:rPr dirty="0"/>
              <a:t>duties</a:t>
            </a:r>
            <a:r>
              <a:rPr spc="395" dirty="0"/>
              <a:t> </a:t>
            </a:r>
            <a:r>
              <a:rPr dirty="0"/>
              <a:t>are</a:t>
            </a:r>
            <a:r>
              <a:rPr spc="390" dirty="0"/>
              <a:t> </a:t>
            </a:r>
            <a:r>
              <a:rPr dirty="0"/>
              <a:t>duties</a:t>
            </a:r>
            <a:r>
              <a:rPr spc="395" dirty="0"/>
              <a:t> </a:t>
            </a:r>
            <a:r>
              <a:rPr dirty="0"/>
              <a:t>that</a:t>
            </a:r>
            <a:r>
              <a:rPr spc="395" dirty="0"/>
              <a:t> </a:t>
            </a:r>
            <a:r>
              <a:rPr dirty="0"/>
              <a:t>may</a:t>
            </a:r>
            <a:r>
              <a:rPr spc="390" dirty="0"/>
              <a:t> </a:t>
            </a:r>
            <a:r>
              <a:rPr spc="-10" dirty="0"/>
              <a:t>arise </a:t>
            </a:r>
            <a:r>
              <a:rPr dirty="0"/>
              <a:t>from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defendant</a:t>
            </a:r>
            <a:r>
              <a:rPr spc="-15" dirty="0"/>
              <a:t> </a:t>
            </a:r>
            <a:r>
              <a:rPr dirty="0"/>
              <a:t>holding</a:t>
            </a:r>
            <a:r>
              <a:rPr spc="-25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office</a:t>
            </a:r>
            <a:r>
              <a:rPr spc="-15" dirty="0"/>
              <a:t> </a:t>
            </a:r>
            <a:r>
              <a:rPr dirty="0"/>
              <a:t>(a</a:t>
            </a:r>
            <a:r>
              <a:rPr spc="-25" dirty="0"/>
              <a:t> </a:t>
            </a:r>
            <a:r>
              <a:rPr dirty="0"/>
              <a:t>position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authority </a:t>
            </a:r>
            <a:r>
              <a:rPr dirty="0"/>
              <a:t>which</a:t>
            </a:r>
            <a:r>
              <a:rPr spc="484" dirty="0"/>
              <a:t>  </a:t>
            </a:r>
            <a:r>
              <a:rPr dirty="0"/>
              <a:t>entails</a:t>
            </a:r>
            <a:r>
              <a:rPr spc="500" dirty="0"/>
              <a:t>  </a:t>
            </a:r>
            <a:r>
              <a:rPr dirty="0"/>
              <a:t>responsibility</a:t>
            </a:r>
            <a:r>
              <a:rPr spc="490" dirty="0"/>
              <a:t>  </a:t>
            </a:r>
            <a:r>
              <a:rPr dirty="0"/>
              <a:t>to</a:t>
            </a:r>
            <a:r>
              <a:rPr spc="484" dirty="0"/>
              <a:t>  </a:t>
            </a:r>
            <a:r>
              <a:rPr dirty="0"/>
              <a:t>the</a:t>
            </a:r>
            <a:r>
              <a:rPr spc="495" dirty="0"/>
              <a:t>  </a:t>
            </a:r>
            <a:r>
              <a:rPr dirty="0"/>
              <a:t>public,</a:t>
            </a:r>
            <a:r>
              <a:rPr spc="495" dirty="0"/>
              <a:t>  </a:t>
            </a:r>
            <a:r>
              <a:rPr dirty="0"/>
              <a:t>usually</a:t>
            </a:r>
            <a:r>
              <a:rPr spc="495" dirty="0"/>
              <a:t>  </a:t>
            </a:r>
            <a:r>
              <a:rPr dirty="0"/>
              <a:t>in</a:t>
            </a:r>
            <a:r>
              <a:rPr spc="490" dirty="0"/>
              <a:t>  </a:t>
            </a:r>
            <a:r>
              <a:rPr spc="-50" dirty="0"/>
              <a:t>a </a:t>
            </a:r>
            <a:r>
              <a:rPr spc="-20" dirty="0"/>
              <a:t>governmental</a:t>
            </a:r>
            <a:r>
              <a:rPr spc="-40" dirty="0"/>
              <a:t> </a:t>
            </a:r>
            <a:r>
              <a:rPr spc="-10" dirty="0"/>
              <a:t>capacity).</a:t>
            </a:r>
          </a:p>
          <a:p>
            <a:pPr>
              <a:lnSpc>
                <a:spcPct val="100000"/>
              </a:lnSpc>
              <a:spcBef>
                <a:spcPts val="2715"/>
              </a:spcBef>
              <a:buFont typeface="Arial MT"/>
              <a:buChar char="•"/>
            </a:pPr>
            <a:endParaRPr spc="-10" dirty="0"/>
          </a:p>
          <a:p>
            <a:pPr marL="378460" marR="5080" indent="-366395" algn="just">
              <a:lnSpc>
                <a:spcPts val="3000"/>
              </a:lnSpc>
              <a:buFont typeface="Arial MT"/>
              <a:buChar char="•"/>
              <a:tabLst>
                <a:tab pos="378460" algn="l"/>
              </a:tabLst>
            </a:pPr>
            <a:r>
              <a:rPr dirty="0"/>
              <a:t>Occasionally,</a:t>
            </a:r>
            <a:r>
              <a:rPr spc="145" dirty="0"/>
              <a:t>  </a:t>
            </a:r>
            <a:r>
              <a:rPr dirty="0"/>
              <a:t>the</a:t>
            </a:r>
            <a:r>
              <a:rPr spc="140" dirty="0"/>
              <a:t>  </a:t>
            </a:r>
            <a:r>
              <a:rPr dirty="0"/>
              <a:t>holding</a:t>
            </a:r>
            <a:r>
              <a:rPr spc="140" dirty="0"/>
              <a:t>  </a:t>
            </a:r>
            <a:r>
              <a:rPr dirty="0"/>
              <a:t>of</a:t>
            </a:r>
            <a:r>
              <a:rPr spc="140" dirty="0"/>
              <a:t>  </a:t>
            </a:r>
            <a:r>
              <a:rPr dirty="0"/>
              <a:t>such</a:t>
            </a:r>
            <a:r>
              <a:rPr spc="135" dirty="0"/>
              <a:t>  </a:t>
            </a:r>
            <a:r>
              <a:rPr dirty="0"/>
              <a:t>a</a:t>
            </a:r>
            <a:r>
              <a:rPr spc="145" dirty="0"/>
              <a:t>  </a:t>
            </a:r>
            <a:r>
              <a:rPr dirty="0"/>
              <a:t>position</a:t>
            </a:r>
            <a:r>
              <a:rPr spc="135" dirty="0"/>
              <a:t>  </a:t>
            </a:r>
            <a:r>
              <a:rPr dirty="0"/>
              <a:t>may</a:t>
            </a:r>
            <a:r>
              <a:rPr spc="140" dirty="0"/>
              <a:t>  </a:t>
            </a:r>
            <a:r>
              <a:rPr dirty="0"/>
              <a:t>create</a:t>
            </a:r>
            <a:r>
              <a:rPr spc="140" dirty="0"/>
              <a:t>  </a:t>
            </a:r>
            <a:r>
              <a:rPr spc="-50" dirty="0"/>
              <a:t>a </a:t>
            </a:r>
            <a:r>
              <a:rPr dirty="0"/>
              <a:t>positive</a:t>
            </a:r>
            <a:r>
              <a:rPr spc="-80" dirty="0"/>
              <a:t> </a:t>
            </a:r>
            <a:r>
              <a:rPr dirty="0"/>
              <a:t>duty</a:t>
            </a:r>
            <a:r>
              <a:rPr spc="-9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act</a:t>
            </a:r>
            <a:r>
              <a:rPr spc="-8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spc="-10" dirty="0"/>
              <a:t>certain</a:t>
            </a:r>
            <a:r>
              <a:rPr spc="-90" dirty="0"/>
              <a:t> </a:t>
            </a:r>
            <a:r>
              <a:rPr dirty="0"/>
              <a:t>way</a:t>
            </a:r>
            <a:r>
              <a:rPr spc="-90" dirty="0"/>
              <a:t> </a:t>
            </a:r>
            <a:r>
              <a:rPr spc="-10" dirty="0"/>
              <a:t>(e.g.,</a:t>
            </a:r>
            <a:r>
              <a:rPr spc="-75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police</a:t>
            </a:r>
            <a:r>
              <a:rPr spc="-80" dirty="0"/>
              <a:t> </a:t>
            </a:r>
            <a:r>
              <a:rPr spc="-10" dirty="0"/>
              <a:t>officer).</a:t>
            </a:r>
          </a:p>
          <a:p>
            <a:pPr>
              <a:lnSpc>
                <a:spcPct val="100000"/>
              </a:lnSpc>
              <a:spcBef>
                <a:spcPts val="2435"/>
              </a:spcBef>
              <a:buFont typeface="Arial MT"/>
              <a:buChar char="•"/>
            </a:pPr>
            <a:endParaRPr spc="-10" dirty="0"/>
          </a:p>
          <a:p>
            <a:pPr marL="378460" indent="-36576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b="1" i="1" spc="-10" dirty="0">
                <a:latin typeface="Corbel"/>
                <a:cs typeface="Corbel"/>
              </a:rPr>
              <a:t>Dytham</a:t>
            </a:r>
            <a:r>
              <a:rPr b="1" i="1" spc="-12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[1979]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>
                <a:solidFill>
                  <a:srgbClr val="EB641E"/>
                </a:solidFill>
                <a:latin typeface="Calibri"/>
                <a:cs typeface="Calibri"/>
              </a:rPr>
              <a:t>Public</a:t>
            </a:r>
            <a:r>
              <a:rPr spc="-35" dirty="0">
                <a:solidFill>
                  <a:srgbClr val="EB641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EB641E"/>
                </a:solidFill>
                <a:latin typeface="Calibri"/>
                <a:cs typeface="Calibri"/>
              </a:rPr>
              <a:t>Office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941433"/>
            <a:ext cx="9010650" cy="4207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8460" marR="5080" indent="-366395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Under</a:t>
            </a:r>
            <a:r>
              <a:rPr sz="2600" spc="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common</a:t>
            </a:r>
            <a:r>
              <a:rPr sz="2600" spc="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law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who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creates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0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“dangerous </a:t>
            </a:r>
            <a:r>
              <a:rPr sz="2600" dirty="0">
                <a:latin typeface="Corbel"/>
                <a:cs typeface="Corbel"/>
              </a:rPr>
              <a:t>situation”</a:t>
            </a:r>
            <a:r>
              <a:rPr sz="2600" spc="19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has</a:t>
            </a:r>
            <a:r>
              <a:rPr sz="2600" spc="204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9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duty</a:t>
            </a:r>
            <a:r>
              <a:rPr sz="2600" spc="20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19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prevent</a:t>
            </a:r>
            <a:r>
              <a:rPr sz="2600" spc="20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9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prohibited</a:t>
            </a:r>
            <a:r>
              <a:rPr sz="2600" spc="20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result</a:t>
            </a:r>
            <a:r>
              <a:rPr sz="2600" spc="204" dirty="0">
                <a:latin typeface="Corbel"/>
                <a:cs typeface="Corbel"/>
              </a:rPr>
              <a:t>  </a:t>
            </a:r>
            <a:r>
              <a:rPr sz="2600" spc="-20" dirty="0">
                <a:latin typeface="Corbel"/>
                <a:cs typeface="Corbel"/>
              </a:rPr>
              <a:t>from </a:t>
            </a:r>
            <a:r>
              <a:rPr sz="2600" spc="-25" dirty="0">
                <a:latin typeface="Corbel"/>
                <a:cs typeface="Corbel"/>
              </a:rPr>
              <a:t>occurring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consequence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situation.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55"/>
              </a:spcBef>
              <a:buFont typeface="Arial MT"/>
              <a:buChar char="•"/>
            </a:pPr>
            <a:endParaRPr sz="2600">
              <a:latin typeface="Corbel"/>
              <a:cs typeface="Corbel"/>
            </a:endParaRPr>
          </a:p>
          <a:p>
            <a:pPr marL="378460" marR="5080" indent="-366395" algn="just">
              <a:lnSpc>
                <a:spcPct val="98100"/>
              </a:lnSpc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In</a:t>
            </a:r>
            <a:r>
              <a:rPr sz="2600" spc="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other</a:t>
            </a:r>
            <a:r>
              <a:rPr sz="2600" spc="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words,</a:t>
            </a:r>
            <a:r>
              <a:rPr sz="2600" spc="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who</a:t>
            </a:r>
            <a:r>
              <a:rPr sz="2600" spc="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creates</a:t>
            </a:r>
            <a:r>
              <a:rPr sz="2600" spc="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dangerous</a:t>
            </a:r>
            <a:r>
              <a:rPr sz="2600" spc="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situation </a:t>
            </a:r>
            <a:r>
              <a:rPr sz="2600" dirty="0">
                <a:latin typeface="Corbel"/>
                <a:cs typeface="Corbel"/>
              </a:rPr>
              <a:t>may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criminally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liable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harm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and/or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damage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occurs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result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situation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occurring.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90"/>
              </a:spcBef>
              <a:buFont typeface="Arial MT"/>
              <a:buChar char="•"/>
            </a:pPr>
            <a:endParaRPr sz="26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sz="2600" b="1" i="1" spc="-10" dirty="0">
                <a:latin typeface="Corbel"/>
                <a:cs typeface="Corbel"/>
              </a:rPr>
              <a:t>Miller</a:t>
            </a:r>
            <a:r>
              <a:rPr sz="2600" b="1" i="1" spc="-11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[1983]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>
                <a:solidFill>
                  <a:srgbClr val="EB641E"/>
                </a:solidFill>
                <a:latin typeface="Calibri"/>
                <a:cs typeface="Calibri"/>
              </a:rPr>
              <a:t>Creation</a:t>
            </a:r>
            <a:r>
              <a:rPr spc="-70" dirty="0">
                <a:solidFill>
                  <a:srgbClr val="EB641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B641E"/>
                </a:solidFill>
                <a:latin typeface="Calibri"/>
                <a:cs typeface="Calibri"/>
              </a:rPr>
              <a:t>of</a:t>
            </a:r>
            <a:r>
              <a:rPr spc="-75" dirty="0">
                <a:solidFill>
                  <a:srgbClr val="EB641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EB641E"/>
                </a:solidFill>
                <a:latin typeface="Calibri"/>
                <a:cs typeface="Calibri"/>
              </a:rPr>
              <a:t>a</a:t>
            </a:r>
            <a:r>
              <a:rPr spc="-75" dirty="0">
                <a:solidFill>
                  <a:srgbClr val="EB641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EB641E"/>
                </a:solidFill>
                <a:latin typeface="Calibri"/>
                <a:cs typeface="Calibri"/>
              </a:rPr>
              <a:t>dangerous</a:t>
            </a:r>
            <a:r>
              <a:rPr spc="-65" dirty="0">
                <a:solidFill>
                  <a:srgbClr val="EB641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EB641E"/>
                </a:solidFill>
                <a:latin typeface="Calibri"/>
                <a:cs typeface="Calibri"/>
              </a:rPr>
              <a:t>situation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899" rIns="0" bIns="0" rtlCol="0">
            <a:spAutoFit/>
          </a:bodyPr>
          <a:lstStyle/>
          <a:p>
            <a:pPr marL="378460" marR="5080" indent="-366395">
              <a:lnSpc>
                <a:spcPts val="3100"/>
              </a:lnSpc>
              <a:spcBef>
                <a:spcPts val="220"/>
              </a:spcBef>
              <a:buFont typeface="Arial MT"/>
              <a:buChar char="•"/>
              <a:tabLst>
                <a:tab pos="378460" algn="l"/>
                <a:tab pos="2077720" algn="l"/>
                <a:tab pos="3333115" algn="l"/>
                <a:tab pos="3965575" algn="l"/>
                <a:tab pos="5112385" algn="l"/>
                <a:tab pos="5431155" algn="l"/>
                <a:tab pos="6649084" algn="l"/>
                <a:tab pos="7420609" algn="l"/>
                <a:tab pos="7867015" algn="l"/>
                <a:tab pos="8442325" algn="l"/>
                <a:tab pos="8849360" algn="l"/>
              </a:tabLst>
            </a:pPr>
            <a:r>
              <a:rPr spc="-10" dirty="0"/>
              <a:t>Sometimes</a:t>
            </a:r>
            <a:r>
              <a:rPr dirty="0"/>
              <a:t>	</a:t>
            </a:r>
            <a:r>
              <a:rPr spc="-10" dirty="0"/>
              <a:t>statutes</a:t>
            </a:r>
            <a:r>
              <a:rPr dirty="0"/>
              <a:t>	</a:t>
            </a:r>
            <a:r>
              <a:rPr spc="-25" dirty="0"/>
              <a:t>can</a:t>
            </a:r>
            <a:r>
              <a:rPr dirty="0"/>
              <a:t>	</a:t>
            </a:r>
            <a:r>
              <a:rPr spc="-10" dirty="0"/>
              <a:t>impose</a:t>
            </a:r>
            <a:r>
              <a:rPr dirty="0"/>
              <a:t>	</a:t>
            </a:r>
            <a:r>
              <a:rPr spc="-50" dirty="0"/>
              <a:t>a</a:t>
            </a:r>
            <a:r>
              <a:rPr dirty="0"/>
              <a:t>	</a:t>
            </a:r>
            <a:r>
              <a:rPr spc="-10" dirty="0"/>
              <a:t>positive</a:t>
            </a:r>
            <a:r>
              <a:rPr dirty="0"/>
              <a:t>	</a:t>
            </a:r>
            <a:r>
              <a:rPr spc="-20" dirty="0"/>
              <a:t>duty</a:t>
            </a:r>
            <a:r>
              <a:rPr dirty="0"/>
              <a:t>	</a:t>
            </a:r>
            <a:r>
              <a:rPr spc="-25" dirty="0"/>
              <a:t>to</a:t>
            </a:r>
            <a:r>
              <a:rPr dirty="0"/>
              <a:t>	</a:t>
            </a:r>
            <a:r>
              <a:rPr spc="-25" dirty="0"/>
              <a:t>act</a:t>
            </a:r>
            <a:r>
              <a:rPr dirty="0"/>
              <a:t>	</a:t>
            </a:r>
            <a:r>
              <a:rPr spc="-25" dirty="0"/>
              <a:t>in</a:t>
            </a:r>
            <a:r>
              <a:rPr dirty="0"/>
              <a:t>	</a:t>
            </a:r>
            <a:r>
              <a:rPr spc="-50" dirty="0"/>
              <a:t>a </a:t>
            </a:r>
            <a:r>
              <a:rPr spc="-10" dirty="0"/>
              <a:t>certain</a:t>
            </a:r>
            <a:r>
              <a:rPr spc="-110" dirty="0"/>
              <a:t> </a:t>
            </a:r>
            <a:r>
              <a:rPr dirty="0"/>
              <a:t>way</a:t>
            </a:r>
            <a:r>
              <a:rPr spc="-105" dirty="0"/>
              <a:t> </a:t>
            </a:r>
            <a:r>
              <a:rPr dirty="0"/>
              <a:t>on</a:t>
            </a:r>
            <a:r>
              <a:rPr spc="-110" dirty="0"/>
              <a:t> </a:t>
            </a:r>
            <a:r>
              <a:rPr spc="-10" dirty="0"/>
              <a:t>defendants.</a:t>
            </a:r>
          </a:p>
          <a:p>
            <a:pPr>
              <a:lnSpc>
                <a:spcPct val="100000"/>
              </a:lnSpc>
              <a:spcBef>
                <a:spcPts val="2290"/>
              </a:spcBef>
              <a:buFont typeface="Arial MT"/>
              <a:buChar char="•"/>
            </a:pPr>
            <a:endParaRPr spc="-10" dirty="0"/>
          </a:p>
          <a:p>
            <a:pPr marL="378460" marR="5080" indent="-366395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dirty="0"/>
              <a:t>If</a:t>
            </a:r>
            <a:r>
              <a:rPr spc="165" dirty="0"/>
              <a:t> </a:t>
            </a:r>
            <a:r>
              <a:rPr dirty="0"/>
              <a:t>the</a:t>
            </a:r>
            <a:r>
              <a:rPr spc="170" dirty="0"/>
              <a:t> </a:t>
            </a:r>
            <a:r>
              <a:rPr dirty="0"/>
              <a:t>defendant</a:t>
            </a:r>
            <a:r>
              <a:rPr spc="170" dirty="0"/>
              <a:t> </a:t>
            </a:r>
            <a:r>
              <a:rPr dirty="0"/>
              <a:t>fails</a:t>
            </a:r>
            <a:r>
              <a:rPr spc="170" dirty="0"/>
              <a:t> </a:t>
            </a:r>
            <a:r>
              <a:rPr dirty="0"/>
              <a:t>to</a:t>
            </a:r>
            <a:r>
              <a:rPr spc="155" dirty="0"/>
              <a:t> </a:t>
            </a:r>
            <a:r>
              <a:rPr dirty="0"/>
              <a:t>act</a:t>
            </a:r>
            <a:r>
              <a:rPr spc="175" dirty="0"/>
              <a:t> </a:t>
            </a:r>
            <a:r>
              <a:rPr dirty="0"/>
              <a:t>in</a:t>
            </a:r>
            <a:r>
              <a:rPr spc="155" dirty="0"/>
              <a:t> </a:t>
            </a:r>
            <a:r>
              <a:rPr dirty="0"/>
              <a:t>the</a:t>
            </a:r>
            <a:r>
              <a:rPr spc="170" dirty="0"/>
              <a:t> </a:t>
            </a:r>
            <a:r>
              <a:rPr dirty="0"/>
              <a:t>way</a:t>
            </a:r>
            <a:r>
              <a:rPr spc="160" dirty="0"/>
              <a:t> </a:t>
            </a:r>
            <a:r>
              <a:rPr dirty="0"/>
              <a:t>specified</a:t>
            </a:r>
            <a:r>
              <a:rPr spc="160" dirty="0"/>
              <a:t> </a:t>
            </a:r>
            <a:r>
              <a:rPr dirty="0"/>
              <a:t>by</a:t>
            </a:r>
            <a:r>
              <a:rPr spc="165" dirty="0"/>
              <a:t> </a:t>
            </a:r>
            <a:r>
              <a:rPr dirty="0"/>
              <a:t>the</a:t>
            </a:r>
            <a:r>
              <a:rPr spc="165" dirty="0"/>
              <a:t> </a:t>
            </a:r>
            <a:r>
              <a:rPr spc="-10" dirty="0"/>
              <a:t>statute </a:t>
            </a:r>
            <a:r>
              <a:rPr dirty="0"/>
              <a:t>this</a:t>
            </a:r>
            <a:r>
              <a:rPr spc="-70" dirty="0"/>
              <a:t> </a:t>
            </a:r>
            <a:r>
              <a:rPr dirty="0"/>
              <a:t>will</a:t>
            </a:r>
            <a:r>
              <a:rPr spc="-60" dirty="0"/>
              <a:t> </a:t>
            </a:r>
            <a:r>
              <a:rPr dirty="0"/>
              <a:t>be</a:t>
            </a:r>
            <a:r>
              <a:rPr spc="-7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criminal</a:t>
            </a:r>
            <a:r>
              <a:rPr spc="-60" dirty="0"/>
              <a:t> </a:t>
            </a:r>
            <a:r>
              <a:rPr spc="-10" dirty="0"/>
              <a:t>offence.</a:t>
            </a:r>
          </a:p>
          <a:p>
            <a:pPr>
              <a:lnSpc>
                <a:spcPct val="100000"/>
              </a:lnSpc>
              <a:spcBef>
                <a:spcPts val="2395"/>
              </a:spcBef>
              <a:buFont typeface="Arial MT"/>
              <a:buChar char="•"/>
            </a:pPr>
            <a:endParaRPr spc="-10" dirty="0"/>
          </a:p>
          <a:p>
            <a:pPr marL="378460" marR="5080" indent="-366395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dirty="0"/>
              <a:t>See,</a:t>
            </a:r>
            <a:r>
              <a:rPr spc="210" dirty="0"/>
              <a:t> </a:t>
            </a:r>
            <a:r>
              <a:rPr dirty="0"/>
              <a:t>for</a:t>
            </a:r>
            <a:r>
              <a:rPr spc="200" dirty="0"/>
              <a:t> </a:t>
            </a:r>
            <a:r>
              <a:rPr dirty="0"/>
              <a:t>example,</a:t>
            </a:r>
            <a:r>
              <a:rPr spc="215" dirty="0"/>
              <a:t> </a:t>
            </a:r>
            <a:r>
              <a:rPr b="1" dirty="0">
                <a:latin typeface="Corbel"/>
                <a:cs typeface="Corbel"/>
              </a:rPr>
              <a:t>Sections</a:t>
            </a:r>
            <a:r>
              <a:rPr b="1" spc="18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6</a:t>
            </a:r>
            <a:r>
              <a:rPr b="1" spc="18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and</a:t>
            </a:r>
            <a:r>
              <a:rPr b="1" spc="18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170</a:t>
            </a:r>
            <a:r>
              <a:rPr b="1" spc="18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of</a:t>
            </a:r>
            <a:r>
              <a:rPr b="1" spc="19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the</a:t>
            </a:r>
            <a:r>
              <a:rPr b="1" spc="17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Road</a:t>
            </a:r>
            <a:r>
              <a:rPr b="1" spc="18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Traffic</a:t>
            </a:r>
            <a:r>
              <a:rPr b="1" spc="185" dirty="0">
                <a:latin typeface="Corbel"/>
                <a:cs typeface="Corbel"/>
              </a:rPr>
              <a:t> </a:t>
            </a:r>
            <a:r>
              <a:rPr b="1" spc="-25" dirty="0">
                <a:latin typeface="Corbel"/>
                <a:cs typeface="Corbel"/>
              </a:rPr>
              <a:t>Act </a:t>
            </a:r>
            <a:r>
              <a:rPr b="1" spc="-10" dirty="0">
                <a:latin typeface="Corbel"/>
                <a:cs typeface="Corbel"/>
              </a:rPr>
              <a:t>1988</a:t>
            </a:r>
            <a:r>
              <a:rPr b="1" spc="-114" dirty="0">
                <a:latin typeface="Corbel"/>
                <a:cs typeface="Corbel"/>
              </a:rPr>
              <a:t> </a:t>
            </a:r>
            <a:r>
              <a:rPr spc="-10" dirty="0"/>
              <a:t>and</a:t>
            </a:r>
            <a:r>
              <a:rPr spc="-105" dirty="0"/>
              <a:t> </a:t>
            </a:r>
            <a:r>
              <a:rPr b="1" spc="-10" dirty="0">
                <a:latin typeface="Corbel"/>
                <a:cs typeface="Corbel"/>
              </a:rPr>
              <a:t>Section</a:t>
            </a:r>
            <a:r>
              <a:rPr b="1" spc="-60" dirty="0">
                <a:latin typeface="Corbel"/>
                <a:cs typeface="Corbel"/>
              </a:rPr>
              <a:t> </a:t>
            </a:r>
            <a:r>
              <a:rPr b="1" spc="-30" dirty="0">
                <a:latin typeface="Corbel"/>
                <a:cs typeface="Corbel"/>
              </a:rPr>
              <a:t>19</a:t>
            </a:r>
            <a:r>
              <a:rPr b="1" spc="-195" dirty="0">
                <a:latin typeface="Corbel"/>
                <a:cs typeface="Corbel"/>
              </a:rPr>
              <a:t> </a:t>
            </a:r>
            <a:r>
              <a:rPr b="1" spc="-50" dirty="0">
                <a:latin typeface="Corbel"/>
                <a:cs typeface="Corbel"/>
              </a:rPr>
              <a:t>Terrorism</a:t>
            </a:r>
            <a:r>
              <a:rPr b="1" spc="-14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Act</a:t>
            </a:r>
            <a:r>
              <a:rPr b="1" spc="-6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2000</a:t>
            </a:r>
            <a:r>
              <a:rPr spc="-10" dirty="0"/>
              <a:t>.</a:t>
            </a:r>
          </a:p>
          <a:p>
            <a:pPr marL="378460" indent="-36576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78460" algn="l"/>
              </a:tabLst>
            </a:pPr>
            <a:r>
              <a:rPr u="heavy" spc="-10" dirty="0">
                <a:uFill>
                  <a:solidFill>
                    <a:srgbClr val="000000"/>
                  </a:solidFill>
                </a:uFill>
              </a:rPr>
              <a:t>https:</a:t>
            </a:r>
            <a:r>
              <a:rPr u="heavy" spc="-10" dirty="0">
                <a:uFill>
                  <a:solidFill>
                    <a:srgbClr val="000000"/>
                  </a:solidFill>
                </a:uFill>
                <a:hlinkClick r:id="rId2"/>
              </a:rPr>
              <a:t>//www.legislation.gov.uk/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>
                <a:solidFill>
                  <a:srgbClr val="EB641E"/>
                </a:solidFill>
              </a:rPr>
              <a:t>Statutory</a:t>
            </a:r>
            <a:r>
              <a:rPr spc="-45" dirty="0">
                <a:solidFill>
                  <a:srgbClr val="EB641E"/>
                </a:solidFill>
              </a:rPr>
              <a:t> </a:t>
            </a:r>
            <a:r>
              <a:rPr spc="-10" dirty="0">
                <a:solidFill>
                  <a:srgbClr val="EB641E"/>
                </a:solidFill>
              </a:rPr>
              <a:t>Duties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we</a:t>
            </a:r>
            <a:r>
              <a:rPr spc="-75" dirty="0"/>
              <a:t> </a:t>
            </a:r>
            <a:r>
              <a:rPr dirty="0"/>
              <a:t>have</a:t>
            </a:r>
            <a:r>
              <a:rPr spc="-75" dirty="0"/>
              <a:t> </a:t>
            </a:r>
            <a:r>
              <a:rPr dirty="0"/>
              <a:t>learnt</a:t>
            </a:r>
            <a:r>
              <a:rPr spc="-65" dirty="0"/>
              <a:t> </a:t>
            </a:r>
            <a:r>
              <a:rPr dirty="0"/>
              <a:t>so</a:t>
            </a:r>
            <a:r>
              <a:rPr spc="-75" dirty="0"/>
              <a:t> </a:t>
            </a:r>
            <a:r>
              <a:rPr spc="-20" dirty="0"/>
              <a:t>far…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2133115"/>
            <a:ext cx="8571230" cy="375920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How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define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identify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crime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purpose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(libertarian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authoritarian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approaches)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elements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liability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(actus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reus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+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mens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+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defence)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classification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crimes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(summary,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either-</a:t>
            </a:r>
            <a:r>
              <a:rPr sz="2100" dirty="0">
                <a:latin typeface="Corbel"/>
                <a:cs typeface="Corbel"/>
              </a:rPr>
              <a:t>way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indictable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offences)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introduction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procedure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introduction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evidential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issues</a:t>
            </a:r>
            <a:endParaRPr sz="2100">
              <a:latin typeface="Corbel"/>
              <a:cs typeface="Corbel"/>
            </a:endParaRPr>
          </a:p>
          <a:p>
            <a:pPr marL="317500" marR="1040130" indent="-305435">
              <a:lnSpc>
                <a:spcPts val="2500"/>
              </a:lnSpc>
              <a:spcBef>
                <a:spcPts val="149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importance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Human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Rights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1998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European </a:t>
            </a:r>
            <a:r>
              <a:rPr sz="2100" dirty="0">
                <a:latin typeface="Corbel"/>
                <a:cs typeface="Corbel"/>
              </a:rPr>
              <a:t>Convention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Human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Rights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1950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889"/>
              </a:spcBef>
            </a:pPr>
            <a:r>
              <a:rPr dirty="0"/>
              <a:t>Omissions</a:t>
            </a:r>
            <a:r>
              <a:rPr spc="-100" dirty="0"/>
              <a:t> </a:t>
            </a:r>
            <a:r>
              <a:rPr spc="-10" dirty="0"/>
              <a:t>Diagram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5504" y="1731492"/>
            <a:ext cx="9768205" cy="5521325"/>
            <a:chOff x="455504" y="1731492"/>
            <a:chExt cx="9768205" cy="5521325"/>
          </a:xfrm>
        </p:grpSpPr>
        <p:sp>
          <p:nvSpPr>
            <p:cNvPr id="4" name="object 4"/>
            <p:cNvSpPr/>
            <p:nvPr/>
          </p:nvSpPr>
          <p:spPr>
            <a:xfrm>
              <a:off x="455504" y="1731492"/>
              <a:ext cx="9768205" cy="5521325"/>
            </a:xfrm>
            <a:custGeom>
              <a:avLst/>
              <a:gdLst/>
              <a:ahLst/>
              <a:cxnLst/>
              <a:rect l="l" t="t" r="r" b="b"/>
              <a:pathLst>
                <a:path w="9768205" h="5521325">
                  <a:moveTo>
                    <a:pt x="9767995" y="0"/>
                  </a:moveTo>
                  <a:lnTo>
                    <a:pt x="0" y="0"/>
                  </a:lnTo>
                  <a:lnTo>
                    <a:pt x="0" y="5520724"/>
                  </a:lnTo>
                  <a:lnTo>
                    <a:pt x="9767995" y="5520724"/>
                  </a:lnTo>
                  <a:lnTo>
                    <a:pt x="976799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64" y="4631435"/>
              <a:ext cx="2435351" cy="1283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112" y="4872227"/>
              <a:ext cx="2465832" cy="8473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7168" y="4674719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2191166" y="0"/>
                  </a:moveTo>
                  <a:lnTo>
                    <a:pt x="115324" y="0"/>
                  </a:lnTo>
                  <a:lnTo>
                    <a:pt x="70435" y="9066"/>
                  </a:lnTo>
                  <a:lnTo>
                    <a:pt x="33777" y="33792"/>
                  </a:lnTo>
                  <a:lnTo>
                    <a:pt x="9062" y="70465"/>
                  </a:lnTo>
                  <a:lnTo>
                    <a:pt x="0" y="115374"/>
                  </a:lnTo>
                  <a:lnTo>
                    <a:pt x="0" y="1038372"/>
                  </a:lnTo>
                  <a:lnTo>
                    <a:pt x="9062" y="1083281"/>
                  </a:lnTo>
                  <a:lnTo>
                    <a:pt x="33777" y="1119954"/>
                  </a:lnTo>
                  <a:lnTo>
                    <a:pt x="70435" y="1144680"/>
                  </a:lnTo>
                  <a:lnTo>
                    <a:pt x="115324" y="1153746"/>
                  </a:lnTo>
                  <a:lnTo>
                    <a:pt x="2191166" y="1153746"/>
                  </a:lnTo>
                  <a:lnTo>
                    <a:pt x="2236055" y="1144680"/>
                  </a:lnTo>
                  <a:lnTo>
                    <a:pt x="2272713" y="1119954"/>
                  </a:lnTo>
                  <a:lnTo>
                    <a:pt x="2297428" y="1083281"/>
                  </a:lnTo>
                  <a:lnTo>
                    <a:pt x="2306491" y="1038372"/>
                  </a:lnTo>
                  <a:lnTo>
                    <a:pt x="2306491" y="115374"/>
                  </a:lnTo>
                  <a:lnTo>
                    <a:pt x="2297428" y="70465"/>
                  </a:lnTo>
                  <a:lnTo>
                    <a:pt x="2272713" y="33792"/>
                  </a:lnTo>
                  <a:lnTo>
                    <a:pt x="2236055" y="9066"/>
                  </a:lnTo>
                  <a:lnTo>
                    <a:pt x="2191166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7168" y="4674719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0" y="115374"/>
                  </a:moveTo>
                  <a:lnTo>
                    <a:pt x="9062" y="70465"/>
                  </a:lnTo>
                  <a:lnTo>
                    <a:pt x="33777" y="33792"/>
                  </a:lnTo>
                  <a:lnTo>
                    <a:pt x="70435" y="9066"/>
                  </a:lnTo>
                  <a:lnTo>
                    <a:pt x="115324" y="0"/>
                  </a:lnTo>
                  <a:lnTo>
                    <a:pt x="2191166" y="0"/>
                  </a:lnTo>
                  <a:lnTo>
                    <a:pt x="2236055" y="9066"/>
                  </a:lnTo>
                  <a:lnTo>
                    <a:pt x="2272712" y="33792"/>
                  </a:lnTo>
                  <a:lnTo>
                    <a:pt x="2297427" y="70465"/>
                  </a:lnTo>
                  <a:lnTo>
                    <a:pt x="2306490" y="115374"/>
                  </a:lnTo>
                  <a:lnTo>
                    <a:pt x="2306490" y="1038372"/>
                  </a:lnTo>
                  <a:lnTo>
                    <a:pt x="2297427" y="1083281"/>
                  </a:lnTo>
                  <a:lnTo>
                    <a:pt x="2272712" y="1119954"/>
                  </a:lnTo>
                  <a:lnTo>
                    <a:pt x="2236055" y="1144680"/>
                  </a:lnTo>
                  <a:lnTo>
                    <a:pt x="2191166" y="1153746"/>
                  </a:lnTo>
                  <a:lnTo>
                    <a:pt x="115324" y="1153746"/>
                  </a:lnTo>
                  <a:lnTo>
                    <a:pt x="70435" y="1144680"/>
                  </a:lnTo>
                  <a:lnTo>
                    <a:pt x="33777" y="1119954"/>
                  </a:lnTo>
                  <a:lnTo>
                    <a:pt x="9062" y="1083281"/>
                  </a:lnTo>
                  <a:lnTo>
                    <a:pt x="0" y="1038372"/>
                  </a:lnTo>
                  <a:lnTo>
                    <a:pt x="0" y="115374"/>
                  </a:lnTo>
                  <a:close/>
                </a:path>
              </a:pathLst>
            </a:custGeom>
            <a:ln w="40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5120" y="4925491"/>
            <a:ext cx="2150745" cy="620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89300"/>
              </a:lnSpc>
              <a:spcBef>
                <a:spcPts val="28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offence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capable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being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committed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omission?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0007" y="3208019"/>
            <a:ext cx="3306445" cy="2057400"/>
            <a:chOff x="3250007" y="3208019"/>
            <a:chExt cx="3306445" cy="2057400"/>
          </a:xfrm>
        </p:grpSpPr>
        <p:sp>
          <p:nvSpPr>
            <p:cNvPr id="11" name="object 11"/>
            <p:cNvSpPr/>
            <p:nvPr/>
          </p:nvSpPr>
          <p:spPr>
            <a:xfrm>
              <a:off x="3263659" y="3828450"/>
              <a:ext cx="922655" cy="1423670"/>
            </a:xfrm>
            <a:custGeom>
              <a:avLst/>
              <a:gdLst/>
              <a:ahLst/>
              <a:cxnLst/>
              <a:rect l="l" t="t" r="r" b="b"/>
              <a:pathLst>
                <a:path w="922654" h="1423670">
                  <a:moveTo>
                    <a:pt x="0" y="1423141"/>
                  </a:moveTo>
                  <a:lnTo>
                    <a:pt x="922595" y="0"/>
                  </a:lnTo>
                </a:path>
              </a:pathLst>
            </a:custGeom>
            <a:ln w="27135">
              <a:solidFill>
                <a:srgbClr val="BB4E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0896" y="3208019"/>
              <a:ext cx="2435352" cy="12832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6256" y="3251578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2191165" y="0"/>
                  </a:moveTo>
                  <a:lnTo>
                    <a:pt x="115324" y="0"/>
                  </a:lnTo>
                  <a:lnTo>
                    <a:pt x="70434" y="9066"/>
                  </a:lnTo>
                  <a:lnTo>
                    <a:pt x="33777" y="33792"/>
                  </a:lnTo>
                  <a:lnTo>
                    <a:pt x="9062" y="70465"/>
                  </a:lnTo>
                  <a:lnTo>
                    <a:pt x="0" y="115374"/>
                  </a:lnTo>
                  <a:lnTo>
                    <a:pt x="0" y="1038372"/>
                  </a:lnTo>
                  <a:lnTo>
                    <a:pt x="9062" y="1083281"/>
                  </a:lnTo>
                  <a:lnTo>
                    <a:pt x="33777" y="1119954"/>
                  </a:lnTo>
                  <a:lnTo>
                    <a:pt x="70434" y="1144680"/>
                  </a:lnTo>
                  <a:lnTo>
                    <a:pt x="115324" y="1153746"/>
                  </a:lnTo>
                  <a:lnTo>
                    <a:pt x="2191165" y="1153746"/>
                  </a:lnTo>
                  <a:lnTo>
                    <a:pt x="2236055" y="1144680"/>
                  </a:lnTo>
                  <a:lnTo>
                    <a:pt x="2272712" y="1119954"/>
                  </a:lnTo>
                  <a:lnTo>
                    <a:pt x="2297427" y="1083281"/>
                  </a:lnTo>
                  <a:lnTo>
                    <a:pt x="2306490" y="1038372"/>
                  </a:lnTo>
                  <a:lnTo>
                    <a:pt x="2306490" y="115374"/>
                  </a:lnTo>
                  <a:lnTo>
                    <a:pt x="2297427" y="70465"/>
                  </a:lnTo>
                  <a:lnTo>
                    <a:pt x="2272712" y="33792"/>
                  </a:lnTo>
                  <a:lnTo>
                    <a:pt x="2236055" y="9066"/>
                  </a:lnTo>
                  <a:lnTo>
                    <a:pt x="2191165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6256" y="3251578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0" y="115374"/>
                  </a:moveTo>
                  <a:lnTo>
                    <a:pt x="9062" y="70465"/>
                  </a:lnTo>
                  <a:lnTo>
                    <a:pt x="33777" y="33792"/>
                  </a:lnTo>
                  <a:lnTo>
                    <a:pt x="70435" y="9066"/>
                  </a:lnTo>
                  <a:lnTo>
                    <a:pt x="115324" y="0"/>
                  </a:lnTo>
                  <a:lnTo>
                    <a:pt x="2191166" y="0"/>
                  </a:lnTo>
                  <a:lnTo>
                    <a:pt x="2236055" y="9066"/>
                  </a:lnTo>
                  <a:lnTo>
                    <a:pt x="2272712" y="33792"/>
                  </a:lnTo>
                  <a:lnTo>
                    <a:pt x="2297427" y="70465"/>
                  </a:lnTo>
                  <a:lnTo>
                    <a:pt x="2306490" y="115374"/>
                  </a:lnTo>
                  <a:lnTo>
                    <a:pt x="2306490" y="1038372"/>
                  </a:lnTo>
                  <a:lnTo>
                    <a:pt x="2297427" y="1083281"/>
                  </a:lnTo>
                  <a:lnTo>
                    <a:pt x="2272712" y="1119954"/>
                  </a:lnTo>
                  <a:lnTo>
                    <a:pt x="2236055" y="1144680"/>
                  </a:lnTo>
                  <a:lnTo>
                    <a:pt x="2191166" y="1153746"/>
                  </a:lnTo>
                  <a:lnTo>
                    <a:pt x="115324" y="1153746"/>
                  </a:lnTo>
                  <a:lnTo>
                    <a:pt x="70435" y="1144680"/>
                  </a:lnTo>
                  <a:lnTo>
                    <a:pt x="33777" y="1119954"/>
                  </a:lnTo>
                  <a:lnTo>
                    <a:pt x="9062" y="1083281"/>
                  </a:lnTo>
                  <a:lnTo>
                    <a:pt x="0" y="1038372"/>
                  </a:lnTo>
                  <a:lnTo>
                    <a:pt x="0" y="115374"/>
                  </a:lnTo>
                  <a:close/>
                </a:path>
              </a:pathLst>
            </a:custGeom>
            <a:ln w="40707">
              <a:solidFill>
                <a:srgbClr val="202A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01772" y="3694099"/>
            <a:ext cx="276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Yes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79094" y="1690115"/>
            <a:ext cx="3299460" cy="2152015"/>
            <a:chOff x="6479094" y="1690115"/>
            <a:chExt cx="3299460" cy="2152015"/>
          </a:xfrm>
        </p:grpSpPr>
        <p:sp>
          <p:nvSpPr>
            <p:cNvPr id="17" name="object 17"/>
            <p:cNvSpPr/>
            <p:nvPr/>
          </p:nvSpPr>
          <p:spPr>
            <a:xfrm>
              <a:off x="6492746" y="2359934"/>
              <a:ext cx="922655" cy="1468755"/>
            </a:xfrm>
            <a:custGeom>
              <a:avLst/>
              <a:gdLst/>
              <a:ahLst/>
              <a:cxnLst/>
              <a:rect l="l" t="t" r="r" b="b"/>
              <a:pathLst>
                <a:path w="922654" h="1468754">
                  <a:moveTo>
                    <a:pt x="0" y="1468515"/>
                  </a:moveTo>
                  <a:lnTo>
                    <a:pt x="922595" y="0"/>
                  </a:lnTo>
                </a:path>
              </a:pathLst>
            </a:custGeom>
            <a:ln w="27135">
              <a:solidFill>
                <a:srgbClr val="D55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1776" y="1690115"/>
              <a:ext cx="2426207" cy="1383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1776" y="1769363"/>
              <a:ext cx="2426207" cy="12679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15343" y="1732100"/>
              <a:ext cx="2298700" cy="1256030"/>
            </a:xfrm>
            <a:custGeom>
              <a:avLst/>
              <a:gdLst/>
              <a:ahLst/>
              <a:cxnLst/>
              <a:rect l="l" t="t" r="r" b="b"/>
              <a:pathLst>
                <a:path w="2298700" h="1256030">
                  <a:moveTo>
                    <a:pt x="2172973" y="0"/>
                  </a:moveTo>
                  <a:lnTo>
                    <a:pt x="125511" y="0"/>
                  </a:lnTo>
                  <a:lnTo>
                    <a:pt x="76656" y="9867"/>
                  </a:lnTo>
                  <a:lnTo>
                    <a:pt x="36761" y="36777"/>
                  </a:lnTo>
                  <a:lnTo>
                    <a:pt x="9863" y="76690"/>
                  </a:lnTo>
                  <a:lnTo>
                    <a:pt x="0" y="125566"/>
                  </a:lnTo>
                  <a:lnTo>
                    <a:pt x="0" y="1130100"/>
                  </a:lnTo>
                  <a:lnTo>
                    <a:pt x="9863" y="1178976"/>
                  </a:lnTo>
                  <a:lnTo>
                    <a:pt x="36761" y="1218889"/>
                  </a:lnTo>
                  <a:lnTo>
                    <a:pt x="76656" y="1245799"/>
                  </a:lnTo>
                  <a:lnTo>
                    <a:pt x="125511" y="1255666"/>
                  </a:lnTo>
                  <a:lnTo>
                    <a:pt x="2172973" y="1255666"/>
                  </a:lnTo>
                  <a:lnTo>
                    <a:pt x="2221829" y="1245799"/>
                  </a:lnTo>
                  <a:lnTo>
                    <a:pt x="2261724" y="1218889"/>
                  </a:lnTo>
                  <a:lnTo>
                    <a:pt x="2288623" y="1178976"/>
                  </a:lnTo>
                  <a:lnTo>
                    <a:pt x="2298486" y="1130100"/>
                  </a:lnTo>
                  <a:lnTo>
                    <a:pt x="2298486" y="125566"/>
                  </a:lnTo>
                  <a:lnTo>
                    <a:pt x="2288623" y="76690"/>
                  </a:lnTo>
                  <a:lnTo>
                    <a:pt x="2261724" y="36777"/>
                  </a:lnTo>
                  <a:lnTo>
                    <a:pt x="2221829" y="9867"/>
                  </a:lnTo>
                  <a:lnTo>
                    <a:pt x="2172973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5343" y="1732100"/>
              <a:ext cx="2298700" cy="1256030"/>
            </a:xfrm>
            <a:custGeom>
              <a:avLst/>
              <a:gdLst/>
              <a:ahLst/>
              <a:cxnLst/>
              <a:rect l="l" t="t" r="r" b="b"/>
              <a:pathLst>
                <a:path w="2298700" h="1256030">
                  <a:moveTo>
                    <a:pt x="0" y="125566"/>
                  </a:moveTo>
                  <a:lnTo>
                    <a:pt x="9863" y="76690"/>
                  </a:lnTo>
                  <a:lnTo>
                    <a:pt x="36761" y="36777"/>
                  </a:lnTo>
                  <a:lnTo>
                    <a:pt x="76656" y="9867"/>
                  </a:lnTo>
                  <a:lnTo>
                    <a:pt x="125511" y="0"/>
                  </a:lnTo>
                  <a:lnTo>
                    <a:pt x="2172974" y="0"/>
                  </a:lnTo>
                  <a:lnTo>
                    <a:pt x="2221829" y="9867"/>
                  </a:lnTo>
                  <a:lnTo>
                    <a:pt x="2261724" y="36777"/>
                  </a:lnTo>
                  <a:lnTo>
                    <a:pt x="2288623" y="76690"/>
                  </a:lnTo>
                  <a:lnTo>
                    <a:pt x="2298486" y="125566"/>
                  </a:lnTo>
                  <a:lnTo>
                    <a:pt x="2298486" y="1130100"/>
                  </a:lnTo>
                  <a:lnTo>
                    <a:pt x="2288623" y="1178976"/>
                  </a:lnTo>
                  <a:lnTo>
                    <a:pt x="2261724" y="1218888"/>
                  </a:lnTo>
                  <a:lnTo>
                    <a:pt x="2221829" y="1245798"/>
                  </a:lnTo>
                  <a:lnTo>
                    <a:pt x="2172974" y="1255666"/>
                  </a:lnTo>
                  <a:lnTo>
                    <a:pt x="125511" y="1255666"/>
                  </a:lnTo>
                  <a:lnTo>
                    <a:pt x="76656" y="1245798"/>
                  </a:lnTo>
                  <a:lnTo>
                    <a:pt x="36761" y="1218888"/>
                  </a:lnTo>
                  <a:lnTo>
                    <a:pt x="9863" y="1178976"/>
                  </a:lnTo>
                  <a:lnTo>
                    <a:pt x="0" y="1130100"/>
                  </a:lnTo>
                  <a:lnTo>
                    <a:pt x="0" y="125566"/>
                  </a:lnTo>
                  <a:close/>
                </a:path>
              </a:pathLst>
            </a:custGeom>
            <a:ln w="40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90377" y="1770903"/>
            <a:ext cx="2148840" cy="10896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liable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is:</a:t>
            </a:r>
            <a:endParaRPr sz="1400">
              <a:latin typeface="Corbel"/>
              <a:cs typeface="Corbel"/>
            </a:endParaRPr>
          </a:p>
          <a:p>
            <a:pPr marL="178435" indent="-165735">
              <a:lnSpc>
                <a:spcPct val="100000"/>
              </a:lnSpc>
              <a:spcBef>
                <a:spcPts val="409"/>
              </a:spcBef>
              <a:buAutoNum type="arabicParenR"/>
              <a:tabLst>
                <a:tab pos="178435" algn="l"/>
              </a:tabLst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contractual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1400">
              <a:latin typeface="Corbel"/>
              <a:cs typeface="Corbel"/>
            </a:endParaRPr>
          </a:p>
          <a:p>
            <a:pPr marL="261620" indent="-17589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261620" algn="l"/>
              </a:tabLst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statutory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1400">
              <a:latin typeface="Corbel"/>
              <a:cs typeface="Corbel"/>
            </a:endParaRPr>
          </a:p>
          <a:p>
            <a:pPr marL="243840" indent="-166370">
              <a:lnSpc>
                <a:spcPct val="100000"/>
              </a:lnSpc>
              <a:spcBef>
                <a:spcPts val="409"/>
              </a:spcBef>
              <a:buAutoNum type="arabicParenR"/>
              <a:tabLst>
                <a:tab pos="243840" algn="l"/>
              </a:tabLst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public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office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act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79095" y="3116579"/>
            <a:ext cx="3225800" cy="1283335"/>
            <a:chOff x="6479095" y="3116579"/>
            <a:chExt cx="3225800" cy="1283335"/>
          </a:xfrm>
        </p:grpSpPr>
        <p:sp>
          <p:nvSpPr>
            <p:cNvPr id="24" name="object 24"/>
            <p:cNvSpPr/>
            <p:nvPr/>
          </p:nvSpPr>
          <p:spPr>
            <a:xfrm>
              <a:off x="6492747" y="3737701"/>
              <a:ext cx="922655" cy="90805"/>
            </a:xfrm>
            <a:custGeom>
              <a:avLst/>
              <a:gdLst/>
              <a:ahLst/>
              <a:cxnLst/>
              <a:rect l="l" t="t" r="r" b="b"/>
              <a:pathLst>
                <a:path w="922654" h="90804">
                  <a:moveTo>
                    <a:pt x="0" y="90747"/>
                  </a:moveTo>
                  <a:lnTo>
                    <a:pt x="922595" y="0"/>
                  </a:lnTo>
                </a:path>
              </a:pathLst>
            </a:custGeom>
            <a:ln w="27140">
              <a:solidFill>
                <a:srgbClr val="D55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1776" y="3116579"/>
              <a:ext cx="2353055" cy="12832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15343" y="3160830"/>
              <a:ext cx="2225675" cy="1153795"/>
            </a:xfrm>
            <a:custGeom>
              <a:avLst/>
              <a:gdLst/>
              <a:ahLst/>
              <a:cxnLst/>
              <a:rect l="l" t="t" r="r" b="b"/>
              <a:pathLst>
                <a:path w="2225675" h="1153795">
                  <a:moveTo>
                    <a:pt x="2110000" y="0"/>
                  </a:moveTo>
                  <a:lnTo>
                    <a:pt x="115324" y="0"/>
                  </a:lnTo>
                  <a:lnTo>
                    <a:pt x="70435" y="9066"/>
                  </a:lnTo>
                  <a:lnTo>
                    <a:pt x="33778" y="33792"/>
                  </a:lnTo>
                  <a:lnTo>
                    <a:pt x="9062" y="70465"/>
                  </a:lnTo>
                  <a:lnTo>
                    <a:pt x="0" y="115375"/>
                  </a:lnTo>
                  <a:lnTo>
                    <a:pt x="0" y="1038368"/>
                  </a:lnTo>
                  <a:lnTo>
                    <a:pt x="9062" y="1083277"/>
                  </a:lnTo>
                  <a:lnTo>
                    <a:pt x="33778" y="1119951"/>
                  </a:lnTo>
                  <a:lnTo>
                    <a:pt x="70435" y="1144677"/>
                  </a:lnTo>
                  <a:lnTo>
                    <a:pt x="115324" y="1153744"/>
                  </a:lnTo>
                  <a:lnTo>
                    <a:pt x="2109998" y="1153746"/>
                  </a:lnTo>
                  <a:lnTo>
                    <a:pt x="2154888" y="1144679"/>
                  </a:lnTo>
                  <a:lnTo>
                    <a:pt x="2191546" y="1119953"/>
                  </a:lnTo>
                  <a:lnTo>
                    <a:pt x="2216261" y="1083280"/>
                  </a:lnTo>
                  <a:lnTo>
                    <a:pt x="2225324" y="1038371"/>
                  </a:lnTo>
                  <a:lnTo>
                    <a:pt x="2225327" y="115375"/>
                  </a:lnTo>
                  <a:lnTo>
                    <a:pt x="2216264" y="70465"/>
                  </a:lnTo>
                  <a:lnTo>
                    <a:pt x="2191548" y="33792"/>
                  </a:lnTo>
                  <a:lnTo>
                    <a:pt x="2154891" y="9066"/>
                  </a:lnTo>
                  <a:lnTo>
                    <a:pt x="2110000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15343" y="3160830"/>
              <a:ext cx="2225675" cy="1153795"/>
            </a:xfrm>
            <a:custGeom>
              <a:avLst/>
              <a:gdLst/>
              <a:ahLst/>
              <a:cxnLst/>
              <a:rect l="l" t="t" r="r" b="b"/>
              <a:pathLst>
                <a:path w="2225675" h="1153795">
                  <a:moveTo>
                    <a:pt x="0" y="115375"/>
                  </a:moveTo>
                  <a:lnTo>
                    <a:pt x="9062" y="70466"/>
                  </a:lnTo>
                  <a:lnTo>
                    <a:pt x="33778" y="33792"/>
                  </a:lnTo>
                  <a:lnTo>
                    <a:pt x="70435" y="9066"/>
                  </a:lnTo>
                  <a:lnTo>
                    <a:pt x="115325" y="0"/>
                  </a:lnTo>
                  <a:lnTo>
                    <a:pt x="2110001" y="0"/>
                  </a:lnTo>
                  <a:lnTo>
                    <a:pt x="2154891" y="9066"/>
                  </a:lnTo>
                  <a:lnTo>
                    <a:pt x="2191548" y="33792"/>
                  </a:lnTo>
                  <a:lnTo>
                    <a:pt x="2216263" y="70466"/>
                  </a:lnTo>
                  <a:lnTo>
                    <a:pt x="2225326" y="115375"/>
                  </a:lnTo>
                  <a:lnTo>
                    <a:pt x="2225324" y="1038371"/>
                  </a:lnTo>
                  <a:lnTo>
                    <a:pt x="2216261" y="1083280"/>
                  </a:lnTo>
                  <a:lnTo>
                    <a:pt x="2191546" y="1119953"/>
                  </a:lnTo>
                  <a:lnTo>
                    <a:pt x="2154889" y="1144679"/>
                  </a:lnTo>
                  <a:lnTo>
                    <a:pt x="2109999" y="1153746"/>
                  </a:lnTo>
                  <a:lnTo>
                    <a:pt x="115325" y="1153744"/>
                  </a:lnTo>
                  <a:lnTo>
                    <a:pt x="70435" y="1144677"/>
                  </a:lnTo>
                  <a:lnTo>
                    <a:pt x="33778" y="1119951"/>
                  </a:lnTo>
                  <a:lnTo>
                    <a:pt x="9062" y="1083278"/>
                  </a:lnTo>
                  <a:lnTo>
                    <a:pt x="0" y="1038368"/>
                  </a:lnTo>
                  <a:lnTo>
                    <a:pt x="0" y="115375"/>
                  </a:lnTo>
                  <a:close/>
                </a:path>
              </a:pathLst>
            </a:custGeom>
            <a:ln w="40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666620" y="3508171"/>
            <a:ext cx="1724025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6379" marR="5080" indent="-234315">
              <a:lnSpc>
                <a:spcPts val="1490"/>
              </a:lnSpc>
              <a:spcBef>
                <a:spcPts val="305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liable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relationship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479095" y="3814797"/>
            <a:ext cx="3335654" cy="2295525"/>
            <a:chOff x="6479095" y="3814797"/>
            <a:chExt cx="3335654" cy="2295525"/>
          </a:xfrm>
        </p:grpSpPr>
        <p:sp>
          <p:nvSpPr>
            <p:cNvPr id="30" name="object 30"/>
            <p:cNvSpPr/>
            <p:nvPr/>
          </p:nvSpPr>
          <p:spPr>
            <a:xfrm>
              <a:off x="6492747" y="3828449"/>
              <a:ext cx="949325" cy="1477010"/>
            </a:xfrm>
            <a:custGeom>
              <a:avLst/>
              <a:gdLst/>
              <a:ahLst/>
              <a:cxnLst/>
              <a:rect l="l" t="t" r="r" b="b"/>
              <a:pathLst>
                <a:path w="949325" h="1477010">
                  <a:moveTo>
                    <a:pt x="0" y="0"/>
                  </a:moveTo>
                  <a:lnTo>
                    <a:pt x="949236" y="1476851"/>
                  </a:lnTo>
                </a:path>
              </a:pathLst>
            </a:custGeom>
            <a:ln w="27135">
              <a:solidFill>
                <a:srgbClr val="D55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6159" y="4543043"/>
              <a:ext cx="2438400" cy="15666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6743" y="4753355"/>
              <a:ext cx="2273807" cy="11917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41982" y="4586720"/>
              <a:ext cx="2306955" cy="1437640"/>
            </a:xfrm>
            <a:custGeom>
              <a:avLst/>
              <a:gdLst/>
              <a:ahLst/>
              <a:cxnLst/>
              <a:rect l="l" t="t" r="r" b="b"/>
              <a:pathLst>
                <a:path w="2306954" h="1437639">
                  <a:moveTo>
                    <a:pt x="2162836" y="0"/>
                  </a:moveTo>
                  <a:lnTo>
                    <a:pt x="143653" y="0"/>
                  </a:lnTo>
                  <a:lnTo>
                    <a:pt x="98248" y="7326"/>
                  </a:lnTo>
                  <a:lnTo>
                    <a:pt x="58813" y="27729"/>
                  </a:lnTo>
                  <a:lnTo>
                    <a:pt x="27717" y="58839"/>
                  </a:lnTo>
                  <a:lnTo>
                    <a:pt x="7323" y="98290"/>
                  </a:lnTo>
                  <a:lnTo>
                    <a:pt x="0" y="143715"/>
                  </a:lnTo>
                  <a:lnTo>
                    <a:pt x="0" y="1293446"/>
                  </a:lnTo>
                  <a:lnTo>
                    <a:pt x="7323" y="1338872"/>
                  </a:lnTo>
                  <a:lnTo>
                    <a:pt x="27717" y="1378324"/>
                  </a:lnTo>
                  <a:lnTo>
                    <a:pt x="58813" y="1409434"/>
                  </a:lnTo>
                  <a:lnTo>
                    <a:pt x="98248" y="1429836"/>
                  </a:lnTo>
                  <a:lnTo>
                    <a:pt x="143653" y="1437163"/>
                  </a:lnTo>
                  <a:lnTo>
                    <a:pt x="2162836" y="1437163"/>
                  </a:lnTo>
                  <a:lnTo>
                    <a:pt x="2208242" y="1429836"/>
                  </a:lnTo>
                  <a:lnTo>
                    <a:pt x="2247677" y="1409434"/>
                  </a:lnTo>
                  <a:lnTo>
                    <a:pt x="2278774" y="1378324"/>
                  </a:lnTo>
                  <a:lnTo>
                    <a:pt x="2299167" y="1338872"/>
                  </a:lnTo>
                  <a:lnTo>
                    <a:pt x="2306491" y="1293446"/>
                  </a:lnTo>
                  <a:lnTo>
                    <a:pt x="2306491" y="143715"/>
                  </a:lnTo>
                  <a:lnTo>
                    <a:pt x="2299167" y="98290"/>
                  </a:lnTo>
                  <a:lnTo>
                    <a:pt x="2278774" y="58839"/>
                  </a:lnTo>
                  <a:lnTo>
                    <a:pt x="2247677" y="27729"/>
                  </a:lnTo>
                  <a:lnTo>
                    <a:pt x="2208242" y="7326"/>
                  </a:lnTo>
                  <a:lnTo>
                    <a:pt x="2162836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41982" y="4586720"/>
              <a:ext cx="2306955" cy="1437640"/>
            </a:xfrm>
            <a:custGeom>
              <a:avLst/>
              <a:gdLst/>
              <a:ahLst/>
              <a:cxnLst/>
              <a:rect l="l" t="t" r="r" b="b"/>
              <a:pathLst>
                <a:path w="2306954" h="1437639">
                  <a:moveTo>
                    <a:pt x="0" y="143716"/>
                  </a:moveTo>
                  <a:lnTo>
                    <a:pt x="7323" y="98290"/>
                  </a:lnTo>
                  <a:lnTo>
                    <a:pt x="27716" y="58839"/>
                  </a:lnTo>
                  <a:lnTo>
                    <a:pt x="58813" y="27728"/>
                  </a:lnTo>
                  <a:lnTo>
                    <a:pt x="98248" y="7326"/>
                  </a:lnTo>
                  <a:lnTo>
                    <a:pt x="143653" y="0"/>
                  </a:lnTo>
                  <a:lnTo>
                    <a:pt x="2162836" y="0"/>
                  </a:lnTo>
                  <a:lnTo>
                    <a:pt x="2208242" y="7326"/>
                  </a:lnTo>
                  <a:lnTo>
                    <a:pt x="2247676" y="27728"/>
                  </a:lnTo>
                  <a:lnTo>
                    <a:pt x="2278773" y="58839"/>
                  </a:lnTo>
                  <a:lnTo>
                    <a:pt x="2299166" y="98290"/>
                  </a:lnTo>
                  <a:lnTo>
                    <a:pt x="2306490" y="143716"/>
                  </a:lnTo>
                  <a:lnTo>
                    <a:pt x="2306490" y="1293446"/>
                  </a:lnTo>
                  <a:lnTo>
                    <a:pt x="2299166" y="1338872"/>
                  </a:lnTo>
                  <a:lnTo>
                    <a:pt x="2278773" y="1378323"/>
                  </a:lnTo>
                  <a:lnTo>
                    <a:pt x="2247676" y="1409433"/>
                  </a:lnTo>
                  <a:lnTo>
                    <a:pt x="2208242" y="1429835"/>
                  </a:lnTo>
                  <a:lnTo>
                    <a:pt x="2162836" y="1437162"/>
                  </a:lnTo>
                  <a:lnTo>
                    <a:pt x="143653" y="1437162"/>
                  </a:lnTo>
                  <a:lnTo>
                    <a:pt x="98248" y="1429835"/>
                  </a:lnTo>
                  <a:lnTo>
                    <a:pt x="58813" y="1409433"/>
                  </a:lnTo>
                  <a:lnTo>
                    <a:pt x="27716" y="1378323"/>
                  </a:lnTo>
                  <a:lnTo>
                    <a:pt x="7323" y="1338872"/>
                  </a:lnTo>
                  <a:lnTo>
                    <a:pt x="0" y="1293446"/>
                  </a:lnTo>
                  <a:lnTo>
                    <a:pt x="0" y="143716"/>
                  </a:lnTo>
                  <a:close/>
                </a:path>
              </a:pathLst>
            </a:custGeom>
            <a:ln w="40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616240" y="4754896"/>
            <a:ext cx="1958339" cy="10134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liable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endParaRPr sz="1400">
              <a:latin typeface="Corbel"/>
              <a:cs typeface="Corbel"/>
            </a:endParaRPr>
          </a:p>
          <a:p>
            <a:pPr marL="178435" indent="-165735">
              <a:lnSpc>
                <a:spcPct val="100000"/>
              </a:lnSpc>
              <a:spcBef>
                <a:spcPts val="409"/>
              </a:spcBef>
              <a:buAutoNum type="arabicParenR"/>
              <a:tabLst>
                <a:tab pos="178435" algn="l"/>
              </a:tabLst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implied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duty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1400">
              <a:latin typeface="Corbel"/>
              <a:cs typeface="Corbel"/>
            </a:endParaRPr>
          </a:p>
          <a:p>
            <a:pPr marL="255270" marR="105410" indent="-142875">
              <a:lnSpc>
                <a:spcPts val="1490"/>
              </a:lnSpc>
              <a:spcBef>
                <a:spcPts val="640"/>
              </a:spcBef>
              <a:buAutoNum type="arabicParenR"/>
              <a:tabLst>
                <a:tab pos="255270" algn="l"/>
                <a:tab pos="288290" algn="l"/>
              </a:tabLst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	the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creation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dangerous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situation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50008" y="5237939"/>
            <a:ext cx="3306445" cy="2100580"/>
            <a:chOff x="3250008" y="5237939"/>
            <a:chExt cx="3306445" cy="2100580"/>
          </a:xfrm>
        </p:grpSpPr>
        <p:sp>
          <p:nvSpPr>
            <p:cNvPr id="37" name="object 37"/>
            <p:cNvSpPr/>
            <p:nvPr/>
          </p:nvSpPr>
          <p:spPr>
            <a:xfrm>
              <a:off x="3263660" y="5251592"/>
              <a:ext cx="922655" cy="1423670"/>
            </a:xfrm>
            <a:custGeom>
              <a:avLst/>
              <a:gdLst/>
              <a:ahLst/>
              <a:cxnLst/>
              <a:rect l="l" t="t" r="r" b="b"/>
              <a:pathLst>
                <a:path w="922654" h="1423670">
                  <a:moveTo>
                    <a:pt x="0" y="0"/>
                  </a:moveTo>
                  <a:lnTo>
                    <a:pt x="922595" y="1423141"/>
                  </a:lnTo>
                </a:path>
              </a:pathLst>
            </a:custGeom>
            <a:ln w="27135">
              <a:solidFill>
                <a:srgbClr val="BB4E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0896" y="6054851"/>
              <a:ext cx="2435352" cy="12832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186256" y="6097861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2191165" y="0"/>
                  </a:moveTo>
                  <a:lnTo>
                    <a:pt x="115324" y="0"/>
                  </a:lnTo>
                  <a:lnTo>
                    <a:pt x="70434" y="9066"/>
                  </a:lnTo>
                  <a:lnTo>
                    <a:pt x="33777" y="33792"/>
                  </a:lnTo>
                  <a:lnTo>
                    <a:pt x="9062" y="70465"/>
                  </a:lnTo>
                  <a:lnTo>
                    <a:pt x="0" y="115374"/>
                  </a:lnTo>
                  <a:lnTo>
                    <a:pt x="0" y="1038371"/>
                  </a:lnTo>
                  <a:lnTo>
                    <a:pt x="9062" y="1083281"/>
                  </a:lnTo>
                  <a:lnTo>
                    <a:pt x="33777" y="1119954"/>
                  </a:lnTo>
                  <a:lnTo>
                    <a:pt x="70434" y="1144680"/>
                  </a:lnTo>
                  <a:lnTo>
                    <a:pt x="115324" y="1153746"/>
                  </a:lnTo>
                  <a:lnTo>
                    <a:pt x="2191165" y="1153746"/>
                  </a:lnTo>
                  <a:lnTo>
                    <a:pt x="2236055" y="1144680"/>
                  </a:lnTo>
                  <a:lnTo>
                    <a:pt x="2272712" y="1119954"/>
                  </a:lnTo>
                  <a:lnTo>
                    <a:pt x="2297427" y="1083281"/>
                  </a:lnTo>
                  <a:lnTo>
                    <a:pt x="2306490" y="1038371"/>
                  </a:lnTo>
                  <a:lnTo>
                    <a:pt x="2306490" y="115374"/>
                  </a:lnTo>
                  <a:lnTo>
                    <a:pt x="2297427" y="70465"/>
                  </a:lnTo>
                  <a:lnTo>
                    <a:pt x="2272712" y="33792"/>
                  </a:lnTo>
                  <a:lnTo>
                    <a:pt x="2236055" y="9066"/>
                  </a:lnTo>
                  <a:lnTo>
                    <a:pt x="2191165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86256" y="6097861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0" y="115374"/>
                  </a:moveTo>
                  <a:lnTo>
                    <a:pt x="9062" y="70465"/>
                  </a:lnTo>
                  <a:lnTo>
                    <a:pt x="33777" y="33792"/>
                  </a:lnTo>
                  <a:lnTo>
                    <a:pt x="70435" y="9066"/>
                  </a:lnTo>
                  <a:lnTo>
                    <a:pt x="115324" y="0"/>
                  </a:lnTo>
                  <a:lnTo>
                    <a:pt x="2191166" y="0"/>
                  </a:lnTo>
                  <a:lnTo>
                    <a:pt x="2236055" y="9066"/>
                  </a:lnTo>
                  <a:lnTo>
                    <a:pt x="2272712" y="33792"/>
                  </a:lnTo>
                  <a:lnTo>
                    <a:pt x="2297427" y="70465"/>
                  </a:lnTo>
                  <a:lnTo>
                    <a:pt x="2306490" y="115374"/>
                  </a:lnTo>
                  <a:lnTo>
                    <a:pt x="2306490" y="1038372"/>
                  </a:lnTo>
                  <a:lnTo>
                    <a:pt x="2297427" y="1083281"/>
                  </a:lnTo>
                  <a:lnTo>
                    <a:pt x="2272712" y="1119954"/>
                  </a:lnTo>
                  <a:lnTo>
                    <a:pt x="2236055" y="1144680"/>
                  </a:lnTo>
                  <a:lnTo>
                    <a:pt x="2191166" y="1153746"/>
                  </a:lnTo>
                  <a:lnTo>
                    <a:pt x="115324" y="1153746"/>
                  </a:lnTo>
                  <a:lnTo>
                    <a:pt x="70435" y="1144680"/>
                  </a:lnTo>
                  <a:lnTo>
                    <a:pt x="33777" y="1119954"/>
                  </a:lnTo>
                  <a:lnTo>
                    <a:pt x="9062" y="1083281"/>
                  </a:lnTo>
                  <a:lnTo>
                    <a:pt x="0" y="1038372"/>
                  </a:lnTo>
                  <a:lnTo>
                    <a:pt x="0" y="115374"/>
                  </a:lnTo>
                  <a:close/>
                </a:path>
              </a:pathLst>
            </a:custGeom>
            <a:ln w="40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18423" y="6540931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92746" y="6054851"/>
            <a:ext cx="3337560" cy="1283335"/>
            <a:chOff x="6492746" y="6054851"/>
            <a:chExt cx="3337560" cy="1283335"/>
          </a:xfrm>
        </p:grpSpPr>
        <p:sp>
          <p:nvSpPr>
            <p:cNvPr id="43" name="object 43"/>
            <p:cNvSpPr/>
            <p:nvPr/>
          </p:nvSpPr>
          <p:spPr>
            <a:xfrm>
              <a:off x="6492746" y="6674733"/>
              <a:ext cx="967740" cy="0"/>
            </a:xfrm>
            <a:custGeom>
              <a:avLst/>
              <a:gdLst/>
              <a:ahLst/>
              <a:cxnLst/>
              <a:rect l="l" t="t" r="r" b="b"/>
              <a:pathLst>
                <a:path w="967740">
                  <a:moveTo>
                    <a:pt x="0" y="0"/>
                  </a:moveTo>
                  <a:lnTo>
                    <a:pt x="967479" y="0"/>
                  </a:lnTo>
                </a:path>
              </a:pathLst>
            </a:custGeom>
            <a:ln w="27140">
              <a:solidFill>
                <a:srgbClr val="D55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4447" y="6054851"/>
              <a:ext cx="2435352" cy="12832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40167" y="6393179"/>
              <a:ext cx="2383535" cy="6583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460227" y="6097861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2191166" y="0"/>
                  </a:moveTo>
                  <a:lnTo>
                    <a:pt x="115324" y="0"/>
                  </a:lnTo>
                  <a:lnTo>
                    <a:pt x="70435" y="9066"/>
                  </a:lnTo>
                  <a:lnTo>
                    <a:pt x="33778" y="33792"/>
                  </a:lnTo>
                  <a:lnTo>
                    <a:pt x="9062" y="70465"/>
                  </a:lnTo>
                  <a:lnTo>
                    <a:pt x="0" y="115374"/>
                  </a:lnTo>
                  <a:lnTo>
                    <a:pt x="0" y="1038371"/>
                  </a:lnTo>
                  <a:lnTo>
                    <a:pt x="9062" y="1083281"/>
                  </a:lnTo>
                  <a:lnTo>
                    <a:pt x="33778" y="1119954"/>
                  </a:lnTo>
                  <a:lnTo>
                    <a:pt x="70435" y="1144680"/>
                  </a:lnTo>
                  <a:lnTo>
                    <a:pt x="115324" y="1153746"/>
                  </a:lnTo>
                  <a:lnTo>
                    <a:pt x="2191166" y="1153746"/>
                  </a:lnTo>
                  <a:lnTo>
                    <a:pt x="2236056" y="1144680"/>
                  </a:lnTo>
                  <a:lnTo>
                    <a:pt x="2272713" y="1119954"/>
                  </a:lnTo>
                  <a:lnTo>
                    <a:pt x="2297428" y="1083281"/>
                  </a:lnTo>
                  <a:lnTo>
                    <a:pt x="2306491" y="1038371"/>
                  </a:lnTo>
                  <a:lnTo>
                    <a:pt x="2306491" y="115374"/>
                  </a:lnTo>
                  <a:lnTo>
                    <a:pt x="2297428" y="70465"/>
                  </a:lnTo>
                  <a:lnTo>
                    <a:pt x="2272713" y="33792"/>
                  </a:lnTo>
                  <a:lnTo>
                    <a:pt x="2236056" y="9066"/>
                  </a:lnTo>
                  <a:lnTo>
                    <a:pt x="2191166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60227" y="6097861"/>
              <a:ext cx="2306955" cy="1153795"/>
            </a:xfrm>
            <a:custGeom>
              <a:avLst/>
              <a:gdLst/>
              <a:ahLst/>
              <a:cxnLst/>
              <a:rect l="l" t="t" r="r" b="b"/>
              <a:pathLst>
                <a:path w="2306954" h="1153795">
                  <a:moveTo>
                    <a:pt x="0" y="115374"/>
                  </a:moveTo>
                  <a:lnTo>
                    <a:pt x="9062" y="70465"/>
                  </a:lnTo>
                  <a:lnTo>
                    <a:pt x="33777" y="33792"/>
                  </a:lnTo>
                  <a:lnTo>
                    <a:pt x="70435" y="9066"/>
                  </a:lnTo>
                  <a:lnTo>
                    <a:pt x="115324" y="0"/>
                  </a:lnTo>
                  <a:lnTo>
                    <a:pt x="2191166" y="0"/>
                  </a:lnTo>
                  <a:lnTo>
                    <a:pt x="2236055" y="9066"/>
                  </a:lnTo>
                  <a:lnTo>
                    <a:pt x="2272712" y="33792"/>
                  </a:lnTo>
                  <a:lnTo>
                    <a:pt x="2297427" y="70465"/>
                  </a:lnTo>
                  <a:lnTo>
                    <a:pt x="2306490" y="115374"/>
                  </a:lnTo>
                  <a:lnTo>
                    <a:pt x="2306490" y="1038372"/>
                  </a:lnTo>
                  <a:lnTo>
                    <a:pt x="2297427" y="1083281"/>
                  </a:lnTo>
                  <a:lnTo>
                    <a:pt x="2272712" y="1119954"/>
                  </a:lnTo>
                  <a:lnTo>
                    <a:pt x="2236055" y="1144680"/>
                  </a:lnTo>
                  <a:lnTo>
                    <a:pt x="2191166" y="1153746"/>
                  </a:lnTo>
                  <a:lnTo>
                    <a:pt x="115324" y="1153746"/>
                  </a:lnTo>
                  <a:lnTo>
                    <a:pt x="70435" y="1144680"/>
                  </a:lnTo>
                  <a:lnTo>
                    <a:pt x="33777" y="1119954"/>
                  </a:lnTo>
                  <a:lnTo>
                    <a:pt x="9062" y="1083281"/>
                  </a:lnTo>
                  <a:lnTo>
                    <a:pt x="0" y="1038372"/>
                  </a:lnTo>
                  <a:lnTo>
                    <a:pt x="0" y="115374"/>
                  </a:lnTo>
                  <a:close/>
                </a:path>
              </a:pathLst>
            </a:custGeom>
            <a:ln w="40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578431" y="6446443"/>
            <a:ext cx="207137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26769" marR="5080" indent="-814705">
              <a:lnSpc>
                <a:spcPts val="1490"/>
              </a:lnSpc>
              <a:spcBef>
                <a:spcPts val="305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cannot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liable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failure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73084" y="1756052"/>
            <a:ext cx="3770629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R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v</a:t>
            </a:r>
            <a:r>
              <a:rPr sz="1900" b="1" i="1" spc="-4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Ahmad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[1986]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84</a:t>
            </a:r>
            <a:r>
              <a:rPr sz="1900" spc="-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</a:t>
            </a:r>
            <a:r>
              <a:rPr sz="1900" spc="-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64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494049"/>
            <a:ext cx="9111615" cy="485394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Many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English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often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referred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so-called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“result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crimes”.</a:t>
            </a:r>
            <a:endParaRPr sz="1900">
              <a:latin typeface="Corbel"/>
              <a:cs typeface="Corbel"/>
            </a:endParaRPr>
          </a:p>
          <a:p>
            <a:pPr marL="317500" marR="6350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These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crimes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defendant’s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actions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behaviour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culminate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</a:t>
            </a:r>
            <a:r>
              <a:rPr sz="1900" dirty="0">
                <a:latin typeface="Corbel"/>
                <a:cs typeface="Corbel"/>
              </a:rPr>
              <a:t>particular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unlawful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“result”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them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committed.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For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instance,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crime.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unlawful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“result”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death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victim. </a:t>
            </a:r>
            <a:r>
              <a:rPr sz="1900" dirty="0">
                <a:latin typeface="Corbel"/>
                <a:cs typeface="Corbel"/>
              </a:rPr>
              <a:t>Without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result,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murder,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victim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would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still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alive.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such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prosecution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caused</a:t>
            </a:r>
            <a:r>
              <a:rPr sz="1900" dirty="0">
                <a:latin typeface="Corbel"/>
                <a:cs typeface="Corbel"/>
              </a:rPr>
              <a:t>”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unlawful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result.</a:t>
            </a:r>
            <a:endParaRPr sz="1900">
              <a:latin typeface="Corbel"/>
              <a:cs typeface="Corbel"/>
            </a:endParaRPr>
          </a:p>
          <a:p>
            <a:pPr marL="317500" marR="812165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Causation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best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understood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three-stage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process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-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only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be </a:t>
            </a:r>
            <a:r>
              <a:rPr sz="1900" dirty="0">
                <a:latin typeface="Corbel"/>
                <a:cs typeface="Corbel"/>
              </a:rPr>
              <a:t>convicted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prosecution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establish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following:</a:t>
            </a:r>
            <a:endParaRPr sz="1900">
              <a:latin typeface="Corbel"/>
              <a:cs typeface="Corbel"/>
            </a:endParaRPr>
          </a:p>
          <a:p>
            <a:pPr marL="649605" lvl="1" indent="-36576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649605" algn="l"/>
              </a:tabLst>
            </a:pPr>
            <a:r>
              <a:rPr sz="1900" dirty="0">
                <a:latin typeface="Corbel"/>
                <a:cs typeface="Corbel"/>
              </a:rPr>
              <a:t>That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defendant’s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actions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were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factual</a:t>
            </a:r>
            <a:r>
              <a:rPr sz="1900" b="1" u="heavy" spc="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cause</a:t>
            </a:r>
            <a:r>
              <a:rPr sz="1900" b="1" u="heavy" spc="3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unlawful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result;</a:t>
            </a:r>
            <a:endParaRPr sz="1900">
              <a:latin typeface="Corbel"/>
              <a:cs typeface="Corbel"/>
            </a:endParaRPr>
          </a:p>
          <a:p>
            <a:pPr marL="649605" lvl="1" indent="-36576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649605" algn="l"/>
              </a:tabLst>
            </a:pPr>
            <a:r>
              <a:rPr sz="1900" dirty="0">
                <a:latin typeface="Corbel"/>
                <a:cs typeface="Corbel"/>
              </a:rPr>
              <a:t>That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defendant’s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actions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were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legal</a:t>
            </a:r>
            <a:r>
              <a:rPr sz="1900" b="1" u="heavy" spc="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cause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unlawful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result;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</a:t>
            </a:r>
            <a:endParaRPr sz="1900">
              <a:latin typeface="Corbel"/>
              <a:cs typeface="Corbel"/>
            </a:endParaRPr>
          </a:p>
          <a:p>
            <a:pPr marL="649605" marR="638175" lvl="1" indent="-366395">
              <a:lnSpc>
                <a:spcPct val="101099"/>
              </a:lnSpc>
              <a:spcBef>
                <a:spcPts val="1295"/>
              </a:spcBef>
              <a:buAutoNum type="arabicPeriod"/>
              <a:tabLst>
                <a:tab pos="649605" algn="l"/>
              </a:tabLst>
            </a:pPr>
            <a:r>
              <a:rPr sz="1900" dirty="0">
                <a:latin typeface="Corbel"/>
                <a:cs typeface="Corbel"/>
              </a:rPr>
              <a:t>That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was</a:t>
            </a:r>
            <a:r>
              <a:rPr sz="1900" b="1" u="heavy" spc="-10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no</a:t>
            </a:r>
            <a:r>
              <a:rPr sz="1900" b="1" u="heavy" spc="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intervening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</a:t>
            </a:r>
            <a:r>
              <a:rPr sz="1900" b="1" u="heavy" spc="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</a:t>
            </a:r>
            <a:r>
              <a:rPr sz="1900" i="1" dirty="0">
                <a:latin typeface="Corbel"/>
                <a:cs typeface="Corbel"/>
              </a:rPr>
              <a:t>novus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actus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interveniens</a:t>
            </a:r>
            <a:r>
              <a:rPr sz="1900" dirty="0">
                <a:latin typeface="Corbel"/>
                <a:cs typeface="Corbel"/>
              </a:rPr>
              <a:t>)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breaks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the </a:t>
            </a:r>
            <a:r>
              <a:rPr sz="1900" dirty="0">
                <a:latin typeface="Corbel"/>
                <a:cs typeface="Corbel"/>
              </a:rPr>
              <a:t>“chain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causation”.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/>
              <a:t>Causation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820"/>
              </a:spcBef>
            </a:pPr>
            <a:r>
              <a:rPr spc="-10" dirty="0">
                <a:solidFill>
                  <a:srgbClr val="FFFFFE"/>
                </a:solidFill>
              </a:rPr>
              <a:t>Factual</a:t>
            </a:r>
            <a:r>
              <a:rPr spc="-14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Causation</a:t>
            </a:r>
            <a:r>
              <a:rPr spc="-9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–</a:t>
            </a:r>
            <a:r>
              <a:rPr spc="-7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“Causation</a:t>
            </a:r>
            <a:r>
              <a:rPr spc="-6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in</a:t>
            </a:r>
            <a:r>
              <a:rPr spc="-60" dirty="0">
                <a:solidFill>
                  <a:srgbClr val="FFFFFE"/>
                </a:solidFill>
              </a:rPr>
              <a:t> </a:t>
            </a:r>
            <a:r>
              <a:rPr spc="-10" dirty="0">
                <a:solidFill>
                  <a:srgbClr val="FFFFFE"/>
                </a:solidFill>
              </a:rPr>
              <a:t>fact”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064" y="5713475"/>
            <a:ext cx="8894064" cy="1435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6566" y="5893695"/>
            <a:ext cx="8324215" cy="9861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93200"/>
              </a:lnSpc>
              <a:spcBef>
                <a:spcPts val="280"/>
              </a:spcBef>
            </a:pPr>
            <a:r>
              <a:rPr sz="2200" dirty="0">
                <a:latin typeface="Corbel"/>
                <a:cs typeface="Corbel"/>
              </a:rPr>
              <a:t>See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case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b="1" i="1" dirty="0">
                <a:latin typeface="Corbel"/>
                <a:cs typeface="Corbel"/>
              </a:rPr>
              <a:t>White</a:t>
            </a:r>
            <a:r>
              <a:rPr sz="2200" b="1" i="1" spc="5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[1910]</a:t>
            </a:r>
            <a:r>
              <a:rPr sz="2200" b="1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for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example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defendant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escaping </a:t>
            </a:r>
            <a:r>
              <a:rPr sz="2200" dirty="0">
                <a:latin typeface="Corbel"/>
                <a:cs typeface="Corbel"/>
              </a:rPr>
              <a:t>criminal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liability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due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prosecution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not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being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able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prove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he </a:t>
            </a:r>
            <a:r>
              <a:rPr sz="2200" dirty="0">
                <a:latin typeface="Corbel"/>
                <a:cs typeface="Corbel"/>
              </a:rPr>
              <a:t>was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factual</a:t>
            </a:r>
            <a:r>
              <a:rPr sz="2200" spc="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cause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victim’s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death.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872" y="3680459"/>
            <a:ext cx="8976360" cy="21549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840" y="3860679"/>
            <a:ext cx="8496935" cy="9829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92700"/>
              </a:lnSpc>
              <a:spcBef>
                <a:spcPts val="290"/>
              </a:spcBef>
            </a:pPr>
            <a:r>
              <a:rPr sz="2200" dirty="0">
                <a:latin typeface="Corbel"/>
                <a:cs typeface="Corbel"/>
              </a:rPr>
              <a:t>Factual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causation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is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determined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by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use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“but</a:t>
            </a:r>
            <a:r>
              <a:rPr sz="2200" b="1" spc="6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for”</a:t>
            </a:r>
            <a:r>
              <a:rPr sz="2200" b="1" spc="6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test</a:t>
            </a:r>
            <a:r>
              <a:rPr sz="2200" dirty="0">
                <a:latin typeface="Corbel"/>
                <a:cs typeface="Corbel"/>
              </a:rPr>
              <a:t>.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other </a:t>
            </a:r>
            <a:r>
              <a:rPr sz="2200" dirty="0">
                <a:latin typeface="Corbel"/>
                <a:cs typeface="Corbel"/>
              </a:rPr>
              <a:t>words,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it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must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7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established</a:t>
            </a:r>
            <a:r>
              <a:rPr sz="2200" spc="8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7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unlawful</a:t>
            </a:r>
            <a:r>
              <a:rPr sz="2200" spc="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result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would</a:t>
            </a:r>
            <a:r>
              <a:rPr sz="2200" spc="8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not</a:t>
            </a:r>
            <a:r>
              <a:rPr sz="2200" spc="70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have </a:t>
            </a:r>
            <a:r>
              <a:rPr sz="2200" dirty="0">
                <a:latin typeface="Corbel"/>
                <a:cs typeface="Corbel"/>
              </a:rPr>
              <a:t>occurred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as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and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when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it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did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“but</a:t>
            </a:r>
            <a:r>
              <a:rPr sz="2200" b="1" spc="5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for”</a:t>
            </a:r>
            <a:r>
              <a:rPr sz="2200" b="1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actions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defendant.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064" y="1650491"/>
            <a:ext cx="8894064" cy="21518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33268" y="1983111"/>
            <a:ext cx="8013700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36645" marR="5080" indent="-3624579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latin typeface="Corbel"/>
                <a:cs typeface="Corbel"/>
              </a:rPr>
              <a:t>The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defendant’s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actions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must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“factual</a:t>
            </a:r>
            <a:r>
              <a:rPr sz="2200" b="1" spc="4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cause”</a:t>
            </a:r>
            <a:r>
              <a:rPr sz="2200" b="1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unlawful result.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914"/>
              </a:spcBef>
            </a:pPr>
            <a:r>
              <a:rPr spc="-10" dirty="0">
                <a:solidFill>
                  <a:srgbClr val="FFFFFE"/>
                </a:solidFill>
              </a:rPr>
              <a:t>Legal</a:t>
            </a:r>
            <a:r>
              <a:rPr spc="-14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Causation</a:t>
            </a:r>
            <a:r>
              <a:rPr spc="-100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–</a:t>
            </a:r>
            <a:r>
              <a:rPr spc="-75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“Causation</a:t>
            </a:r>
            <a:r>
              <a:rPr spc="-65" dirty="0">
                <a:solidFill>
                  <a:srgbClr val="FFFFFE"/>
                </a:solidFill>
              </a:rPr>
              <a:t> </a:t>
            </a:r>
            <a:r>
              <a:rPr dirty="0">
                <a:solidFill>
                  <a:srgbClr val="FFFFFE"/>
                </a:solidFill>
              </a:rPr>
              <a:t>in</a:t>
            </a:r>
            <a:r>
              <a:rPr spc="-65" dirty="0">
                <a:solidFill>
                  <a:srgbClr val="FFFFFE"/>
                </a:solidFill>
              </a:rPr>
              <a:t> </a:t>
            </a:r>
            <a:r>
              <a:rPr spc="-20" dirty="0">
                <a:solidFill>
                  <a:srgbClr val="FFFFFE"/>
                </a:solidFill>
              </a:rPr>
              <a:t>law”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6" y="5426963"/>
            <a:ext cx="9125712" cy="13411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7846" y="5583313"/>
            <a:ext cx="8512810" cy="9404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 algn="ctr">
              <a:lnSpc>
                <a:spcPct val="92900"/>
              </a:lnSpc>
              <a:spcBef>
                <a:spcPts val="280"/>
              </a:spcBef>
            </a:pPr>
            <a:r>
              <a:rPr sz="2100" dirty="0">
                <a:latin typeface="Corbel"/>
                <a:cs typeface="Corbel"/>
              </a:rPr>
              <a:t>In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other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words,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prosecution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show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defendant’s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behaviour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more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minimal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trivial)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unlawful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result.</a:t>
            </a:r>
            <a:r>
              <a:rPr sz="2100" spc="-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See: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Pagett </a:t>
            </a:r>
            <a:r>
              <a:rPr sz="2100" b="1" dirty="0">
                <a:latin typeface="Corbel"/>
                <a:cs typeface="Corbel"/>
              </a:rPr>
              <a:t>[1983]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Kimsey</a:t>
            </a:r>
            <a:r>
              <a:rPr sz="2100" b="1" i="1" spc="6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[1996]</a:t>
            </a:r>
            <a:endParaRPr sz="21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416" y="3537203"/>
            <a:ext cx="9147048" cy="20086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9278" y="3690505"/>
            <a:ext cx="8648065" cy="9436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3300"/>
              </a:lnSpc>
              <a:spcBef>
                <a:spcPts val="270"/>
              </a:spcBef>
            </a:pPr>
            <a:r>
              <a:rPr sz="2100" dirty="0">
                <a:latin typeface="Corbel"/>
                <a:cs typeface="Corbel"/>
              </a:rPr>
              <a:t>What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this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essentially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means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defendant’s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actions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do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not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need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to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be </a:t>
            </a: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only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cause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unlawful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result,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long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significant, </a:t>
            </a:r>
            <a:r>
              <a:rPr sz="2100" b="1" dirty="0">
                <a:latin typeface="Corbel"/>
                <a:cs typeface="Corbel"/>
              </a:rPr>
              <a:t>operative,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or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proximate</a:t>
            </a:r>
            <a:r>
              <a:rPr sz="2100" b="1" spc="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cause.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Pagett</a:t>
            </a:r>
            <a:r>
              <a:rPr sz="2100" b="1" i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[1983]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50" dirty="0">
                <a:latin typeface="Corbel"/>
                <a:cs typeface="Corbel"/>
              </a:rPr>
              <a:t>  </a:t>
            </a:r>
            <a:r>
              <a:rPr sz="2100" b="1" i="1" dirty="0">
                <a:latin typeface="Corbel"/>
                <a:cs typeface="Corbel"/>
              </a:rPr>
              <a:t>Broughton</a:t>
            </a:r>
            <a:r>
              <a:rPr sz="2100" b="1" i="1" spc="6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[2020]</a:t>
            </a:r>
            <a:r>
              <a:rPr sz="2100" spc="-10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16" y="1650491"/>
            <a:ext cx="9125712" cy="20086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379" y="2099449"/>
            <a:ext cx="865505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defendant’s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actions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also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“legal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cause”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unlawful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result.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3201" y="1771042"/>
            <a:ext cx="6165625" cy="53025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2040" y="5450261"/>
            <a:ext cx="137414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3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2.4</a:t>
            </a:r>
            <a:r>
              <a:rPr sz="13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Causation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flowchart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fatal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offence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3074" y="7079133"/>
              <a:ext cx="147955" cy="157480"/>
            </a:xfrm>
            <a:custGeom>
              <a:avLst/>
              <a:gdLst/>
              <a:ahLst/>
              <a:cxnLst/>
              <a:rect l="l" t="t" r="r" b="b"/>
              <a:pathLst>
                <a:path w="147955" h="157479">
                  <a:moveTo>
                    <a:pt x="56659" y="18206"/>
                  </a:moveTo>
                  <a:lnTo>
                    <a:pt x="31425" y="18206"/>
                  </a:lnTo>
                  <a:lnTo>
                    <a:pt x="33976" y="18884"/>
                  </a:lnTo>
                  <a:lnTo>
                    <a:pt x="38412" y="21599"/>
                  </a:lnTo>
                  <a:lnTo>
                    <a:pt x="40256" y="23436"/>
                  </a:lnTo>
                  <a:lnTo>
                    <a:pt x="43195" y="28067"/>
                  </a:lnTo>
                  <a:lnTo>
                    <a:pt x="44194" y="30463"/>
                  </a:lnTo>
                  <a:lnTo>
                    <a:pt x="44318" y="30762"/>
                  </a:lnTo>
                  <a:lnTo>
                    <a:pt x="45871" y="36911"/>
                  </a:lnTo>
                  <a:lnTo>
                    <a:pt x="46259" y="40165"/>
                  </a:lnTo>
                  <a:lnTo>
                    <a:pt x="46259" y="47032"/>
                  </a:lnTo>
                  <a:lnTo>
                    <a:pt x="32760" y="89433"/>
                  </a:lnTo>
                  <a:lnTo>
                    <a:pt x="2564" y="136266"/>
                  </a:lnTo>
                  <a:lnTo>
                    <a:pt x="2024" y="137244"/>
                  </a:lnTo>
                  <a:lnTo>
                    <a:pt x="154" y="142654"/>
                  </a:lnTo>
                  <a:lnTo>
                    <a:pt x="113" y="142894"/>
                  </a:lnTo>
                  <a:lnTo>
                    <a:pt x="0" y="151518"/>
                  </a:lnTo>
                  <a:lnTo>
                    <a:pt x="288" y="153355"/>
                  </a:lnTo>
                  <a:lnTo>
                    <a:pt x="376" y="153913"/>
                  </a:lnTo>
                  <a:lnTo>
                    <a:pt x="3748" y="157267"/>
                  </a:lnTo>
                  <a:lnTo>
                    <a:pt x="62624" y="157267"/>
                  </a:lnTo>
                  <a:lnTo>
                    <a:pt x="65137" y="145709"/>
                  </a:lnTo>
                  <a:lnTo>
                    <a:pt x="64868" y="143553"/>
                  </a:lnTo>
                  <a:lnTo>
                    <a:pt x="62490" y="139780"/>
                  </a:lnTo>
                  <a:lnTo>
                    <a:pt x="16673" y="139780"/>
                  </a:lnTo>
                  <a:lnTo>
                    <a:pt x="37452" y="107518"/>
                  </a:lnTo>
                  <a:lnTo>
                    <a:pt x="57720" y="65258"/>
                  </a:lnTo>
                  <a:lnTo>
                    <a:pt x="60447" y="34735"/>
                  </a:lnTo>
                  <a:lnTo>
                    <a:pt x="60020" y="31142"/>
                  </a:lnTo>
                  <a:lnTo>
                    <a:pt x="59939" y="30463"/>
                  </a:lnTo>
                  <a:lnTo>
                    <a:pt x="59829" y="29545"/>
                  </a:lnTo>
                  <a:lnTo>
                    <a:pt x="57357" y="19803"/>
                  </a:lnTo>
                  <a:lnTo>
                    <a:pt x="56659" y="18206"/>
                  </a:lnTo>
                  <a:close/>
                </a:path>
                <a:path w="147955" h="157479">
                  <a:moveTo>
                    <a:pt x="35349" y="0"/>
                  </a:moveTo>
                  <a:lnTo>
                    <a:pt x="27126" y="0"/>
                  </a:lnTo>
                  <a:lnTo>
                    <a:pt x="24103" y="479"/>
                  </a:lnTo>
                  <a:lnTo>
                    <a:pt x="2442" y="15531"/>
                  </a:lnTo>
                  <a:lnTo>
                    <a:pt x="2337" y="15890"/>
                  </a:lnTo>
                  <a:lnTo>
                    <a:pt x="2069" y="17168"/>
                  </a:lnTo>
                  <a:lnTo>
                    <a:pt x="2168" y="27748"/>
                  </a:lnTo>
                  <a:lnTo>
                    <a:pt x="2270" y="28387"/>
                  </a:lnTo>
                  <a:lnTo>
                    <a:pt x="3864" y="31142"/>
                  </a:lnTo>
                  <a:lnTo>
                    <a:pt x="4918" y="31142"/>
                  </a:lnTo>
                  <a:lnTo>
                    <a:pt x="5930" y="30463"/>
                  </a:lnTo>
                  <a:lnTo>
                    <a:pt x="8647" y="27748"/>
                  </a:lnTo>
                  <a:lnTo>
                    <a:pt x="10338" y="26271"/>
                  </a:lnTo>
                  <a:lnTo>
                    <a:pt x="14387" y="23077"/>
                  </a:lnTo>
                  <a:lnTo>
                    <a:pt x="16743" y="21599"/>
                  </a:lnTo>
                  <a:lnTo>
                    <a:pt x="22123" y="18884"/>
                  </a:lnTo>
                  <a:lnTo>
                    <a:pt x="25159" y="18206"/>
                  </a:lnTo>
                  <a:lnTo>
                    <a:pt x="56659" y="18206"/>
                  </a:lnTo>
                  <a:lnTo>
                    <a:pt x="55490" y="15531"/>
                  </a:lnTo>
                  <a:lnTo>
                    <a:pt x="50492" y="8184"/>
                  </a:lnTo>
                  <a:lnTo>
                    <a:pt x="47348" y="5290"/>
                  </a:lnTo>
                  <a:lnTo>
                    <a:pt x="39770" y="1058"/>
                  </a:lnTo>
                  <a:lnTo>
                    <a:pt x="35349" y="0"/>
                  </a:lnTo>
                  <a:close/>
                </a:path>
                <a:path w="147955" h="157479">
                  <a:moveTo>
                    <a:pt x="84814" y="130677"/>
                  </a:moveTo>
                  <a:lnTo>
                    <a:pt x="83900" y="130677"/>
                  </a:lnTo>
                  <a:lnTo>
                    <a:pt x="83564" y="130836"/>
                  </a:lnTo>
                  <a:lnTo>
                    <a:pt x="82973" y="131475"/>
                  </a:lnTo>
                  <a:lnTo>
                    <a:pt x="82718" y="131974"/>
                  </a:lnTo>
                  <a:lnTo>
                    <a:pt x="82339" y="133172"/>
                  </a:lnTo>
                  <a:lnTo>
                    <a:pt x="82288" y="133332"/>
                  </a:lnTo>
                  <a:lnTo>
                    <a:pt x="105640" y="157267"/>
                  </a:lnTo>
                  <a:lnTo>
                    <a:pt x="114669" y="157267"/>
                  </a:lnTo>
                  <a:lnTo>
                    <a:pt x="119949" y="156109"/>
                  </a:lnTo>
                  <a:lnTo>
                    <a:pt x="129462" y="151478"/>
                  </a:lnTo>
                  <a:lnTo>
                    <a:pt x="133559" y="148104"/>
                  </a:lnTo>
                  <a:lnTo>
                    <a:pt x="139648" y="140259"/>
                  </a:lnTo>
                  <a:lnTo>
                    <a:pt x="104592" y="140259"/>
                  </a:lnTo>
                  <a:lnTo>
                    <a:pt x="101246" y="139740"/>
                  </a:lnTo>
                  <a:lnTo>
                    <a:pt x="85647" y="131176"/>
                  </a:lnTo>
                  <a:lnTo>
                    <a:pt x="84814" y="130677"/>
                  </a:lnTo>
                  <a:close/>
                </a:path>
                <a:path w="147955" h="157479">
                  <a:moveTo>
                    <a:pt x="142114" y="77016"/>
                  </a:moveTo>
                  <a:lnTo>
                    <a:pt x="111148" y="77016"/>
                  </a:lnTo>
                  <a:lnTo>
                    <a:pt x="115125" y="77635"/>
                  </a:lnTo>
                  <a:lnTo>
                    <a:pt x="121790" y="80111"/>
                  </a:lnTo>
                  <a:lnTo>
                    <a:pt x="133129" y="102130"/>
                  </a:lnTo>
                  <a:lnTo>
                    <a:pt x="133070" y="113469"/>
                  </a:lnTo>
                  <a:lnTo>
                    <a:pt x="115085" y="139740"/>
                  </a:lnTo>
                  <a:lnTo>
                    <a:pt x="114748" y="139740"/>
                  </a:lnTo>
                  <a:lnTo>
                    <a:pt x="112062" y="140259"/>
                  </a:lnTo>
                  <a:lnTo>
                    <a:pt x="139648" y="140259"/>
                  </a:lnTo>
                  <a:lnTo>
                    <a:pt x="140439" y="139241"/>
                  </a:lnTo>
                  <a:lnTo>
                    <a:pt x="143099" y="133791"/>
                  </a:lnTo>
                  <a:lnTo>
                    <a:pt x="146861" y="120855"/>
                  </a:lnTo>
                  <a:lnTo>
                    <a:pt x="147801" y="113469"/>
                  </a:lnTo>
                  <a:lnTo>
                    <a:pt x="147717" y="97758"/>
                  </a:lnTo>
                  <a:lnTo>
                    <a:pt x="147064" y="92348"/>
                  </a:lnTo>
                  <a:lnTo>
                    <a:pt x="144113" y="81328"/>
                  </a:lnTo>
                  <a:lnTo>
                    <a:pt x="142225" y="77256"/>
                  </a:lnTo>
                  <a:lnTo>
                    <a:pt x="142114" y="77016"/>
                  </a:lnTo>
                  <a:close/>
                </a:path>
                <a:path w="147955" h="157479">
                  <a:moveTo>
                    <a:pt x="138719" y="0"/>
                  </a:moveTo>
                  <a:lnTo>
                    <a:pt x="90538" y="0"/>
                  </a:lnTo>
                  <a:lnTo>
                    <a:pt x="89342" y="638"/>
                  </a:lnTo>
                  <a:lnTo>
                    <a:pt x="87676" y="3194"/>
                  </a:lnTo>
                  <a:lnTo>
                    <a:pt x="87259" y="5150"/>
                  </a:lnTo>
                  <a:lnTo>
                    <a:pt x="87259" y="73862"/>
                  </a:lnTo>
                  <a:lnTo>
                    <a:pt x="87582" y="75859"/>
                  </a:lnTo>
                  <a:lnTo>
                    <a:pt x="88872" y="77935"/>
                  </a:lnTo>
                  <a:lnTo>
                    <a:pt x="89947" y="78454"/>
                  </a:lnTo>
                  <a:lnTo>
                    <a:pt x="93494" y="78454"/>
                  </a:lnTo>
                  <a:lnTo>
                    <a:pt x="95697" y="78214"/>
                  </a:lnTo>
                  <a:lnTo>
                    <a:pt x="100427" y="77256"/>
                  </a:lnTo>
                  <a:lnTo>
                    <a:pt x="103248" y="77016"/>
                  </a:lnTo>
                  <a:lnTo>
                    <a:pt x="142114" y="77016"/>
                  </a:lnTo>
                  <a:lnTo>
                    <a:pt x="141938" y="76637"/>
                  </a:lnTo>
                  <a:lnTo>
                    <a:pt x="136191" y="68891"/>
                  </a:lnTo>
                  <a:lnTo>
                    <a:pt x="132605" y="65897"/>
                  </a:lnTo>
                  <a:lnTo>
                    <a:pt x="124010" y="61665"/>
                  </a:lnTo>
                  <a:lnTo>
                    <a:pt x="122968" y="61445"/>
                  </a:lnTo>
                  <a:lnTo>
                    <a:pt x="101125" y="61445"/>
                  </a:lnTo>
                  <a:lnTo>
                    <a:pt x="101125" y="17966"/>
                  </a:lnTo>
                  <a:lnTo>
                    <a:pt x="139345" y="17966"/>
                  </a:lnTo>
                  <a:lnTo>
                    <a:pt x="140065" y="17168"/>
                  </a:lnTo>
                  <a:lnTo>
                    <a:pt x="141095" y="13973"/>
                  </a:lnTo>
                  <a:lnTo>
                    <a:pt x="141352" y="11738"/>
                  </a:lnTo>
                  <a:lnTo>
                    <a:pt x="141285" y="6028"/>
                  </a:lnTo>
                  <a:lnTo>
                    <a:pt x="141016" y="3792"/>
                  </a:lnTo>
                  <a:lnTo>
                    <a:pt x="140885" y="3194"/>
                  </a:lnTo>
                  <a:lnTo>
                    <a:pt x="140815" y="2874"/>
                  </a:lnTo>
                  <a:lnTo>
                    <a:pt x="140277" y="1437"/>
                  </a:lnTo>
                  <a:lnTo>
                    <a:pt x="139941" y="898"/>
                  </a:lnTo>
                  <a:lnTo>
                    <a:pt x="139135" y="179"/>
                  </a:lnTo>
                  <a:lnTo>
                    <a:pt x="138719" y="0"/>
                  </a:lnTo>
                  <a:close/>
                </a:path>
                <a:path w="147955" h="157479">
                  <a:moveTo>
                    <a:pt x="119935" y="60806"/>
                  </a:moveTo>
                  <a:lnTo>
                    <a:pt x="104788" y="60806"/>
                  </a:lnTo>
                  <a:lnTo>
                    <a:pt x="102937" y="61046"/>
                  </a:lnTo>
                  <a:lnTo>
                    <a:pt x="101125" y="61445"/>
                  </a:lnTo>
                  <a:lnTo>
                    <a:pt x="122968" y="61445"/>
                  </a:lnTo>
                  <a:lnTo>
                    <a:pt x="119935" y="608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8064" y="74615"/>
            <a:ext cx="142240" cy="40824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225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31750" algn="just">
              <a:lnSpc>
                <a:spcPct val="89100"/>
              </a:lnSpc>
              <a:spcBef>
                <a:spcPts val="8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  <a:p>
            <a:pPr marL="12700" marR="48895" algn="just">
              <a:lnSpc>
                <a:spcPct val="89300"/>
              </a:lnSpc>
              <a:spcBef>
                <a:spcPts val="25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12700" marR="52069" algn="just">
              <a:lnSpc>
                <a:spcPct val="88500"/>
              </a:lnSpc>
              <a:spcBef>
                <a:spcPts val="3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 marR="50800">
              <a:lnSpc>
                <a:spcPts val="1200"/>
              </a:lnSpc>
              <a:spcBef>
                <a:spcPts val="2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736" y="1649819"/>
            <a:ext cx="6460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  <a:tab pos="1195070" algn="l"/>
                <a:tab pos="2886710" algn="l"/>
                <a:tab pos="3486150" algn="l"/>
                <a:tab pos="4502785" algn="l"/>
                <a:tab pos="5856605" algn="l"/>
              </a:tabLst>
            </a:pPr>
            <a:r>
              <a:rPr sz="3000" spc="-25" dirty="0">
                <a:latin typeface="Corbel"/>
                <a:cs typeface="Corbel"/>
              </a:rPr>
              <a:t>The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presence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of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0" dirty="0">
                <a:latin typeface="Corbel"/>
                <a:cs typeface="Corbel"/>
              </a:rPr>
              <a:t>both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factual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and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6932" y="2107019"/>
            <a:ext cx="62611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5960" algn="l"/>
                <a:tab pos="2810510" algn="l"/>
                <a:tab pos="5217160" algn="l"/>
              </a:tabLst>
            </a:pPr>
            <a:r>
              <a:rPr sz="3000" spc="-10" dirty="0">
                <a:latin typeface="Corbel"/>
                <a:cs typeface="Corbel"/>
              </a:rPr>
              <a:t>constructs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25" dirty="0">
                <a:latin typeface="Corbel"/>
                <a:cs typeface="Corbel"/>
              </a:rPr>
              <a:t>the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metaphorical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“</a:t>
            </a:r>
            <a:r>
              <a:rPr sz="3000" b="1" spc="-10" dirty="0">
                <a:latin typeface="Corbel"/>
                <a:cs typeface="Corbel"/>
              </a:rPr>
              <a:t>chain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3423" y="1649819"/>
            <a:ext cx="25698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</a:tabLst>
            </a:pPr>
            <a:r>
              <a:rPr sz="3000" spc="-10" dirty="0">
                <a:latin typeface="Corbel"/>
                <a:cs typeface="Corbel"/>
              </a:rPr>
              <a:t>legal</a:t>
            </a:r>
            <a:r>
              <a:rPr sz="3000" dirty="0">
                <a:latin typeface="Corbel"/>
                <a:cs typeface="Corbel"/>
              </a:rPr>
              <a:t>	</a:t>
            </a:r>
            <a:r>
              <a:rPr sz="3000" spc="-10" dirty="0">
                <a:latin typeface="Corbel"/>
                <a:cs typeface="Corbel"/>
              </a:rPr>
              <a:t>causation</a:t>
            </a:r>
            <a:endParaRPr sz="3000">
              <a:latin typeface="Corbel"/>
              <a:cs typeface="Corbel"/>
            </a:endParaRPr>
          </a:p>
          <a:p>
            <a:pPr marL="161925">
              <a:lnSpc>
                <a:spcPct val="100000"/>
              </a:lnSpc>
              <a:tabLst>
                <a:tab pos="820419" algn="l"/>
              </a:tabLst>
            </a:pPr>
            <a:r>
              <a:rPr sz="3000" b="1" spc="-25" dirty="0">
                <a:latin typeface="Corbel"/>
                <a:cs typeface="Corbel"/>
              </a:rPr>
              <a:t>of</a:t>
            </a:r>
            <a:r>
              <a:rPr sz="3000" b="1" dirty="0">
                <a:latin typeface="Corbel"/>
                <a:cs typeface="Corbel"/>
              </a:rPr>
              <a:t>	</a:t>
            </a:r>
            <a:r>
              <a:rPr sz="3000" b="1" spc="-10" dirty="0">
                <a:latin typeface="Corbel"/>
                <a:cs typeface="Corbel"/>
              </a:rPr>
              <a:t>causation</a:t>
            </a:r>
            <a:r>
              <a:rPr sz="3000" spc="-10" dirty="0">
                <a:latin typeface="Corbel"/>
                <a:cs typeface="Corbel"/>
              </a:rPr>
              <a:t>”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736" y="2564219"/>
            <a:ext cx="9281160" cy="400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6350" algn="just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orbel"/>
                <a:cs typeface="Corbel"/>
              </a:rPr>
              <a:t>between</a:t>
            </a:r>
            <a:r>
              <a:rPr sz="3000" spc="10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10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defendant’s</a:t>
            </a:r>
            <a:r>
              <a:rPr sz="3000" spc="1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actions</a:t>
            </a:r>
            <a:r>
              <a:rPr sz="3000" spc="114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114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10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unlawful</a:t>
            </a:r>
            <a:r>
              <a:rPr sz="3000" spc="114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result </a:t>
            </a:r>
            <a:r>
              <a:rPr sz="3000" dirty="0">
                <a:latin typeface="Corbel"/>
                <a:cs typeface="Corbel"/>
              </a:rPr>
              <a:t>they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are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accused</a:t>
            </a:r>
            <a:r>
              <a:rPr sz="3000" spc="-8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being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criminally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liable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for.</a:t>
            </a:r>
            <a:endParaRPr sz="3000">
              <a:latin typeface="Corbel"/>
              <a:cs typeface="Corbel"/>
            </a:endParaRPr>
          </a:p>
          <a:p>
            <a:pPr marL="317500" marR="5080" indent="-305435" algn="just">
              <a:lnSpc>
                <a:spcPct val="99100"/>
              </a:lnSpc>
              <a:spcBef>
                <a:spcPts val="1330"/>
              </a:spcBef>
              <a:buFont typeface="Arial MT"/>
              <a:buChar char="•"/>
              <a:tabLst>
                <a:tab pos="317500" algn="l"/>
              </a:tabLst>
            </a:pPr>
            <a:r>
              <a:rPr sz="3000" dirty="0">
                <a:latin typeface="Corbel"/>
                <a:cs typeface="Corbel"/>
              </a:rPr>
              <a:t>However,</a:t>
            </a:r>
            <a:r>
              <a:rPr sz="3000" spc="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if</a:t>
            </a:r>
            <a:r>
              <a:rPr sz="3000" spc="1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there</a:t>
            </a:r>
            <a:r>
              <a:rPr sz="3000" spc="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1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</a:t>
            </a:r>
            <a:r>
              <a:rPr sz="3000" spc="1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intervening</a:t>
            </a:r>
            <a:r>
              <a:rPr sz="3000" spc="1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act</a:t>
            </a:r>
            <a:r>
              <a:rPr sz="3000" spc="1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(often</a:t>
            </a:r>
            <a:r>
              <a:rPr sz="3000" spc="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referred</a:t>
            </a:r>
            <a:r>
              <a:rPr sz="3000" spc="145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to </a:t>
            </a:r>
            <a:r>
              <a:rPr sz="3000" dirty="0">
                <a:latin typeface="Corbel"/>
                <a:cs typeface="Corbel"/>
              </a:rPr>
              <a:t>as</a:t>
            </a:r>
            <a:r>
              <a:rPr sz="3000" spc="3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3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“</a:t>
            </a:r>
            <a:r>
              <a:rPr sz="3000" b="1" i="1" dirty="0">
                <a:latin typeface="Corbel"/>
                <a:cs typeface="Corbel"/>
              </a:rPr>
              <a:t>novus</a:t>
            </a:r>
            <a:r>
              <a:rPr sz="3000" b="1" i="1" spc="31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actus</a:t>
            </a:r>
            <a:r>
              <a:rPr sz="3000" b="1" i="1" spc="31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interveniens</a:t>
            </a:r>
            <a:r>
              <a:rPr sz="3000" dirty="0">
                <a:latin typeface="Corbel"/>
                <a:cs typeface="Corbel"/>
              </a:rPr>
              <a:t>”)</a:t>
            </a:r>
            <a:r>
              <a:rPr sz="3000" spc="3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3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chain</a:t>
            </a:r>
            <a:r>
              <a:rPr sz="3000" spc="3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33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causation </a:t>
            </a:r>
            <a:r>
              <a:rPr sz="3000" dirty="0">
                <a:latin typeface="Corbel"/>
                <a:cs typeface="Corbel"/>
              </a:rPr>
              <a:t>will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considered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broken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(i.e.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causation</a:t>
            </a:r>
            <a:r>
              <a:rPr sz="3000" spc="160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will</a:t>
            </a:r>
            <a:r>
              <a:rPr sz="3000" spc="155" dirty="0">
                <a:latin typeface="Corbel"/>
                <a:cs typeface="Corbel"/>
              </a:rPr>
              <a:t>  </a:t>
            </a:r>
            <a:r>
              <a:rPr sz="3000" dirty="0">
                <a:latin typeface="Corbel"/>
                <a:cs typeface="Corbel"/>
              </a:rPr>
              <a:t>not</a:t>
            </a:r>
            <a:r>
              <a:rPr sz="3000" spc="165" dirty="0">
                <a:latin typeface="Corbel"/>
                <a:cs typeface="Corbel"/>
              </a:rPr>
              <a:t>  </a:t>
            </a:r>
            <a:r>
              <a:rPr sz="3000" spc="-25" dirty="0">
                <a:latin typeface="Corbel"/>
                <a:cs typeface="Corbel"/>
              </a:rPr>
              <a:t>be </a:t>
            </a:r>
            <a:r>
              <a:rPr sz="3000" spc="-10" dirty="0">
                <a:latin typeface="Corbel"/>
                <a:cs typeface="Corbel"/>
              </a:rPr>
              <a:t>established).</a:t>
            </a:r>
            <a:endParaRPr sz="3000">
              <a:latin typeface="Corbel"/>
              <a:cs typeface="Corbel"/>
            </a:endParaRPr>
          </a:p>
          <a:p>
            <a:pPr marL="317500" marR="5715" indent="-305435" algn="just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3000" dirty="0">
                <a:latin typeface="Corbel"/>
                <a:cs typeface="Corbel"/>
              </a:rPr>
              <a:t>There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are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several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ways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which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chain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causation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for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defendant’s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actions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may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broken.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Breaks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“chain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causation”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042" y="543251"/>
            <a:ext cx="7431915" cy="60053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006" y="6788300"/>
            <a:ext cx="474345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9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2.6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What</a:t>
            </a:r>
            <a:r>
              <a:rPr sz="1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amounts</a:t>
            </a:r>
            <a:r>
              <a:rPr sz="1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intervening</a:t>
            </a:r>
            <a:r>
              <a:rPr sz="19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Calibri"/>
                <a:cs typeface="Calibri"/>
              </a:rPr>
              <a:t>act?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606" y="1801946"/>
            <a:ext cx="9231513" cy="43653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1109" y="6358532"/>
            <a:ext cx="207645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2.2</a:t>
            </a:r>
            <a:r>
              <a:rPr sz="1900" b="1" spc="2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Calibri"/>
                <a:cs typeface="Calibri"/>
              </a:rPr>
              <a:t>Causation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921" y="7169694"/>
              <a:ext cx="124701" cy="1330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661" y="574506"/>
            <a:ext cx="1962838" cy="9853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Causation</a:t>
            </a:r>
            <a:r>
              <a:rPr spc="-145" dirty="0"/>
              <a:t> </a:t>
            </a:r>
            <a:r>
              <a:rPr spc="-10" dirty="0"/>
              <a:t>Flowchart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46454" y="2334807"/>
            <a:ext cx="2336165" cy="1413510"/>
            <a:chOff x="946454" y="2334807"/>
            <a:chExt cx="2336165" cy="1413510"/>
          </a:xfrm>
        </p:grpSpPr>
        <p:sp>
          <p:nvSpPr>
            <p:cNvPr id="10" name="object 10"/>
            <p:cNvSpPr/>
            <p:nvPr/>
          </p:nvSpPr>
          <p:spPr>
            <a:xfrm>
              <a:off x="960022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2170463" y="0"/>
                  </a:moveTo>
                  <a:lnTo>
                    <a:pt x="138540" y="0"/>
                  </a:lnTo>
                  <a:lnTo>
                    <a:pt x="94750" y="7066"/>
                  </a:lnTo>
                  <a:lnTo>
                    <a:pt x="56720" y="26742"/>
                  </a:lnTo>
                  <a:lnTo>
                    <a:pt x="26730" y="56745"/>
                  </a:lnTo>
                  <a:lnTo>
                    <a:pt x="7062" y="94792"/>
                  </a:lnTo>
                  <a:lnTo>
                    <a:pt x="0" y="138601"/>
                  </a:lnTo>
                  <a:lnTo>
                    <a:pt x="0" y="1247402"/>
                  </a:lnTo>
                  <a:lnTo>
                    <a:pt x="7062" y="1291211"/>
                  </a:lnTo>
                  <a:lnTo>
                    <a:pt x="26730" y="1329258"/>
                  </a:lnTo>
                  <a:lnTo>
                    <a:pt x="56720" y="1359262"/>
                  </a:lnTo>
                  <a:lnTo>
                    <a:pt x="94750" y="1378938"/>
                  </a:lnTo>
                  <a:lnTo>
                    <a:pt x="138540" y="1386004"/>
                  </a:lnTo>
                  <a:lnTo>
                    <a:pt x="2170463" y="1386004"/>
                  </a:lnTo>
                  <a:lnTo>
                    <a:pt x="2214253" y="1378938"/>
                  </a:lnTo>
                  <a:lnTo>
                    <a:pt x="2252283" y="1359262"/>
                  </a:lnTo>
                  <a:lnTo>
                    <a:pt x="2282273" y="1329258"/>
                  </a:lnTo>
                  <a:lnTo>
                    <a:pt x="2301941" y="1291211"/>
                  </a:lnTo>
                  <a:lnTo>
                    <a:pt x="2309004" y="1247402"/>
                  </a:lnTo>
                  <a:lnTo>
                    <a:pt x="2309004" y="138601"/>
                  </a:lnTo>
                  <a:lnTo>
                    <a:pt x="2301941" y="94792"/>
                  </a:lnTo>
                  <a:lnTo>
                    <a:pt x="2282273" y="56745"/>
                  </a:lnTo>
                  <a:lnTo>
                    <a:pt x="2252283" y="26742"/>
                  </a:lnTo>
                  <a:lnTo>
                    <a:pt x="2214253" y="7066"/>
                  </a:lnTo>
                  <a:lnTo>
                    <a:pt x="2170463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022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0" y="138600"/>
                  </a:moveTo>
                  <a:lnTo>
                    <a:pt x="7062" y="94792"/>
                  </a:lnTo>
                  <a:lnTo>
                    <a:pt x="26730" y="56744"/>
                  </a:lnTo>
                  <a:lnTo>
                    <a:pt x="56720" y="26741"/>
                  </a:lnTo>
                  <a:lnTo>
                    <a:pt x="94750" y="7065"/>
                  </a:lnTo>
                  <a:lnTo>
                    <a:pt x="138540" y="0"/>
                  </a:lnTo>
                  <a:lnTo>
                    <a:pt x="2170463" y="0"/>
                  </a:lnTo>
                  <a:lnTo>
                    <a:pt x="2214253" y="7065"/>
                  </a:lnTo>
                  <a:lnTo>
                    <a:pt x="2252284" y="26741"/>
                  </a:lnTo>
                  <a:lnTo>
                    <a:pt x="2282274" y="56744"/>
                  </a:lnTo>
                  <a:lnTo>
                    <a:pt x="2301941" y="94792"/>
                  </a:lnTo>
                  <a:lnTo>
                    <a:pt x="2309004" y="138600"/>
                  </a:lnTo>
                  <a:lnTo>
                    <a:pt x="2309004" y="1247402"/>
                  </a:lnTo>
                  <a:lnTo>
                    <a:pt x="2301941" y="1291211"/>
                  </a:lnTo>
                  <a:lnTo>
                    <a:pt x="2282274" y="1329258"/>
                  </a:lnTo>
                  <a:lnTo>
                    <a:pt x="2252284" y="1359261"/>
                  </a:lnTo>
                  <a:lnTo>
                    <a:pt x="2214253" y="1378937"/>
                  </a:lnTo>
                  <a:lnTo>
                    <a:pt x="2170463" y="1386003"/>
                  </a:lnTo>
                  <a:lnTo>
                    <a:pt x="138540" y="1386003"/>
                  </a:lnTo>
                  <a:lnTo>
                    <a:pt x="94750" y="1378937"/>
                  </a:lnTo>
                  <a:lnTo>
                    <a:pt x="56720" y="1359261"/>
                  </a:lnTo>
                  <a:lnTo>
                    <a:pt x="26730" y="1329258"/>
                  </a:lnTo>
                  <a:lnTo>
                    <a:pt x="7062" y="1291211"/>
                  </a:lnTo>
                  <a:lnTo>
                    <a:pt x="0" y="1247402"/>
                  </a:lnTo>
                  <a:lnTo>
                    <a:pt x="0" y="138600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29543" y="2608945"/>
            <a:ext cx="137350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180340">
              <a:lnSpc>
                <a:spcPts val="2810"/>
              </a:lnSpc>
              <a:spcBef>
                <a:spcPts val="450"/>
              </a:spcBef>
            </a:pP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Factual 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Causation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72219" y="2754937"/>
            <a:ext cx="489584" cy="573405"/>
          </a:xfrm>
          <a:custGeom>
            <a:avLst/>
            <a:gdLst/>
            <a:ahLst/>
            <a:cxnLst/>
            <a:rect l="l" t="t" r="r" b="b"/>
            <a:pathLst>
              <a:path w="489585" h="573404">
                <a:moveTo>
                  <a:pt x="244754" y="0"/>
                </a:moveTo>
                <a:lnTo>
                  <a:pt x="244754" y="114575"/>
                </a:lnTo>
                <a:lnTo>
                  <a:pt x="0" y="114575"/>
                </a:lnTo>
                <a:lnTo>
                  <a:pt x="0" y="458304"/>
                </a:lnTo>
                <a:lnTo>
                  <a:pt x="244754" y="458304"/>
                </a:lnTo>
                <a:lnTo>
                  <a:pt x="244754" y="572880"/>
                </a:lnTo>
                <a:lnTo>
                  <a:pt x="489508" y="286440"/>
                </a:lnTo>
                <a:lnTo>
                  <a:pt x="244754" y="0"/>
                </a:lnTo>
                <a:close/>
              </a:path>
            </a:pathLst>
          </a:custGeom>
          <a:solidFill>
            <a:srgbClr val="F3B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179060" y="2334807"/>
            <a:ext cx="2336165" cy="1413510"/>
            <a:chOff x="4179060" y="2334807"/>
            <a:chExt cx="2336165" cy="1413510"/>
          </a:xfrm>
        </p:grpSpPr>
        <p:sp>
          <p:nvSpPr>
            <p:cNvPr id="15" name="object 15"/>
            <p:cNvSpPr/>
            <p:nvPr/>
          </p:nvSpPr>
          <p:spPr>
            <a:xfrm>
              <a:off x="4192629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2170464" y="0"/>
                  </a:moveTo>
                  <a:lnTo>
                    <a:pt x="138540" y="0"/>
                  </a:lnTo>
                  <a:lnTo>
                    <a:pt x="94751" y="7066"/>
                  </a:lnTo>
                  <a:lnTo>
                    <a:pt x="56720" y="26742"/>
                  </a:lnTo>
                  <a:lnTo>
                    <a:pt x="26730" y="56745"/>
                  </a:lnTo>
                  <a:lnTo>
                    <a:pt x="7062" y="94792"/>
                  </a:lnTo>
                  <a:lnTo>
                    <a:pt x="0" y="138601"/>
                  </a:lnTo>
                  <a:lnTo>
                    <a:pt x="0" y="1247402"/>
                  </a:lnTo>
                  <a:lnTo>
                    <a:pt x="7062" y="1291211"/>
                  </a:lnTo>
                  <a:lnTo>
                    <a:pt x="26730" y="1329258"/>
                  </a:lnTo>
                  <a:lnTo>
                    <a:pt x="56720" y="1359262"/>
                  </a:lnTo>
                  <a:lnTo>
                    <a:pt x="94751" y="1378938"/>
                  </a:lnTo>
                  <a:lnTo>
                    <a:pt x="138540" y="1386004"/>
                  </a:lnTo>
                  <a:lnTo>
                    <a:pt x="2170464" y="1386004"/>
                  </a:lnTo>
                  <a:lnTo>
                    <a:pt x="2214253" y="1378938"/>
                  </a:lnTo>
                  <a:lnTo>
                    <a:pt x="2252284" y="1359262"/>
                  </a:lnTo>
                  <a:lnTo>
                    <a:pt x="2282274" y="1329258"/>
                  </a:lnTo>
                  <a:lnTo>
                    <a:pt x="2301941" y="1291211"/>
                  </a:lnTo>
                  <a:lnTo>
                    <a:pt x="2309004" y="1247402"/>
                  </a:lnTo>
                  <a:lnTo>
                    <a:pt x="2309004" y="138601"/>
                  </a:lnTo>
                  <a:lnTo>
                    <a:pt x="2301941" y="94792"/>
                  </a:lnTo>
                  <a:lnTo>
                    <a:pt x="2282274" y="56745"/>
                  </a:lnTo>
                  <a:lnTo>
                    <a:pt x="2252284" y="26742"/>
                  </a:lnTo>
                  <a:lnTo>
                    <a:pt x="2214253" y="7066"/>
                  </a:lnTo>
                  <a:lnTo>
                    <a:pt x="217046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2629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0" y="138600"/>
                  </a:moveTo>
                  <a:lnTo>
                    <a:pt x="7062" y="94792"/>
                  </a:lnTo>
                  <a:lnTo>
                    <a:pt x="26730" y="56744"/>
                  </a:lnTo>
                  <a:lnTo>
                    <a:pt x="56720" y="26741"/>
                  </a:lnTo>
                  <a:lnTo>
                    <a:pt x="94750" y="7065"/>
                  </a:lnTo>
                  <a:lnTo>
                    <a:pt x="138540" y="0"/>
                  </a:lnTo>
                  <a:lnTo>
                    <a:pt x="2170463" y="0"/>
                  </a:lnTo>
                  <a:lnTo>
                    <a:pt x="2214253" y="7065"/>
                  </a:lnTo>
                  <a:lnTo>
                    <a:pt x="2252284" y="26741"/>
                  </a:lnTo>
                  <a:lnTo>
                    <a:pt x="2282274" y="56744"/>
                  </a:lnTo>
                  <a:lnTo>
                    <a:pt x="2301941" y="94792"/>
                  </a:lnTo>
                  <a:lnTo>
                    <a:pt x="2309004" y="138600"/>
                  </a:lnTo>
                  <a:lnTo>
                    <a:pt x="2309004" y="1247402"/>
                  </a:lnTo>
                  <a:lnTo>
                    <a:pt x="2301941" y="1291211"/>
                  </a:lnTo>
                  <a:lnTo>
                    <a:pt x="2282274" y="1329258"/>
                  </a:lnTo>
                  <a:lnTo>
                    <a:pt x="2252284" y="1359261"/>
                  </a:lnTo>
                  <a:lnTo>
                    <a:pt x="2214253" y="1378937"/>
                  </a:lnTo>
                  <a:lnTo>
                    <a:pt x="2170463" y="1386003"/>
                  </a:lnTo>
                  <a:lnTo>
                    <a:pt x="138540" y="1386003"/>
                  </a:lnTo>
                  <a:lnTo>
                    <a:pt x="94750" y="1378937"/>
                  </a:lnTo>
                  <a:lnTo>
                    <a:pt x="56720" y="1359261"/>
                  </a:lnTo>
                  <a:lnTo>
                    <a:pt x="26730" y="1329258"/>
                  </a:lnTo>
                  <a:lnTo>
                    <a:pt x="7062" y="1291211"/>
                  </a:lnTo>
                  <a:lnTo>
                    <a:pt x="0" y="1247402"/>
                  </a:lnTo>
                  <a:lnTo>
                    <a:pt x="0" y="138600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62151" y="2608945"/>
            <a:ext cx="137350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302260">
              <a:lnSpc>
                <a:spcPts val="2810"/>
              </a:lnSpc>
              <a:spcBef>
                <a:spcPts val="450"/>
              </a:spcBef>
            </a:pP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Legal 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Causation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04826" y="2754937"/>
            <a:ext cx="489584" cy="573405"/>
          </a:xfrm>
          <a:custGeom>
            <a:avLst/>
            <a:gdLst/>
            <a:ahLst/>
            <a:cxnLst/>
            <a:rect l="l" t="t" r="r" b="b"/>
            <a:pathLst>
              <a:path w="489584" h="573404">
                <a:moveTo>
                  <a:pt x="244754" y="0"/>
                </a:moveTo>
                <a:lnTo>
                  <a:pt x="244754" y="114575"/>
                </a:lnTo>
                <a:lnTo>
                  <a:pt x="0" y="114575"/>
                </a:lnTo>
                <a:lnTo>
                  <a:pt x="0" y="458304"/>
                </a:lnTo>
                <a:lnTo>
                  <a:pt x="244754" y="458304"/>
                </a:lnTo>
                <a:lnTo>
                  <a:pt x="244754" y="572880"/>
                </a:lnTo>
                <a:lnTo>
                  <a:pt x="489507" y="286440"/>
                </a:lnTo>
                <a:lnTo>
                  <a:pt x="244754" y="0"/>
                </a:lnTo>
                <a:close/>
              </a:path>
            </a:pathLst>
          </a:custGeom>
          <a:solidFill>
            <a:srgbClr val="F3B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411667" y="2334807"/>
            <a:ext cx="2336165" cy="1413510"/>
            <a:chOff x="7411667" y="2334807"/>
            <a:chExt cx="2336165" cy="1413510"/>
          </a:xfrm>
        </p:grpSpPr>
        <p:sp>
          <p:nvSpPr>
            <p:cNvPr id="20" name="object 20"/>
            <p:cNvSpPr/>
            <p:nvPr/>
          </p:nvSpPr>
          <p:spPr>
            <a:xfrm>
              <a:off x="7425236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2170464" y="0"/>
                  </a:moveTo>
                  <a:lnTo>
                    <a:pt x="138540" y="0"/>
                  </a:lnTo>
                  <a:lnTo>
                    <a:pt x="94751" y="7066"/>
                  </a:lnTo>
                  <a:lnTo>
                    <a:pt x="56720" y="26742"/>
                  </a:lnTo>
                  <a:lnTo>
                    <a:pt x="26730" y="56745"/>
                  </a:lnTo>
                  <a:lnTo>
                    <a:pt x="7062" y="94792"/>
                  </a:lnTo>
                  <a:lnTo>
                    <a:pt x="0" y="138601"/>
                  </a:lnTo>
                  <a:lnTo>
                    <a:pt x="0" y="1247402"/>
                  </a:lnTo>
                  <a:lnTo>
                    <a:pt x="7062" y="1291211"/>
                  </a:lnTo>
                  <a:lnTo>
                    <a:pt x="26730" y="1329258"/>
                  </a:lnTo>
                  <a:lnTo>
                    <a:pt x="56720" y="1359262"/>
                  </a:lnTo>
                  <a:lnTo>
                    <a:pt x="94751" y="1378938"/>
                  </a:lnTo>
                  <a:lnTo>
                    <a:pt x="138540" y="1386004"/>
                  </a:lnTo>
                  <a:lnTo>
                    <a:pt x="2170464" y="1386004"/>
                  </a:lnTo>
                  <a:lnTo>
                    <a:pt x="2214253" y="1378938"/>
                  </a:lnTo>
                  <a:lnTo>
                    <a:pt x="2252284" y="1359262"/>
                  </a:lnTo>
                  <a:lnTo>
                    <a:pt x="2282274" y="1329258"/>
                  </a:lnTo>
                  <a:lnTo>
                    <a:pt x="2301941" y="1291211"/>
                  </a:lnTo>
                  <a:lnTo>
                    <a:pt x="2309004" y="1247402"/>
                  </a:lnTo>
                  <a:lnTo>
                    <a:pt x="2309004" y="138601"/>
                  </a:lnTo>
                  <a:lnTo>
                    <a:pt x="2301941" y="94792"/>
                  </a:lnTo>
                  <a:lnTo>
                    <a:pt x="2282274" y="56745"/>
                  </a:lnTo>
                  <a:lnTo>
                    <a:pt x="2252284" y="26742"/>
                  </a:lnTo>
                  <a:lnTo>
                    <a:pt x="2214253" y="7066"/>
                  </a:lnTo>
                  <a:lnTo>
                    <a:pt x="217046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25236" y="2348375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0" y="138600"/>
                  </a:moveTo>
                  <a:lnTo>
                    <a:pt x="7062" y="94792"/>
                  </a:lnTo>
                  <a:lnTo>
                    <a:pt x="26730" y="56744"/>
                  </a:lnTo>
                  <a:lnTo>
                    <a:pt x="56720" y="26741"/>
                  </a:lnTo>
                  <a:lnTo>
                    <a:pt x="94750" y="7065"/>
                  </a:lnTo>
                  <a:lnTo>
                    <a:pt x="138540" y="0"/>
                  </a:lnTo>
                  <a:lnTo>
                    <a:pt x="2170463" y="0"/>
                  </a:lnTo>
                  <a:lnTo>
                    <a:pt x="2214253" y="7065"/>
                  </a:lnTo>
                  <a:lnTo>
                    <a:pt x="2252284" y="26741"/>
                  </a:lnTo>
                  <a:lnTo>
                    <a:pt x="2282274" y="56744"/>
                  </a:lnTo>
                  <a:lnTo>
                    <a:pt x="2301941" y="94792"/>
                  </a:lnTo>
                  <a:lnTo>
                    <a:pt x="2309004" y="138600"/>
                  </a:lnTo>
                  <a:lnTo>
                    <a:pt x="2309004" y="1247402"/>
                  </a:lnTo>
                  <a:lnTo>
                    <a:pt x="2301941" y="1291211"/>
                  </a:lnTo>
                  <a:lnTo>
                    <a:pt x="2282274" y="1329258"/>
                  </a:lnTo>
                  <a:lnTo>
                    <a:pt x="2252284" y="1359261"/>
                  </a:lnTo>
                  <a:lnTo>
                    <a:pt x="2214253" y="1378937"/>
                  </a:lnTo>
                  <a:lnTo>
                    <a:pt x="2170463" y="1386003"/>
                  </a:lnTo>
                  <a:lnTo>
                    <a:pt x="138540" y="1386003"/>
                  </a:lnTo>
                  <a:lnTo>
                    <a:pt x="94750" y="1378937"/>
                  </a:lnTo>
                  <a:lnTo>
                    <a:pt x="56720" y="1359261"/>
                  </a:lnTo>
                  <a:lnTo>
                    <a:pt x="26730" y="1329258"/>
                  </a:lnTo>
                  <a:lnTo>
                    <a:pt x="7062" y="1291211"/>
                  </a:lnTo>
                  <a:lnTo>
                    <a:pt x="0" y="1247402"/>
                  </a:lnTo>
                  <a:lnTo>
                    <a:pt x="0" y="138600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34936" y="2608945"/>
            <a:ext cx="169227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4604" marR="5080" indent="-2540">
              <a:lnSpc>
                <a:spcPts val="2810"/>
              </a:lnSpc>
              <a:spcBef>
                <a:spcPts val="450"/>
              </a:spcBef>
            </a:pP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Novus</a:t>
            </a:r>
            <a:r>
              <a:rPr sz="26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Actus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Interveniens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3422" y="3937660"/>
            <a:ext cx="572770" cy="490220"/>
          </a:xfrm>
          <a:custGeom>
            <a:avLst/>
            <a:gdLst/>
            <a:ahLst/>
            <a:cxnLst/>
            <a:rect l="l" t="t" r="r" b="b"/>
            <a:pathLst>
              <a:path w="572770" h="490220">
                <a:moveTo>
                  <a:pt x="458105" y="0"/>
                </a:moveTo>
                <a:lnTo>
                  <a:pt x="114526" y="0"/>
                </a:lnTo>
                <a:lnTo>
                  <a:pt x="114526" y="244859"/>
                </a:lnTo>
                <a:lnTo>
                  <a:pt x="0" y="244859"/>
                </a:lnTo>
                <a:lnTo>
                  <a:pt x="286316" y="489719"/>
                </a:lnTo>
                <a:lnTo>
                  <a:pt x="572631" y="244859"/>
                </a:lnTo>
                <a:lnTo>
                  <a:pt x="458105" y="244859"/>
                </a:lnTo>
                <a:lnTo>
                  <a:pt x="458105" y="0"/>
                </a:lnTo>
                <a:close/>
              </a:path>
            </a:pathLst>
          </a:custGeom>
          <a:solidFill>
            <a:srgbClr val="F3B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411667" y="4644813"/>
            <a:ext cx="2336165" cy="1413510"/>
            <a:chOff x="7411667" y="4644813"/>
            <a:chExt cx="2336165" cy="1413510"/>
          </a:xfrm>
        </p:grpSpPr>
        <p:sp>
          <p:nvSpPr>
            <p:cNvPr id="25" name="object 25"/>
            <p:cNvSpPr/>
            <p:nvPr/>
          </p:nvSpPr>
          <p:spPr>
            <a:xfrm>
              <a:off x="7425236" y="4658382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2170464" y="0"/>
                  </a:moveTo>
                  <a:lnTo>
                    <a:pt x="138540" y="0"/>
                  </a:lnTo>
                  <a:lnTo>
                    <a:pt x="94751" y="7065"/>
                  </a:lnTo>
                  <a:lnTo>
                    <a:pt x="56720" y="26741"/>
                  </a:lnTo>
                  <a:lnTo>
                    <a:pt x="26730" y="56744"/>
                  </a:lnTo>
                  <a:lnTo>
                    <a:pt x="7062" y="94791"/>
                  </a:lnTo>
                  <a:lnTo>
                    <a:pt x="0" y="138600"/>
                  </a:lnTo>
                  <a:lnTo>
                    <a:pt x="0" y="1247401"/>
                  </a:lnTo>
                  <a:lnTo>
                    <a:pt x="7062" y="1291210"/>
                  </a:lnTo>
                  <a:lnTo>
                    <a:pt x="26730" y="1329258"/>
                  </a:lnTo>
                  <a:lnTo>
                    <a:pt x="56720" y="1359261"/>
                  </a:lnTo>
                  <a:lnTo>
                    <a:pt x="94751" y="1378937"/>
                  </a:lnTo>
                  <a:lnTo>
                    <a:pt x="138540" y="1386003"/>
                  </a:lnTo>
                  <a:lnTo>
                    <a:pt x="2170464" y="1386003"/>
                  </a:lnTo>
                  <a:lnTo>
                    <a:pt x="2214253" y="1378937"/>
                  </a:lnTo>
                  <a:lnTo>
                    <a:pt x="2252284" y="1359261"/>
                  </a:lnTo>
                  <a:lnTo>
                    <a:pt x="2282274" y="1329258"/>
                  </a:lnTo>
                  <a:lnTo>
                    <a:pt x="2301941" y="1291210"/>
                  </a:lnTo>
                  <a:lnTo>
                    <a:pt x="2309004" y="1247401"/>
                  </a:lnTo>
                  <a:lnTo>
                    <a:pt x="2309004" y="138600"/>
                  </a:lnTo>
                  <a:lnTo>
                    <a:pt x="2301941" y="94791"/>
                  </a:lnTo>
                  <a:lnTo>
                    <a:pt x="2282274" y="56744"/>
                  </a:lnTo>
                  <a:lnTo>
                    <a:pt x="2252284" y="26741"/>
                  </a:lnTo>
                  <a:lnTo>
                    <a:pt x="2214253" y="7065"/>
                  </a:lnTo>
                  <a:lnTo>
                    <a:pt x="2170464" y="0"/>
                  </a:lnTo>
                  <a:close/>
                </a:path>
              </a:pathLst>
            </a:custGeom>
            <a:solidFill>
              <a:srgbClr val="985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25236" y="4658382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0" y="138600"/>
                  </a:moveTo>
                  <a:lnTo>
                    <a:pt x="7062" y="94792"/>
                  </a:lnTo>
                  <a:lnTo>
                    <a:pt x="26730" y="56744"/>
                  </a:lnTo>
                  <a:lnTo>
                    <a:pt x="56720" y="26741"/>
                  </a:lnTo>
                  <a:lnTo>
                    <a:pt x="94750" y="7065"/>
                  </a:lnTo>
                  <a:lnTo>
                    <a:pt x="138540" y="0"/>
                  </a:lnTo>
                  <a:lnTo>
                    <a:pt x="2170463" y="0"/>
                  </a:lnTo>
                  <a:lnTo>
                    <a:pt x="2214253" y="7065"/>
                  </a:lnTo>
                  <a:lnTo>
                    <a:pt x="2252284" y="26741"/>
                  </a:lnTo>
                  <a:lnTo>
                    <a:pt x="2282274" y="56744"/>
                  </a:lnTo>
                  <a:lnTo>
                    <a:pt x="2301941" y="94792"/>
                  </a:lnTo>
                  <a:lnTo>
                    <a:pt x="2309004" y="138600"/>
                  </a:lnTo>
                  <a:lnTo>
                    <a:pt x="2309004" y="1247402"/>
                  </a:lnTo>
                  <a:lnTo>
                    <a:pt x="2301941" y="1291211"/>
                  </a:lnTo>
                  <a:lnTo>
                    <a:pt x="2282274" y="1329258"/>
                  </a:lnTo>
                  <a:lnTo>
                    <a:pt x="2252284" y="1359261"/>
                  </a:lnTo>
                  <a:lnTo>
                    <a:pt x="2214253" y="1378937"/>
                  </a:lnTo>
                  <a:lnTo>
                    <a:pt x="2170463" y="1386003"/>
                  </a:lnTo>
                  <a:lnTo>
                    <a:pt x="138540" y="1386003"/>
                  </a:lnTo>
                  <a:lnTo>
                    <a:pt x="94750" y="1378937"/>
                  </a:lnTo>
                  <a:lnTo>
                    <a:pt x="56720" y="1359261"/>
                  </a:lnTo>
                  <a:lnTo>
                    <a:pt x="26730" y="1329258"/>
                  </a:lnTo>
                  <a:lnTo>
                    <a:pt x="7062" y="1291211"/>
                  </a:lnTo>
                  <a:lnTo>
                    <a:pt x="0" y="1247402"/>
                  </a:lnTo>
                  <a:lnTo>
                    <a:pt x="0" y="138600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92001" y="4919329"/>
            <a:ext cx="197802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69240" marR="5080" indent="-257175">
              <a:lnSpc>
                <a:spcPts val="2810"/>
              </a:lnSpc>
              <a:spcBef>
                <a:spcPts val="450"/>
              </a:spcBef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6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Liability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on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Defendant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32534" y="5064942"/>
            <a:ext cx="489584" cy="573405"/>
          </a:xfrm>
          <a:custGeom>
            <a:avLst/>
            <a:gdLst/>
            <a:ahLst/>
            <a:cxnLst/>
            <a:rect l="l" t="t" r="r" b="b"/>
            <a:pathLst>
              <a:path w="489584" h="573404">
                <a:moveTo>
                  <a:pt x="244754" y="0"/>
                </a:moveTo>
                <a:lnTo>
                  <a:pt x="0" y="286440"/>
                </a:lnTo>
                <a:lnTo>
                  <a:pt x="244754" y="572880"/>
                </a:lnTo>
                <a:lnTo>
                  <a:pt x="244754" y="458304"/>
                </a:lnTo>
                <a:lnTo>
                  <a:pt x="489508" y="458304"/>
                </a:lnTo>
                <a:lnTo>
                  <a:pt x="489508" y="114575"/>
                </a:lnTo>
                <a:lnTo>
                  <a:pt x="244754" y="114575"/>
                </a:lnTo>
                <a:lnTo>
                  <a:pt x="244754" y="0"/>
                </a:lnTo>
                <a:close/>
              </a:path>
            </a:pathLst>
          </a:custGeom>
          <a:solidFill>
            <a:srgbClr val="F3B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179060" y="4644813"/>
            <a:ext cx="2336165" cy="1413510"/>
            <a:chOff x="4179060" y="4644813"/>
            <a:chExt cx="2336165" cy="1413510"/>
          </a:xfrm>
        </p:grpSpPr>
        <p:sp>
          <p:nvSpPr>
            <p:cNvPr id="30" name="object 30"/>
            <p:cNvSpPr/>
            <p:nvPr/>
          </p:nvSpPr>
          <p:spPr>
            <a:xfrm>
              <a:off x="4192629" y="4658382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2170464" y="0"/>
                  </a:moveTo>
                  <a:lnTo>
                    <a:pt x="138540" y="0"/>
                  </a:lnTo>
                  <a:lnTo>
                    <a:pt x="94751" y="7065"/>
                  </a:lnTo>
                  <a:lnTo>
                    <a:pt x="56720" y="26741"/>
                  </a:lnTo>
                  <a:lnTo>
                    <a:pt x="26730" y="56744"/>
                  </a:lnTo>
                  <a:lnTo>
                    <a:pt x="7062" y="94791"/>
                  </a:lnTo>
                  <a:lnTo>
                    <a:pt x="0" y="138600"/>
                  </a:lnTo>
                  <a:lnTo>
                    <a:pt x="0" y="1247401"/>
                  </a:lnTo>
                  <a:lnTo>
                    <a:pt x="7062" y="1291210"/>
                  </a:lnTo>
                  <a:lnTo>
                    <a:pt x="26730" y="1329258"/>
                  </a:lnTo>
                  <a:lnTo>
                    <a:pt x="56720" y="1359261"/>
                  </a:lnTo>
                  <a:lnTo>
                    <a:pt x="94751" y="1378937"/>
                  </a:lnTo>
                  <a:lnTo>
                    <a:pt x="138540" y="1386003"/>
                  </a:lnTo>
                  <a:lnTo>
                    <a:pt x="2170464" y="1386003"/>
                  </a:lnTo>
                  <a:lnTo>
                    <a:pt x="2214253" y="1378937"/>
                  </a:lnTo>
                  <a:lnTo>
                    <a:pt x="2252284" y="1359261"/>
                  </a:lnTo>
                  <a:lnTo>
                    <a:pt x="2282274" y="1329258"/>
                  </a:lnTo>
                  <a:lnTo>
                    <a:pt x="2301941" y="1291210"/>
                  </a:lnTo>
                  <a:lnTo>
                    <a:pt x="2309004" y="1247401"/>
                  </a:lnTo>
                  <a:lnTo>
                    <a:pt x="2309004" y="138600"/>
                  </a:lnTo>
                  <a:lnTo>
                    <a:pt x="2301941" y="94791"/>
                  </a:lnTo>
                  <a:lnTo>
                    <a:pt x="2282274" y="56744"/>
                  </a:lnTo>
                  <a:lnTo>
                    <a:pt x="2252284" y="26741"/>
                  </a:lnTo>
                  <a:lnTo>
                    <a:pt x="2214253" y="7065"/>
                  </a:lnTo>
                  <a:lnTo>
                    <a:pt x="21704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92629" y="4658382"/>
              <a:ext cx="2309495" cy="1386205"/>
            </a:xfrm>
            <a:custGeom>
              <a:avLst/>
              <a:gdLst/>
              <a:ahLst/>
              <a:cxnLst/>
              <a:rect l="l" t="t" r="r" b="b"/>
              <a:pathLst>
                <a:path w="2309495" h="1386204">
                  <a:moveTo>
                    <a:pt x="0" y="138600"/>
                  </a:moveTo>
                  <a:lnTo>
                    <a:pt x="7062" y="94792"/>
                  </a:lnTo>
                  <a:lnTo>
                    <a:pt x="26730" y="56744"/>
                  </a:lnTo>
                  <a:lnTo>
                    <a:pt x="56720" y="26741"/>
                  </a:lnTo>
                  <a:lnTo>
                    <a:pt x="94750" y="7065"/>
                  </a:lnTo>
                  <a:lnTo>
                    <a:pt x="138540" y="0"/>
                  </a:lnTo>
                  <a:lnTo>
                    <a:pt x="2170463" y="0"/>
                  </a:lnTo>
                  <a:lnTo>
                    <a:pt x="2214253" y="7065"/>
                  </a:lnTo>
                  <a:lnTo>
                    <a:pt x="2252284" y="26741"/>
                  </a:lnTo>
                  <a:lnTo>
                    <a:pt x="2282274" y="56744"/>
                  </a:lnTo>
                  <a:lnTo>
                    <a:pt x="2301941" y="94792"/>
                  </a:lnTo>
                  <a:lnTo>
                    <a:pt x="2309004" y="138600"/>
                  </a:lnTo>
                  <a:lnTo>
                    <a:pt x="2309004" y="1247402"/>
                  </a:lnTo>
                  <a:lnTo>
                    <a:pt x="2301941" y="1291211"/>
                  </a:lnTo>
                  <a:lnTo>
                    <a:pt x="2282274" y="1329258"/>
                  </a:lnTo>
                  <a:lnTo>
                    <a:pt x="2252284" y="1359261"/>
                  </a:lnTo>
                  <a:lnTo>
                    <a:pt x="2214253" y="1378937"/>
                  </a:lnTo>
                  <a:lnTo>
                    <a:pt x="2170463" y="1386003"/>
                  </a:lnTo>
                  <a:lnTo>
                    <a:pt x="138540" y="1386003"/>
                  </a:lnTo>
                  <a:lnTo>
                    <a:pt x="94750" y="1378937"/>
                  </a:lnTo>
                  <a:lnTo>
                    <a:pt x="56720" y="1359261"/>
                  </a:lnTo>
                  <a:lnTo>
                    <a:pt x="26730" y="1329258"/>
                  </a:lnTo>
                  <a:lnTo>
                    <a:pt x="7062" y="1291211"/>
                  </a:lnTo>
                  <a:lnTo>
                    <a:pt x="0" y="1247402"/>
                  </a:lnTo>
                  <a:lnTo>
                    <a:pt x="0" y="138600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583715" y="4739497"/>
            <a:ext cx="1529715" cy="11474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65"/>
              </a:spcBef>
            </a:pP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Possible Liability</a:t>
            </a:r>
            <a:r>
              <a:rPr sz="26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Third</a:t>
            </a:r>
            <a:r>
              <a:rPr sz="26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Party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Answering</a:t>
            </a:r>
            <a:r>
              <a:rPr spc="-8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20" dirty="0"/>
              <a:t>Problem</a:t>
            </a:r>
            <a:r>
              <a:rPr spc="-130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785985"/>
            <a:ext cx="8946515" cy="36499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78460" marR="5080" indent="-366395">
              <a:lnSpc>
                <a:spcPts val="3100"/>
              </a:lnSpc>
              <a:spcBef>
                <a:spcPts val="22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Are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building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blocks</a:t>
            </a:r>
            <a:r>
              <a:rPr sz="2600" spc="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criminal</a:t>
            </a:r>
            <a:r>
              <a:rPr sz="2600" spc="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liability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(</a:t>
            </a:r>
            <a:r>
              <a:rPr sz="2600" b="1" dirty="0">
                <a:latin typeface="Corbel"/>
                <a:cs typeface="Corbel"/>
              </a:rPr>
              <a:t>actus</a:t>
            </a:r>
            <a:r>
              <a:rPr sz="2600" b="1" spc="2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reus</a:t>
            </a:r>
            <a:r>
              <a:rPr sz="2600" b="1" spc="2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+</a:t>
            </a:r>
            <a:r>
              <a:rPr sz="2600" b="1" spc="2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mens </a:t>
            </a:r>
            <a:r>
              <a:rPr sz="2600" b="1" dirty="0">
                <a:latin typeface="Corbel"/>
                <a:cs typeface="Corbel"/>
              </a:rPr>
              <a:t>rea+</a:t>
            </a:r>
            <a:r>
              <a:rPr sz="2600" b="1" spc="-9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no</a:t>
            </a:r>
            <a:r>
              <a:rPr sz="2600" b="1" spc="-90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defence</a:t>
            </a:r>
            <a:r>
              <a:rPr sz="2600" spc="-20" dirty="0">
                <a:latin typeface="Corbel"/>
                <a:cs typeface="Corbel"/>
              </a:rPr>
              <a:t>)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present?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Discuss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each.</a:t>
            </a:r>
            <a:endParaRPr sz="2600">
              <a:latin typeface="Corbel"/>
              <a:cs typeface="Corbel"/>
            </a:endParaRPr>
          </a:p>
          <a:p>
            <a:pPr marL="378460" marR="6350" indent="-366395">
              <a:lnSpc>
                <a:spcPts val="3100"/>
              </a:lnSpc>
              <a:spcBef>
                <a:spcPts val="1215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If</a:t>
            </a:r>
            <a:r>
              <a:rPr sz="2600" spc="1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so,</a:t>
            </a:r>
            <a:r>
              <a:rPr sz="2600" spc="1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1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there</a:t>
            </a:r>
            <a:r>
              <a:rPr sz="2600" spc="1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any</a:t>
            </a:r>
            <a:r>
              <a:rPr sz="2600" spc="1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additional</a:t>
            </a:r>
            <a:r>
              <a:rPr sz="2600" spc="20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building</a:t>
            </a:r>
            <a:r>
              <a:rPr sz="2600" spc="1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blocks</a:t>
            </a:r>
            <a:r>
              <a:rPr sz="2600" spc="1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1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consider,</a:t>
            </a:r>
            <a:r>
              <a:rPr sz="2600" spc="19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e.g. </a:t>
            </a:r>
            <a:r>
              <a:rPr sz="2600" spc="-10" dirty="0">
                <a:latin typeface="Corbel"/>
                <a:cs typeface="Corbel"/>
              </a:rPr>
              <a:t>omissions,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causation?</a:t>
            </a:r>
            <a:endParaRPr sz="2600">
              <a:latin typeface="Corbel"/>
              <a:cs typeface="Corbel"/>
            </a:endParaRPr>
          </a:p>
          <a:p>
            <a:pPr marL="378460" marR="5080" indent="-366395">
              <a:lnSpc>
                <a:spcPct val="100000"/>
              </a:lnSpc>
              <a:spcBef>
                <a:spcPts val="117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If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all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building</a:t>
            </a:r>
            <a:r>
              <a:rPr sz="2600" spc="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blocks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present,</a:t>
            </a:r>
            <a:r>
              <a:rPr sz="2600" spc="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which</a:t>
            </a:r>
            <a:r>
              <a:rPr sz="2600" spc="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are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missing</a:t>
            </a:r>
            <a:r>
              <a:rPr sz="2600" spc="3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and </a:t>
            </a:r>
            <a:r>
              <a:rPr sz="2600" spc="-10" dirty="0">
                <a:latin typeface="Corbel"/>
                <a:cs typeface="Corbel"/>
              </a:rPr>
              <a:t>what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impact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will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this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have?</a:t>
            </a:r>
            <a:endParaRPr sz="2600">
              <a:latin typeface="Corbel"/>
              <a:cs typeface="Corbel"/>
            </a:endParaRPr>
          </a:p>
          <a:p>
            <a:pPr marL="378460" marR="6350" indent="-366395">
              <a:lnSpc>
                <a:spcPts val="3100"/>
              </a:lnSpc>
              <a:spcBef>
                <a:spcPts val="1290"/>
              </a:spcBef>
              <a:buFont typeface="Arial MT"/>
              <a:buChar char="•"/>
              <a:tabLst>
                <a:tab pos="378460" algn="l"/>
              </a:tabLst>
            </a:pPr>
            <a:r>
              <a:rPr sz="2600" dirty="0">
                <a:latin typeface="Corbel"/>
                <a:cs typeface="Corbel"/>
              </a:rPr>
              <a:t>Always</a:t>
            </a:r>
            <a:r>
              <a:rPr sz="2600" spc="2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ensure</a:t>
            </a:r>
            <a:r>
              <a:rPr sz="2600" spc="3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that</a:t>
            </a:r>
            <a:r>
              <a:rPr sz="2600" spc="3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you</a:t>
            </a:r>
            <a:r>
              <a:rPr sz="2600" spc="2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support</a:t>
            </a:r>
            <a:r>
              <a:rPr sz="2600" spc="3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your</a:t>
            </a:r>
            <a:r>
              <a:rPr sz="2600" spc="3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answer</a:t>
            </a:r>
            <a:r>
              <a:rPr sz="2600" spc="3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with</a:t>
            </a:r>
            <a:r>
              <a:rPr sz="2600" spc="2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authorities (e.g.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cases,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legislation,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journal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articles)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758" y="7119547"/>
              <a:ext cx="99060" cy="109220"/>
            </a:xfrm>
            <a:custGeom>
              <a:avLst/>
              <a:gdLst/>
              <a:ahLst/>
              <a:cxnLst/>
              <a:rect l="l" t="t" r="r" b="b"/>
              <a:pathLst>
                <a:path w="99059" h="109220">
                  <a:moveTo>
                    <a:pt x="86" y="93947"/>
                  </a:moveTo>
                  <a:lnTo>
                    <a:pt x="12892" y="108877"/>
                  </a:lnTo>
                  <a:lnTo>
                    <a:pt x="20221" y="108877"/>
                  </a:lnTo>
                  <a:lnTo>
                    <a:pt x="24026" y="108132"/>
                  </a:lnTo>
                  <a:lnTo>
                    <a:pt x="30612" y="105151"/>
                  </a:lnTo>
                  <a:lnTo>
                    <a:pt x="33374" y="103020"/>
                  </a:lnTo>
                  <a:lnTo>
                    <a:pt x="37060" y="98444"/>
                  </a:lnTo>
                  <a:lnTo>
                    <a:pt x="12985" y="98444"/>
                  </a:lnTo>
                  <a:lnTo>
                    <a:pt x="10529" y="98092"/>
                  </a:lnTo>
                  <a:lnTo>
                    <a:pt x="5320" y="96680"/>
                  </a:lnTo>
                  <a:lnTo>
                    <a:pt x="2678" y="95516"/>
                  </a:lnTo>
                  <a:lnTo>
                    <a:pt x="86" y="93947"/>
                  </a:lnTo>
                  <a:close/>
                </a:path>
                <a:path w="99059" h="109220">
                  <a:moveTo>
                    <a:pt x="36133" y="10432"/>
                  </a:moveTo>
                  <a:lnTo>
                    <a:pt x="18454" y="10432"/>
                  </a:lnTo>
                  <a:lnTo>
                    <a:pt x="20813" y="10851"/>
                  </a:lnTo>
                  <a:lnTo>
                    <a:pt x="20576" y="10851"/>
                  </a:lnTo>
                  <a:lnTo>
                    <a:pt x="31086" y="24709"/>
                  </a:lnTo>
                  <a:lnTo>
                    <a:pt x="31086" y="30514"/>
                  </a:lnTo>
                  <a:lnTo>
                    <a:pt x="30788" y="32788"/>
                  </a:lnTo>
                  <a:lnTo>
                    <a:pt x="30742" y="33141"/>
                  </a:lnTo>
                  <a:lnTo>
                    <a:pt x="29421" y="37809"/>
                  </a:lnTo>
                  <a:lnTo>
                    <a:pt x="29365" y="38005"/>
                  </a:lnTo>
                  <a:lnTo>
                    <a:pt x="28266" y="40136"/>
                  </a:lnTo>
                  <a:lnTo>
                    <a:pt x="25300" y="43731"/>
                  </a:lnTo>
                  <a:lnTo>
                    <a:pt x="23412" y="45143"/>
                  </a:lnTo>
                  <a:lnTo>
                    <a:pt x="18836" y="47183"/>
                  </a:lnTo>
                  <a:lnTo>
                    <a:pt x="16092" y="47692"/>
                  </a:lnTo>
                  <a:lnTo>
                    <a:pt x="9431" y="47692"/>
                  </a:lnTo>
                  <a:lnTo>
                    <a:pt x="9431" y="58125"/>
                  </a:lnTo>
                  <a:lnTo>
                    <a:pt x="21189" y="58125"/>
                  </a:lnTo>
                  <a:lnTo>
                    <a:pt x="25654" y="59629"/>
                  </a:lnTo>
                  <a:lnTo>
                    <a:pt x="31830" y="65642"/>
                  </a:lnTo>
                  <a:lnTo>
                    <a:pt x="33374" y="70545"/>
                  </a:lnTo>
                  <a:lnTo>
                    <a:pt x="33374" y="80115"/>
                  </a:lnTo>
                  <a:lnTo>
                    <a:pt x="33166" y="81919"/>
                  </a:lnTo>
                  <a:lnTo>
                    <a:pt x="33067" y="82769"/>
                  </a:lnTo>
                  <a:lnTo>
                    <a:pt x="18715" y="98444"/>
                  </a:lnTo>
                  <a:lnTo>
                    <a:pt x="37060" y="98444"/>
                  </a:lnTo>
                  <a:lnTo>
                    <a:pt x="42415" y="73082"/>
                  </a:lnTo>
                  <a:lnTo>
                    <a:pt x="42112" y="70545"/>
                  </a:lnTo>
                  <a:lnTo>
                    <a:pt x="41997" y="69578"/>
                  </a:lnTo>
                  <a:lnTo>
                    <a:pt x="27347" y="52320"/>
                  </a:lnTo>
                  <a:lnTo>
                    <a:pt x="27347" y="52007"/>
                  </a:lnTo>
                  <a:lnTo>
                    <a:pt x="39841" y="33141"/>
                  </a:lnTo>
                  <a:lnTo>
                    <a:pt x="39904" y="32788"/>
                  </a:lnTo>
                  <a:lnTo>
                    <a:pt x="40100" y="30514"/>
                  </a:lnTo>
                  <a:lnTo>
                    <a:pt x="40127" y="23506"/>
                  </a:lnTo>
                  <a:lnTo>
                    <a:pt x="39606" y="19819"/>
                  </a:lnTo>
                  <a:lnTo>
                    <a:pt x="37539" y="13178"/>
                  </a:lnTo>
                  <a:lnTo>
                    <a:pt x="36133" y="10432"/>
                  </a:lnTo>
                  <a:close/>
                </a:path>
                <a:path w="99059" h="109220">
                  <a:moveTo>
                    <a:pt x="20854" y="0"/>
                  </a:moveTo>
                  <a:lnTo>
                    <a:pt x="15124" y="0"/>
                  </a:lnTo>
                  <a:lnTo>
                    <a:pt x="12678" y="339"/>
                  </a:lnTo>
                  <a:lnTo>
                    <a:pt x="7134" y="1699"/>
                  </a:lnTo>
                  <a:lnTo>
                    <a:pt x="4223" y="2928"/>
                  </a:lnTo>
                  <a:lnTo>
                    <a:pt x="1171" y="4706"/>
                  </a:lnTo>
                  <a:lnTo>
                    <a:pt x="1171" y="15060"/>
                  </a:lnTo>
                  <a:lnTo>
                    <a:pt x="3664" y="13648"/>
                  </a:lnTo>
                  <a:lnTo>
                    <a:pt x="6194" y="12524"/>
                  </a:lnTo>
                  <a:lnTo>
                    <a:pt x="11329" y="10851"/>
                  </a:lnTo>
                  <a:lnTo>
                    <a:pt x="13878" y="10432"/>
                  </a:lnTo>
                  <a:lnTo>
                    <a:pt x="36133" y="10432"/>
                  </a:lnTo>
                  <a:lnTo>
                    <a:pt x="36025" y="10223"/>
                  </a:lnTo>
                  <a:lnTo>
                    <a:pt x="32118" y="5307"/>
                  </a:lnTo>
                  <a:lnTo>
                    <a:pt x="29728" y="3399"/>
                  </a:lnTo>
                  <a:lnTo>
                    <a:pt x="24072" y="679"/>
                  </a:lnTo>
                  <a:lnTo>
                    <a:pt x="20854" y="0"/>
                  </a:lnTo>
                  <a:close/>
                </a:path>
                <a:path w="99059" h="109220">
                  <a:moveTo>
                    <a:pt x="78638" y="0"/>
                  </a:moveTo>
                  <a:lnTo>
                    <a:pt x="70899" y="0"/>
                  </a:lnTo>
                  <a:lnTo>
                    <a:pt x="67476" y="1379"/>
                  </a:lnTo>
                  <a:lnTo>
                    <a:pt x="50947" y="39577"/>
                  </a:lnTo>
                  <a:lnTo>
                    <a:pt x="50398" y="46781"/>
                  </a:lnTo>
                  <a:lnTo>
                    <a:pt x="50398" y="62241"/>
                  </a:lnTo>
                  <a:lnTo>
                    <a:pt x="61290" y="101982"/>
                  </a:lnTo>
                  <a:lnTo>
                    <a:pt x="70843" y="108877"/>
                  </a:lnTo>
                  <a:lnTo>
                    <a:pt x="78619" y="108877"/>
                  </a:lnTo>
                  <a:lnTo>
                    <a:pt x="82033" y="107498"/>
                  </a:lnTo>
                  <a:lnTo>
                    <a:pt x="88024" y="101982"/>
                  </a:lnTo>
                  <a:lnTo>
                    <a:pt x="90563" y="98171"/>
                  </a:lnTo>
                  <a:lnTo>
                    <a:pt x="92133" y="94505"/>
                  </a:lnTo>
                  <a:lnTo>
                    <a:pt x="72443" y="94505"/>
                  </a:lnTo>
                  <a:lnTo>
                    <a:pt x="70322" y="93580"/>
                  </a:lnTo>
                  <a:lnTo>
                    <a:pt x="59535" y="46781"/>
                  </a:lnTo>
                  <a:lnTo>
                    <a:pt x="59793" y="42698"/>
                  </a:lnTo>
                  <a:lnTo>
                    <a:pt x="72387" y="14371"/>
                  </a:lnTo>
                  <a:lnTo>
                    <a:pt x="92258" y="14371"/>
                  </a:lnTo>
                  <a:lnTo>
                    <a:pt x="90721" y="10724"/>
                  </a:lnTo>
                  <a:lnTo>
                    <a:pt x="88172" y="6895"/>
                  </a:lnTo>
                  <a:lnTo>
                    <a:pt x="82108" y="1379"/>
                  </a:lnTo>
                  <a:lnTo>
                    <a:pt x="78638" y="0"/>
                  </a:lnTo>
                  <a:close/>
                </a:path>
                <a:path w="99059" h="109220">
                  <a:moveTo>
                    <a:pt x="92258" y="14371"/>
                  </a:moveTo>
                  <a:lnTo>
                    <a:pt x="77075" y="14371"/>
                  </a:lnTo>
                  <a:lnTo>
                    <a:pt x="79187" y="15297"/>
                  </a:lnTo>
                  <a:lnTo>
                    <a:pt x="82945" y="18999"/>
                  </a:lnTo>
                  <a:lnTo>
                    <a:pt x="89927" y="62241"/>
                  </a:lnTo>
                  <a:lnTo>
                    <a:pt x="89670" y="66288"/>
                  </a:lnTo>
                  <a:lnTo>
                    <a:pt x="77131" y="94505"/>
                  </a:lnTo>
                  <a:lnTo>
                    <a:pt x="92133" y="94505"/>
                  </a:lnTo>
                  <a:lnTo>
                    <a:pt x="94730" y="88445"/>
                  </a:lnTo>
                  <a:lnTo>
                    <a:pt x="96321" y="82692"/>
                  </a:lnTo>
                  <a:lnTo>
                    <a:pt x="98516" y="69409"/>
                  </a:lnTo>
                  <a:lnTo>
                    <a:pt x="99065" y="62241"/>
                  </a:lnTo>
                  <a:lnTo>
                    <a:pt x="99065" y="46781"/>
                  </a:lnTo>
                  <a:lnTo>
                    <a:pt x="98534" y="39577"/>
                  </a:lnTo>
                  <a:lnTo>
                    <a:pt x="96414" y="26293"/>
                  </a:lnTo>
                  <a:lnTo>
                    <a:pt x="94851" y="20523"/>
                  </a:lnTo>
                  <a:lnTo>
                    <a:pt x="92258" y="14371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will</a:t>
            </a:r>
            <a:r>
              <a:rPr spc="-70" dirty="0"/>
              <a:t> </a:t>
            </a:r>
            <a:r>
              <a:rPr dirty="0"/>
              <a:t>we</a:t>
            </a:r>
            <a:r>
              <a:rPr spc="-70" dirty="0"/>
              <a:t> </a:t>
            </a:r>
            <a:r>
              <a:rPr dirty="0"/>
              <a:t>cover</a:t>
            </a:r>
            <a:r>
              <a:rPr spc="-6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spc="-10" dirty="0"/>
              <a:t>session?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2600" y="1968865"/>
            <a:ext cx="4237355" cy="4436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17500" marR="215265" indent="-305435">
              <a:lnSpc>
                <a:spcPts val="3100"/>
              </a:lnSpc>
              <a:spcBef>
                <a:spcPts val="220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How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actus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reus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concept impacts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on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liability</a:t>
            </a:r>
            <a:endParaRPr sz="2600">
              <a:latin typeface="Corbel"/>
              <a:cs typeface="Corbel"/>
            </a:endParaRPr>
          </a:p>
          <a:p>
            <a:pPr marL="317500" marR="188595" indent="-305435">
              <a:lnSpc>
                <a:spcPts val="3100"/>
              </a:lnSpc>
              <a:spcBef>
                <a:spcPts val="1215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spc="-10" dirty="0">
                <a:latin typeface="Corbel"/>
                <a:cs typeface="Corbel"/>
              </a:rPr>
              <a:t>When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omissions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can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lead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to </a:t>
            </a:r>
            <a:r>
              <a:rPr sz="2600" spc="-10" dirty="0">
                <a:latin typeface="Corbel"/>
                <a:cs typeface="Corbel"/>
              </a:rPr>
              <a:t>criminal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liability</a:t>
            </a:r>
            <a:endParaRPr sz="2600">
              <a:latin typeface="Corbel"/>
              <a:cs typeface="Corbel"/>
            </a:endParaRPr>
          </a:p>
          <a:p>
            <a:pPr marL="317500" marR="5080" indent="-305435">
              <a:lnSpc>
                <a:spcPct val="98100"/>
              </a:lnSpc>
              <a:spcBef>
                <a:spcPts val="1230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requirement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for </a:t>
            </a:r>
            <a:r>
              <a:rPr sz="2600" spc="-20" dirty="0">
                <a:latin typeface="Corbel"/>
                <a:cs typeface="Corbel"/>
              </a:rPr>
              <a:t>causation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part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actus </a:t>
            </a:r>
            <a:r>
              <a:rPr sz="2600" dirty="0">
                <a:latin typeface="Corbel"/>
                <a:cs typeface="Corbel"/>
              </a:rPr>
              <a:t>reus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result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crimes</a:t>
            </a:r>
            <a:endParaRPr sz="2600">
              <a:latin typeface="Corbel"/>
              <a:cs typeface="Corbel"/>
            </a:endParaRPr>
          </a:p>
          <a:p>
            <a:pPr marL="317500" marR="205740" indent="-305435">
              <a:lnSpc>
                <a:spcPts val="3100"/>
              </a:lnSpc>
              <a:spcBef>
                <a:spcPts val="1380"/>
              </a:spcBef>
              <a:buSzPct val="119230"/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An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introduction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IRAC </a:t>
            </a:r>
            <a:r>
              <a:rPr sz="2600" spc="-10" dirty="0">
                <a:latin typeface="Corbel"/>
                <a:cs typeface="Corbel"/>
              </a:rPr>
              <a:t>method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answering problem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questions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3683" y="7119547"/>
              <a:ext cx="50165" cy="109220"/>
            </a:xfrm>
            <a:custGeom>
              <a:avLst/>
              <a:gdLst/>
              <a:ahLst/>
              <a:cxnLst/>
              <a:rect l="l" t="t" r="r" b="b"/>
              <a:pathLst>
                <a:path w="50165" h="109220">
                  <a:moveTo>
                    <a:pt x="31309" y="0"/>
                  </a:moveTo>
                  <a:lnTo>
                    <a:pt x="21989" y="0"/>
                  </a:lnTo>
                  <a:lnTo>
                    <a:pt x="0" y="68079"/>
                  </a:lnTo>
                  <a:lnTo>
                    <a:pt x="0" y="77362"/>
                  </a:lnTo>
                  <a:lnTo>
                    <a:pt x="30360" y="77362"/>
                  </a:lnTo>
                  <a:lnTo>
                    <a:pt x="30360" y="108877"/>
                  </a:lnTo>
                  <a:lnTo>
                    <a:pt x="39011" y="108877"/>
                  </a:lnTo>
                  <a:lnTo>
                    <a:pt x="39011" y="77362"/>
                  </a:lnTo>
                  <a:lnTo>
                    <a:pt x="50006" y="77362"/>
                  </a:lnTo>
                  <a:lnTo>
                    <a:pt x="50006" y="66531"/>
                  </a:lnTo>
                  <a:lnTo>
                    <a:pt x="39011" y="66531"/>
                  </a:lnTo>
                  <a:lnTo>
                    <a:pt x="39011" y="41775"/>
                  </a:lnTo>
                  <a:lnTo>
                    <a:pt x="30360" y="41775"/>
                  </a:lnTo>
                  <a:lnTo>
                    <a:pt x="30360" y="66531"/>
                  </a:lnTo>
                  <a:lnTo>
                    <a:pt x="18138" y="66531"/>
                  </a:lnTo>
                  <a:lnTo>
                    <a:pt x="9878" y="66857"/>
                  </a:lnTo>
                  <a:lnTo>
                    <a:pt x="9878" y="66531"/>
                  </a:lnTo>
                  <a:lnTo>
                    <a:pt x="31309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175" y="2006329"/>
            <a:ext cx="4276741" cy="41009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368" y="1471699"/>
            <a:ext cx="9175115" cy="476250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IRAC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=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Issue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+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Rule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+</a:t>
            </a:r>
            <a:r>
              <a:rPr sz="2100" b="1" spc="-6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Application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+</a:t>
            </a:r>
            <a:r>
              <a:rPr sz="2100" b="1" spc="-5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Conclusion</a:t>
            </a:r>
            <a:endParaRPr sz="2100">
              <a:latin typeface="Corbel"/>
              <a:cs typeface="Corbel"/>
            </a:endParaRPr>
          </a:p>
          <a:p>
            <a:pPr marL="317500" marR="140970" indent="-305435">
              <a:lnSpc>
                <a:spcPct val="101400"/>
              </a:lnSpc>
              <a:spcBef>
                <a:spcPts val="133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Issue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name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legal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issue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raised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problem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question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e.g.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is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liability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D’s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action?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Does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defence?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third </a:t>
            </a:r>
            <a:r>
              <a:rPr sz="2100" dirty="0">
                <a:latin typeface="Corbel"/>
                <a:cs typeface="Corbel"/>
              </a:rPr>
              <a:t>party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liability?</a:t>
            </a:r>
            <a:endParaRPr sz="2100">
              <a:latin typeface="Corbel"/>
              <a:cs typeface="Corbel"/>
            </a:endParaRPr>
          </a:p>
          <a:p>
            <a:pPr marL="317500" marR="200660" indent="-305435">
              <a:lnSpc>
                <a:spcPct val="101899"/>
              </a:lnSpc>
              <a:spcBef>
                <a:spcPts val="122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Rule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Go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through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each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relevant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identify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legal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requirements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that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met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e.g.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D’s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actions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viewed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omission?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Does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D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relevant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other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factors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apply,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such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as </a:t>
            </a:r>
            <a:r>
              <a:rPr sz="2100" spc="-10" dirty="0">
                <a:latin typeface="Corbel"/>
                <a:cs typeface="Corbel"/>
              </a:rPr>
              <a:t>recklessness/negligence?</a:t>
            </a:r>
            <a:endParaRPr sz="2100">
              <a:latin typeface="Corbel"/>
              <a:cs typeface="Corbel"/>
            </a:endParaRPr>
          </a:p>
          <a:p>
            <a:pPr marL="317500" marR="5080" indent="-305435">
              <a:lnSpc>
                <a:spcPct val="101400"/>
              </a:lnSpc>
              <a:spcBef>
                <a:spcPts val="135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Application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use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help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you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identify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relevant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statute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i="1" spc="-25" dirty="0">
                <a:latin typeface="Corbel"/>
                <a:cs typeface="Corbel"/>
              </a:rPr>
              <a:t>for </a:t>
            </a:r>
            <a:r>
              <a:rPr sz="2100" i="1" dirty="0">
                <a:latin typeface="Corbel"/>
                <a:cs typeface="Corbel"/>
              </a:rPr>
              <a:t>each</a:t>
            </a:r>
            <a:r>
              <a:rPr sz="2100" i="1" spc="55" dirty="0">
                <a:latin typeface="Corbel"/>
                <a:cs typeface="Corbel"/>
              </a:rPr>
              <a:t> </a:t>
            </a:r>
            <a:r>
              <a:rPr sz="2100" i="1" dirty="0">
                <a:latin typeface="Corbel"/>
                <a:cs typeface="Corbel"/>
              </a:rPr>
              <a:t>element</a:t>
            </a:r>
            <a:r>
              <a:rPr sz="2100" i="1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support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your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arguments.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waste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time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repeating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facts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stick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legal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principle.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Conclusion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draw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all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your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arguments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together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reach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view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liability.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IRAC</a:t>
            </a:r>
            <a:r>
              <a:rPr spc="-50" dirty="0"/>
              <a:t> </a:t>
            </a:r>
            <a:r>
              <a:rPr dirty="0"/>
              <a:t>Method</a:t>
            </a:r>
            <a:r>
              <a:rPr spc="-45" dirty="0"/>
              <a:t> </a:t>
            </a:r>
            <a:r>
              <a:rPr spc="-25" dirty="0"/>
              <a:t>(Problem</a:t>
            </a:r>
            <a:r>
              <a:rPr spc="-125" dirty="0"/>
              <a:t> </a:t>
            </a:r>
            <a:r>
              <a:rPr spc="-10" dirty="0"/>
              <a:t>Questions)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149" y="7119547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80" h="109220">
                  <a:moveTo>
                    <a:pt x="86" y="93947"/>
                  </a:moveTo>
                  <a:lnTo>
                    <a:pt x="12892" y="108877"/>
                  </a:lnTo>
                  <a:lnTo>
                    <a:pt x="20222" y="108877"/>
                  </a:lnTo>
                  <a:lnTo>
                    <a:pt x="24026" y="108132"/>
                  </a:lnTo>
                  <a:lnTo>
                    <a:pt x="30612" y="105151"/>
                  </a:lnTo>
                  <a:lnTo>
                    <a:pt x="33374" y="103020"/>
                  </a:lnTo>
                  <a:lnTo>
                    <a:pt x="37060" y="98444"/>
                  </a:lnTo>
                  <a:lnTo>
                    <a:pt x="12985" y="98444"/>
                  </a:lnTo>
                  <a:lnTo>
                    <a:pt x="10529" y="98092"/>
                  </a:lnTo>
                  <a:lnTo>
                    <a:pt x="5320" y="96680"/>
                  </a:lnTo>
                  <a:lnTo>
                    <a:pt x="2678" y="95516"/>
                  </a:lnTo>
                  <a:lnTo>
                    <a:pt x="86" y="93947"/>
                  </a:lnTo>
                  <a:close/>
                </a:path>
                <a:path w="93980" h="109220">
                  <a:moveTo>
                    <a:pt x="36133" y="10432"/>
                  </a:moveTo>
                  <a:lnTo>
                    <a:pt x="18454" y="10432"/>
                  </a:lnTo>
                  <a:lnTo>
                    <a:pt x="20813" y="10851"/>
                  </a:lnTo>
                  <a:lnTo>
                    <a:pt x="20577" y="10851"/>
                  </a:lnTo>
                  <a:lnTo>
                    <a:pt x="31086" y="24709"/>
                  </a:lnTo>
                  <a:lnTo>
                    <a:pt x="31086" y="30514"/>
                  </a:lnTo>
                  <a:lnTo>
                    <a:pt x="30788" y="32788"/>
                  </a:lnTo>
                  <a:lnTo>
                    <a:pt x="30742" y="33141"/>
                  </a:lnTo>
                  <a:lnTo>
                    <a:pt x="29421" y="37809"/>
                  </a:lnTo>
                  <a:lnTo>
                    <a:pt x="29365" y="38005"/>
                  </a:lnTo>
                  <a:lnTo>
                    <a:pt x="28266" y="40136"/>
                  </a:lnTo>
                  <a:lnTo>
                    <a:pt x="25300" y="43731"/>
                  </a:lnTo>
                  <a:lnTo>
                    <a:pt x="23412" y="45143"/>
                  </a:lnTo>
                  <a:lnTo>
                    <a:pt x="18836" y="47183"/>
                  </a:lnTo>
                  <a:lnTo>
                    <a:pt x="16092" y="47692"/>
                  </a:lnTo>
                  <a:lnTo>
                    <a:pt x="9432" y="47692"/>
                  </a:lnTo>
                  <a:lnTo>
                    <a:pt x="9432" y="58125"/>
                  </a:lnTo>
                  <a:lnTo>
                    <a:pt x="21189" y="58125"/>
                  </a:lnTo>
                  <a:lnTo>
                    <a:pt x="25654" y="59629"/>
                  </a:lnTo>
                  <a:lnTo>
                    <a:pt x="31830" y="65642"/>
                  </a:lnTo>
                  <a:lnTo>
                    <a:pt x="33374" y="70545"/>
                  </a:lnTo>
                  <a:lnTo>
                    <a:pt x="33374" y="80115"/>
                  </a:lnTo>
                  <a:lnTo>
                    <a:pt x="33166" y="81919"/>
                  </a:lnTo>
                  <a:lnTo>
                    <a:pt x="33067" y="82769"/>
                  </a:lnTo>
                  <a:lnTo>
                    <a:pt x="18715" y="98444"/>
                  </a:lnTo>
                  <a:lnTo>
                    <a:pt x="37060" y="98444"/>
                  </a:lnTo>
                  <a:lnTo>
                    <a:pt x="42416" y="73082"/>
                  </a:lnTo>
                  <a:lnTo>
                    <a:pt x="42113" y="70545"/>
                  </a:lnTo>
                  <a:lnTo>
                    <a:pt x="41997" y="69578"/>
                  </a:lnTo>
                  <a:lnTo>
                    <a:pt x="27347" y="52320"/>
                  </a:lnTo>
                  <a:lnTo>
                    <a:pt x="27347" y="52007"/>
                  </a:lnTo>
                  <a:lnTo>
                    <a:pt x="39841" y="33141"/>
                  </a:lnTo>
                  <a:lnTo>
                    <a:pt x="39904" y="32788"/>
                  </a:lnTo>
                  <a:lnTo>
                    <a:pt x="40100" y="30514"/>
                  </a:lnTo>
                  <a:lnTo>
                    <a:pt x="40127" y="23506"/>
                  </a:lnTo>
                  <a:lnTo>
                    <a:pt x="39606" y="19819"/>
                  </a:lnTo>
                  <a:lnTo>
                    <a:pt x="37539" y="13178"/>
                  </a:lnTo>
                  <a:lnTo>
                    <a:pt x="36133" y="10432"/>
                  </a:lnTo>
                  <a:close/>
                </a:path>
                <a:path w="93980" h="109220">
                  <a:moveTo>
                    <a:pt x="20854" y="0"/>
                  </a:moveTo>
                  <a:lnTo>
                    <a:pt x="15124" y="0"/>
                  </a:lnTo>
                  <a:lnTo>
                    <a:pt x="12678" y="339"/>
                  </a:lnTo>
                  <a:lnTo>
                    <a:pt x="7134" y="1699"/>
                  </a:lnTo>
                  <a:lnTo>
                    <a:pt x="4223" y="2928"/>
                  </a:lnTo>
                  <a:lnTo>
                    <a:pt x="1172" y="4706"/>
                  </a:lnTo>
                  <a:lnTo>
                    <a:pt x="1172" y="15060"/>
                  </a:lnTo>
                  <a:lnTo>
                    <a:pt x="3664" y="13648"/>
                  </a:lnTo>
                  <a:lnTo>
                    <a:pt x="6195" y="12524"/>
                  </a:lnTo>
                  <a:lnTo>
                    <a:pt x="11329" y="10851"/>
                  </a:lnTo>
                  <a:lnTo>
                    <a:pt x="13878" y="10432"/>
                  </a:lnTo>
                  <a:lnTo>
                    <a:pt x="36133" y="10432"/>
                  </a:lnTo>
                  <a:lnTo>
                    <a:pt x="36025" y="10223"/>
                  </a:lnTo>
                  <a:lnTo>
                    <a:pt x="32119" y="5307"/>
                  </a:lnTo>
                  <a:lnTo>
                    <a:pt x="29728" y="3399"/>
                  </a:lnTo>
                  <a:lnTo>
                    <a:pt x="24072" y="679"/>
                  </a:lnTo>
                  <a:lnTo>
                    <a:pt x="20854" y="0"/>
                  </a:lnTo>
                  <a:close/>
                </a:path>
                <a:path w="93980" h="109220">
                  <a:moveTo>
                    <a:pt x="93819" y="92488"/>
                  </a:moveTo>
                  <a:lnTo>
                    <a:pt x="52742" y="92488"/>
                  </a:lnTo>
                  <a:lnTo>
                    <a:pt x="52742" y="108877"/>
                  </a:lnTo>
                  <a:lnTo>
                    <a:pt x="93819" y="108877"/>
                  </a:lnTo>
                  <a:lnTo>
                    <a:pt x="93819" y="92488"/>
                  </a:lnTo>
                  <a:close/>
                </a:path>
                <a:path w="93980" h="109220">
                  <a:moveTo>
                    <a:pt x="79196" y="18910"/>
                  </a:moveTo>
                  <a:lnTo>
                    <a:pt x="70546" y="18910"/>
                  </a:lnTo>
                  <a:lnTo>
                    <a:pt x="70546" y="92488"/>
                  </a:lnTo>
                  <a:lnTo>
                    <a:pt x="79196" y="92488"/>
                  </a:lnTo>
                  <a:lnTo>
                    <a:pt x="79196" y="18910"/>
                  </a:lnTo>
                  <a:close/>
                </a:path>
                <a:path w="93980" h="109220">
                  <a:moveTo>
                    <a:pt x="79196" y="0"/>
                  </a:moveTo>
                  <a:lnTo>
                    <a:pt x="71718" y="0"/>
                  </a:lnTo>
                  <a:lnTo>
                    <a:pt x="50398" y="15357"/>
                  </a:lnTo>
                  <a:lnTo>
                    <a:pt x="50398" y="31861"/>
                  </a:lnTo>
                  <a:lnTo>
                    <a:pt x="70546" y="18910"/>
                  </a:lnTo>
                  <a:lnTo>
                    <a:pt x="79196" y="18910"/>
                  </a:lnTo>
                  <a:lnTo>
                    <a:pt x="79196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4886873"/>
            <a:ext cx="9766300" cy="1281430"/>
            <a:chOff x="457200" y="4886873"/>
            <a:chExt cx="9766300" cy="1281430"/>
          </a:xfrm>
        </p:grpSpPr>
        <p:sp>
          <p:nvSpPr>
            <p:cNvPr id="4" name="object 4"/>
            <p:cNvSpPr/>
            <p:nvPr/>
          </p:nvSpPr>
          <p:spPr>
            <a:xfrm>
              <a:off x="457200" y="4886873"/>
              <a:ext cx="9758045" cy="1281430"/>
            </a:xfrm>
            <a:custGeom>
              <a:avLst/>
              <a:gdLst/>
              <a:ahLst/>
              <a:cxnLst/>
              <a:rect l="l" t="t" r="r" b="b"/>
              <a:pathLst>
                <a:path w="9758045" h="1281429">
                  <a:moveTo>
                    <a:pt x="9757603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57603" y="1280941"/>
                  </a:lnTo>
                  <a:lnTo>
                    <a:pt x="9757603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0017" y="4886874"/>
              <a:ext cx="2563481" cy="12809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1217" y="5150911"/>
            <a:ext cx="57594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Part</a:t>
            </a:r>
            <a:r>
              <a:rPr sz="3800" spc="50" dirty="0"/>
              <a:t> </a:t>
            </a:r>
            <a:r>
              <a:rPr sz="3800" dirty="0"/>
              <a:t>2</a:t>
            </a:r>
            <a:r>
              <a:rPr sz="3800" spc="50" dirty="0"/>
              <a:t> </a:t>
            </a:r>
            <a:r>
              <a:rPr sz="3800" dirty="0"/>
              <a:t>–</a:t>
            </a:r>
            <a:r>
              <a:rPr sz="3800" spc="60" dirty="0"/>
              <a:t> </a:t>
            </a:r>
            <a:r>
              <a:rPr sz="3800" dirty="0"/>
              <a:t>Interactive</a:t>
            </a:r>
            <a:r>
              <a:rPr sz="3800" spc="-125" dirty="0"/>
              <a:t> </a:t>
            </a:r>
            <a:r>
              <a:rPr sz="3800" spc="-10" dirty="0"/>
              <a:t>Activities</a:t>
            </a:r>
            <a:endParaRPr sz="3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312" y="7169694"/>
              <a:ext cx="112881" cy="1330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661" y="574506"/>
            <a:ext cx="1962838" cy="9853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Problem</a:t>
            </a:r>
            <a:r>
              <a:rPr spc="-90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085" y="1753004"/>
            <a:ext cx="8816975" cy="47256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6350" algn="just">
              <a:lnSpc>
                <a:spcPct val="101299"/>
              </a:lnSpc>
              <a:spcBef>
                <a:spcPts val="70"/>
              </a:spcBef>
            </a:pPr>
            <a:r>
              <a:rPr sz="1900" dirty="0">
                <a:latin typeface="Corbel"/>
                <a:cs typeface="Corbel"/>
              </a:rPr>
              <a:t>Alan,</a:t>
            </a:r>
            <a:r>
              <a:rPr sz="1900" spc="4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Bernard</a:t>
            </a:r>
            <a:r>
              <a:rPr sz="1900" spc="4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4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4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three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brothers.</a:t>
            </a:r>
            <a:r>
              <a:rPr sz="1900" spc="4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One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night,</a:t>
            </a:r>
            <a:r>
              <a:rPr sz="1900" spc="4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Alan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4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go</a:t>
            </a:r>
            <a:r>
              <a:rPr sz="1900" spc="44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out </a:t>
            </a:r>
            <a:r>
              <a:rPr sz="1900" dirty="0">
                <a:latin typeface="Corbel"/>
                <a:cs typeface="Corbel"/>
              </a:rPr>
              <a:t>drinking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0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local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pub.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Towards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end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evening,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they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have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serious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argument. </a:t>
            </a:r>
            <a:r>
              <a:rPr sz="1900" dirty="0">
                <a:latin typeface="Corbel"/>
                <a:cs typeface="Corbel"/>
              </a:rPr>
              <a:t>Alan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grabs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glass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bottle,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smashes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against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bar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slashes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across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Charles’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neck, </a:t>
            </a:r>
            <a:r>
              <a:rPr sz="1900" dirty="0">
                <a:latin typeface="Corbel"/>
                <a:cs typeface="Corbel"/>
              </a:rPr>
              <a:t>causing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severe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bleeding.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rushed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hospital,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New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Year’s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Eve,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A&amp;E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breaking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point,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left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trolley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several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hours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before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</a:t>
            </a:r>
            <a:r>
              <a:rPr sz="1900" spc="1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seen. </a:t>
            </a:r>
            <a:r>
              <a:rPr sz="1900" dirty="0">
                <a:latin typeface="Corbel"/>
                <a:cs typeface="Corbel"/>
              </a:rPr>
              <a:t>He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finally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examined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newly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qualified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doctor,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who</a:t>
            </a:r>
            <a:r>
              <a:rPr sz="1900" spc="2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been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2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shift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twelve </a:t>
            </a:r>
            <a:r>
              <a:rPr sz="1900" dirty="0">
                <a:latin typeface="Corbel"/>
                <a:cs typeface="Corbel"/>
              </a:rPr>
              <a:t>hours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still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recovering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hangover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night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before.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doctor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not </a:t>
            </a:r>
            <a:r>
              <a:rPr sz="1900" dirty="0">
                <a:latin typeface="Corbel"/>
                <a:cs typeface="Corbel"/>
              </a:rPr>
              <a:t>check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Charles’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medical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properly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administers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drug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known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allergic.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Several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hours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after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this,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dies.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When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Charles’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mother</a:t>
            </a:r>
            <a:r>
              <a:rPr sz="1900" spc="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hears,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she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is </a:t>
            </a:r>
            <a:r>
              <a:rPr sz="1900" dirty="0">
                <a:latin typeface="Corbel"/>
                <a:cs typeface="Corbel"/>
              </a:rPr>
              <a:t>so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distraught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she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kills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herself.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Bernard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determines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</a:t>
            </a:r>
            <a:r>
              <a:rPr sz="1900" spc="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Alan</a:t>
            </a:r>
            <a:r>
              <a:rPr sz="1900" spc="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avenge</a:t>
            </a:r>
            <a:r>
              <a:rPr sz="1900" spc="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0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death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mother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brother.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Bernard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arranges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meet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local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pub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slips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poison </a:t>
            </a:r>
            <a:r>
              <a:rPr sz="1900" dirty="0">
                <a:latin typeface="Corbel"/>
                <a:cs typeface="Corbel"/>
              </a:rPr>
              <a:t>into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drink.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However,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before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poison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any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time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work,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Alan</a:t>
            </a:r>
            <a:r>
              <a:rPr sz="1900" spc="2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leaves</a:t>
            </a:r>
            <a:r>
              <a:rPr sz="1900" spc="20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pub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run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over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outright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lorry.</a:t>
            </a:r>
            <a:endParaRPr sz="1900">
              <a:latin typeface="Corbel"/>
              <a:cs typeface="Corbel"/>
            </a:endParaRPr>
          </a:p>
          <a:p>
            <a:pPr marL="12700" marR="5080" algn="just">
              <a:lnSpc>
                <a:spcPct val="105300"/>
              </a:lnSpc>
              <a:spcBef>
                <a:spcPts val="2205"/>
              </a:spcBef>
            </a:pPr>
            <a:r>
              <a:rPr sz="1900" b="1" dirty="0">
                <a:latin typeface="Corbel"/>
                <a:cs typeface="Corbel"/>
              </a:rPr>
              <a:t>Identify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actus</a:t>
            </a:r>
            <a:r>
              <a:rPr sz="1900" b="1" spc="1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reus</a:t>
            </a:r>
            <a:r>
              <a:rPr sz="1900" b="1" spc="1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and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discuss</a:t>
            </a:r>
            <a:r>
              <a:rPr sz="1900" b="1" spc="1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role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</a:t>
            </a:r>
            <a:r>
              <a:rPr sz="1900" b="1" spc="1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causation</a:t>
            </a:r>
            <a:r>
              <a:rPr sz="1900" b="1" spc="14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in</a:t>
            </a:r>
            <a:r>
              <a:rPr sz="1900" b="1" spc="14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determining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guilt</a:t>
            </a:r>
            <a:r>
              <a:rPr sz="1900" b="1" spc="135" dirty="0">
                <a:latin typeface="Corbel"/>
                <a:cs typeface="Corbel"/>
              </a:rPr>
              <a:t> </a:t>
            </a:r>
            <a:r>
              <a:rPr sz="1900" b="1" spc="-25" dirty="0">
                <a:latin typeface="Corbel"/>
                <a:cs typeface="Corbel"/>
              </a:rPr>
              <a:t>of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parties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involved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in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above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offences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by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reference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to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relevant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case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spc="-20" dirty="0">
                <a:latin typeface="Corbel"/>
                <a:cs typeface="Corbel"/>
              </a:rPr>
              <a:t>law.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575060"/>
          <a:ext cx="9759315" cy="6864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544">
                <a:tc gridSpan="3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Framework</a:t>
                      </a:r>
                      <a:r>
                        <a:rPr sz="3000" spc="-7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30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30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suggested</a:t>
                      </a:r>
                      <a:r>
                        <a:rPr sz="30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answer</a:t>
                      </a:r>
                      <a:endParaRPr sz="3000">
                        <a:latin typeface="Corbel"/>
                        <a:cs typeface="Corbel"/>
                      </a:endParaRPr>
                    </a:p>
                  </a:txBody>
                  <a:tcPr marL="0" marR="0" marT="18542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Issue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619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Rule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61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Application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61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What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offence?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Murder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Maloney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97155" marR="190500">
                        <a:lnSpc>
                          <a:spcPct val="101099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Alan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causing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wounding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but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not</a:t>
                      </a:r>
                      <a:r>
                        <a:rPr sz="19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death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due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death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being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unrelated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5" dirty="0">
                          <a:latin typeface="Corbel"/>
                          <a:cs typeface="Corbel"/>
                        </a:rPr>
                        <a:t>act</a:t>
                      </a:r>
                      <a:endParaRPr sz="190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7155" marR="632460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Hospital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Gross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negligence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manslaughter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due</a:t>
                      </a:r>
                      <a:r>
                        <a:rPr sz="1900" spc="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900" spc="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not</a:t>
                      </a:r>
                      <a:r>
                        <a:rPr sz="19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reading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patient’s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notes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properly</a:t>
                      </a:r>
                      <a:endParaRPr sz="190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7155" marR="337820">
                        <a:lnSpc>
                          <a:spcPct val="101099"/>
                        </a:lnSpc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Bernard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900" spc="40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attempted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murder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due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5" dirty="0">
                          <a:latin typeface="Corbel"/>
                          <a:cs typeface="Corbel"/>
                        </a:rPr>
                        <a:t>to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poison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not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being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cause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0" dirty="0">
                          <a:latin typeface="Corbel"/>
                          <a:cs typeface="Corbel"/>
                        </a:rPr>
                        <a:t>death</a:t>
                      </a:r>
                      <a:endParaRPr sz="1900">
                        <a:latin typeface="Corbel"/>
                        <a:cs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7155" marR="285115">
                        <a:lnSpc>
                          <a:spcPct val="101099"/>
                        </a:lnSpc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Bernard’s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mother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suicide</a:t>
                      </a:r>
                      <a:r>
                        <a:rPr sz="1900" spc="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not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a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crime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no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causation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in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relation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5" dirty="0">
                          <a:latin typeface="Corbel"/>
                          <a:cs typeface="Corbel"/>
                        </a:rPr>
                        <a:t>to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her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death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What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actus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0" dirty="0">
                          <a:latin typeface="Corbel"/>
                          <a:cs typeface="Corbel"/>
                        </a:rPr>
                        <a:t>reus?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526415">
                        <a:lnSpc>
                          <a:spcPct val="101099"/>
                        </a:lnSpc>
                        <a:spcBef>
                          <a:spcPts val="840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Attempted</a:t>
                      </a:r>
                      <a:r>
                        <a:rPr sz="19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Murder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v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White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93980">
                        <a:lnSpc>
                          <a:spcPts val="1995"/>
                        </a:lnSpc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What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mens</a:t>
                      </a:r>
                      <a:r>
                        <a:rPr sz="1900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0" dirty="0">
                          <a:latin typeface="Corbel"/>
                          <a:cs typeface="Corbel"/>
                        </a:rPr>
                        <a:t>rea?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23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065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Is it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900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result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crime?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2622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045"/>
                        </a:lnSpc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Factual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Causation</a:t>
                      </a:r>
                      <a:r>
                        <a:rPr sz="1900" spc="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‘But</a:t>
                      </a:r>
                      <a:r>
                        <a:rPr sz="19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0" dirty="0">
                          <a:latin typeface="Corbel"/>
                          <a:cs typeface="Corbel"/>
                        </a:rPr>
                        <a:t>For’</a:t>
                      </a:r>
                      <a:endParaRPr sz="1900">
                        <a:latin typeface="Corbel"/>
                        <a:cs typeface="Corbe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00" spc="-20" dirty="0">
                          <a:latin typeface="Corbel"/>
                          <a:cs typeface="Corbel"/>
                        </a:rPr>
                        <a:t>test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7130">
                <a:tc>
                  <a:txBody>
                    <a:bodyPr/>
                    <a:lstStyle/>
                    <a:p>
                      <a:pPr marL="93980" marR="8369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Can</a:t>
                      </a:r>
                      <a:r>
                        <a:rPr sz="1900" spc="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causation</a:t>
                      </a:r>
                      <a:r>
                        <a:rPr sz="1900" spc="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25" dirty="0">
                          <a:latin typeface="Corbel"/>
                          <a:cs typeface="Corbel"/>
                        </a:rPr>
                        <a:t>be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established?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37160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Legal</a:t>
                      </a:r>
                      <a:r>
                        <a:rPr sz="19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Causation</a:t>
                      </a:r>
                      <a:r>
                        <a:rPr sz="1900" spc="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-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Operative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9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Substantial</a:t>
                      </a:r>
                      <a:r>
                        <a:rPr sz="19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Cause</a:t>
                      </a:r>
                      <a:r>
                        <a:rPr sz="1900" spc="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–</a:t>
                      </a:r>
                      <a:r>
                        <a:rPr sz="1900" spc="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9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v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Pagett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42570">
                        <a:lnSpc>
                          <a:spcPct val="101099"/>
                        </a:lnSpc>
                        <a:spcBef>
                          <a:spcPts val="840"/>
                        </a:spcBef>
                      </a:pPr>
                      <a:r>
                        <a:rPr sz="1900" dirty="0">
                          <a:latin typeface="Corbel"/>
                          <a:cs typeface="Corbel"/>
                        </a:rPr>
                        <a:t>Novus</a:t>
                      </a:r>
                      <a:r>
                        <a:rPr sz="1900" spc="-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Actus</a:t>
                      </a:r>
                      <a:r>
                        <a:rPr sz="19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Interveniens</a:t>
                      </a:r>
                      <a:r>
                        <a:rPr sz="19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50" dirty="0">
                          <a:latin typeface="Corbel"/>
                          <a:cs typeface="Corbel"/>
                        </a:rPr>
                        <a:t>–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9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900" spc="-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900" spc="-10" dirty="0">
                          <a:latin typeface="Corbel"/>
                          <a:cs typeface="Corbel"/>
                        </a:rPr>
                        <a:t>Cheshire</a:t>
                      </a:r>
                      <a:endParaRPr sz="1900">
                        <a:latin typeface="Corbel"/>
                        <a:cs typeface="Corbel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199" y="7117370"/>
            <a:ext cx="115600" cy="11105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5" name="object 5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617" y="7169694"/>
              <a:ext cx="116291" cy="1330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661" y="574506"/>
            <a:ext cx="1962838" cy="9853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Answer:</a:t>
            </a:r>
            <a:r>
              <a:rPr spc="-95" dirty="0"/>
              <a:t> </a:t>
            </a:r>
            <a:r>
              <a:rPr dirty="0"/>
              <a:t>Key</a:t>
            </a:r>
            <a:r>
              <a:rPr spc="-100" dirty="0"/>
              <a:t> </a:t>
            </a:r>
            <a:r>
              <a:rPr spc="-10" dirty="0"/>
              <a:t>Points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085" y="1585489"/>
            <a:ext cx="8420100" cy="456120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What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offence?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manslaughter?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What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mens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rea?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intention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cause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GBH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result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crime?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causation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important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What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Reus?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slashing</a:t>
            </a:r>
            <a:r>
              <a:rPr sz="1900" spc="-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neck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(an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act)</a:t>
            </a:r>
            <a:endParaRPr sz="1900">
              <a:latin typeface="Corbel"/>
              <a:cs typeface="Corbel"/>
            </a:endParaRPr>
          </a:p>
          <a:p>
            <a:pPr marL="317500" marR="896619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Causation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factual</a:t>
            </a:r>
            <a:r>
              <a:rPr sz="1900" spc="434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(but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for)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legal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causation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(substantial,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operative, blameworthy)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Novus</a:t>
            </a:r>
            <a:r>
              <a:rPr sz="1900" spc="-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Interveniens?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-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Charles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allergy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antibiotics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– </a:t>
            </a:r>
            <a:r>
              <a:rPr sz="1900" dirty="0">
                <a:latin typeface="Corbel"/>
                <a:cs typeface="Corbel"/>
              </a:rPr>
              <a:t>intervening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hospital</a:t>
            </a:r>
            <a:r>
              <a:rPr sz="1900" spc="4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-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break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causation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Cheshire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test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applied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– </a:t>
            </a:r>
            <a:r>
              <a:rPr sz="1900" dirty="0">
                <a:latin typeface="Corbel"/>
                <a:cs typeface="Corbel"/>
              </a:rPr>
              <a:t>independent,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potent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renders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D’s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insignificant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Alan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responsible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mother’s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death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covers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this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Bernard’s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attempted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murder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892665"/>
            <a:ext cx="8922385" cy="38112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28930" algn="just">
              <a:lnSpc>
                <a:spcPct val="98200"/>
              </a:lnSpc>
              <a:spcBef>
                <a:spcPts val="155"/>
              </a:spcBef>
              <a:buAutoNum type="arabicParenR"/>
              <a:tabLst>
                <a:tab pos="341630" algn="l"/>
              </a:tabLst>
            </a:pP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Peggy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fails</a:t>
            </a:r>
            <a:r>
              <a:rPr sz="2600" b="1" spc="-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feed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her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3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year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old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daughter,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Lisa.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Lisa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dies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due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starvation.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Under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categories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duty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liability</a:t>
            </a:r>
            <a:r>
              <a:rPr sz="2600" b="1" spc="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most</a:t>
            </a:r>
            <a:r>
              <a:rPr sz="2600" b="1" spc="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likely</a:t>
            </a:r>
            <a:r>
              <a:rPr sz="2600" b="1" spc="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</a:t>
            </a:r>
            <a:r>
              <a:rPr sz="2600" b="1" spc="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imposed</a:t>
            </a:r>
            <a:r>
              <a:rPr sz="2600" b="1" spc="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upon</a:t>
            </a:r>
            <a:r>
              <a:rPr sz="2600" b="1" spc="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Peggy</a:t>
            </a:r>
            <a:r>
              <a:rPr sz="2600" b="1" spc="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for</a:t>
            </a:r>
            <a:r>
              <a:rPr sz="2600" b="1" spc="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her</a:t>
            </a:r>
            <a:r>
              <a:rPr sz="2600" b="1" spc="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failure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act?</a:t>
            </a:r>
            <a:endParaRPr sz="2600">
              <a:latin typeface="Corbel"/>
              <a:cs typeface="Corbel"/>
            </a:endParaRPr>
          </a:p>
          <a:p>
            <a:pPr marL="326390" lvl="1" indent="-313690">
              <a:lnSpc>
                <a:spcPct val="100000"/>
              </a:lnSpc>
              <a:spcBef>
                <a:spcPts val="1275"/>
              </a:spcBef>
              <a:buFont typeface="Corbel"/>
              <a:buAutoNum type="alphaLcPeriod"/>
              <a:tabLst>
                <a:tab pos="326390" algn="l"/>
              </a:tabLst>
            </a:pPr>
            <a:r>
              <a:rPr sz="2600" spc="-25" dirty="0">
                <a:latin typeface="Corbel"/>
                <a:cs typeface="Corbel"/>
              </a:rPr>
              <a:t>Contractual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duty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statutory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duty;</a:t>
            </a:r>
            <a:endParaRPr sz="2600">
              <a:latin typeface="Corbel"/>
              <a:cs typeface="Corbel"/>
            </a:endParaRPr>
          </a:p>
          <a:p>
            <a:pPr marL="353060" lvl="1" indent="-340360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53060" algn="l"/>
              </a:tabLst>
            </a:pPr>
            <a:r>
              <a:rPr sz="2600" spc="-10" dirty="0">
                <a:latin typeface="Corbel"/>
                <a:cs typeface="Corbel"/>
              </a:rPr>
              <a:t>Public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duty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special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relationship;</a:t>
            </a:r>
            <a:endParaRPr sz="2600">
              <a:latin typeface="Corbel"/>
              <a:cs typeface="Corbel"/>
            </a:endParaRPr>
          </a:p>
          <a:p>
            <a:pPr marL="314960" lvl="1" indent="-302260">
              <a:lnSpc>
                <a:spcPct val="100000"/>
              </a:lnSpc>
              <a:spcBef>
                <a:spcPts val="1175"/>
              </a:spcBef>
              <a:buFont typeface="Corbel"/>
              <a:buAutoNum type="alphaLcPeriod"/>
              <a:tabLst>
                <a:tab pos="314960" algn="l"/>
              </a:tabLst>
            </a:pPr>
            <a:r>
              <a:rPr sz="2600" spc="-10" dirty="0">
                <a:latin typeface="Corbel"/>
                <a:cs typeface="Corbel"/>
              </a:rPr>
              <a:t>Duty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avert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danger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created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contractual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duty;</a:t>
            </a:r>
            <a:endParaRPr sz="2600">
              <a:latin typeface="Corbel"/>
              <a:cs typeface="Corbel"/>
            </a:endParaRPr>
          </a:p>
          <a:p>
            <a:pPr marL="344805" lvl="1" indent="-332105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44805" algn="l"/>
              </a:tabLst>
            </a:pPr>
            <a:r>
              <a:rPr sz="2600" dirty="0">
                <a:latin typeface="Corbel"/>
                <a:cs typeface="Corbel"/>
              </a:rPr>
              <a:t>Special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relationship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statutory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duty.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695" y="1926193"/>
            <a:ext cx="8887460" cy="4601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8800"/>
              </a:lnSpc>
              <a:spcBef>
                <a:spcPts val="135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2)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Richard</a:t>
            </a:r>
            <a:r>
              <a:rPr sz="26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moves</a:t>
            </a:r>
            <a:r>
              <a:rPr sz="26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with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his</a:t>
            </a:r>
            <a:r>
              <a:rPr sz="26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elderly</a:t>
            </a:r>
            <a:r>
              <a:rPr sz="2600" b="1" spc="-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aunt</a:t>
            </a:r>
            <a:r>
              <a:rPr sz="2600" b="1" spc="-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look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after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her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when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she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falls</a:t>
            </a:r>
            <a:r>
              <a:rPr sz="2600" b="1" spc="4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ill.</a:t>
            </a:r>
            <a:r>
              <a:rPr sz="2600" b="1" spc="4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She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provides</a:t>
            </a:r>
            <a:r>
              <a:rPr sz="2600" b="1" spc="4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him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with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money</a:t>
            </a:r>
            <a:r>
              <a:rPr sz="2600" b="1" spc="4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do</a:t>
            </a:r>
            <a:r>
              <a:rPr sz="2600" b="1" spc="4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weekly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shopping.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However,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Richard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spends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2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money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on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new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TV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3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fails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call</a:t>
            </a:r>
            <a:r>
              <a:rPr sz="2600" b="1" spc="3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for</a:t>
            </a:r>
            <a:r>
              <a:rPr sz="2600" b="1" spc="3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medical</a:t>
            </a:r>
            <a:r>
              <a:rPr sz="2600" b="1" spc="3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assistance</a:t>
            </a:r>
            <a:r>
              <a:rPr sz="2600" b="1" spc="3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when</a:t>
            </a:r>
            <a:r>
              <a:rPr sz="2600" b="1" spc="3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his</a:t>
            </a:r>
            <a:r>
              <a:rPr sz="2600" b="1" spc="3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elderly</a:t>
            </a:r>
            <a:r>
              <a:rPr sz="2600" b="1" spc="3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aunt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falls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ill.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As</a:t>
            </a:r>
            <a:r>
              <a:rPr sz="2600" b="1" spc="5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5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result,</a:t>
            </a:r>
            <a:r>
              <a:rPr sz="2600" b="1" spc="5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she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dies.</a:t>
            </a:r>
            <a:r>
              <a:rPr sz="2600" b="1" spc="5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Under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categories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might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law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impose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duty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on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Richard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act?</a:t>
            </a:r>
            <a:endParaRPr sz="2600">
              <a:latin typeface="Corbel"/>
              <a:cs typeface="Corbel"/>
            </a:endParaRPr>
          </a:p>
          <a:p>
            <a:pPr marL="316865" indent="-304165">
              <a:lnSpc>
                <a:spcPct val="100000"/>
              </a:lnSpc>
              <a:spcBef>
                <a:spcPts val="1275"/>
              </a:spcBef>
              <a:buFont typeface="Corbel"/>
              <a:buAutoNum type="alphaLcPeriod"/>
              <a:tabLst>
                <a:tab pos="316865" algn="l"/>
              </a:tabLst>
            </a:pPr>
            <a:r>
              <a:rPr sz="2600" spc="-30" dirty="0">
                <a:latin typeface="Corbel"/>
                <a:cs typeface="Corbel"/>
              </a:rPr>
              <a:t>Voluntary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assumption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responsibility;</a:t>
            </a:r>
            <a:endParaRPr sz="2600">
              <a:latin typeface="Corbel"/>
              <a:cs typeface="Corbel"/>
            </a:endParaRPr>
          </a:p>
          <a:p>
            <a:pPr marL="345440" indent="-332740">
              <a:lnSpc>
                <a:spcPct val="100000"/>
              </a:lnSpc>
              <a:spcBef>
                <a:spcPts val="1200"/>
              </a:spcBef>
              <a:buFont typeface="Corbel"/>
              <a:buAutoNum type="alphaLcPeriod"/>
              <a:tabLst>
                <a:tab pos="345440" algn="l"/>
              </a:tabLst>
            </a:pPr>
            <a:r>
              <a:rPr sz="2600" dirty="0">
                <a:latin typeface="Corbel"/>
                <a:cs typeface="Corbel"/>
              </a:rPr>
              <a:t>Special</a:t>
            </a:r>
            <a:r>
              <a:rPr sz="2600" spc="-12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relationship;</a:t>
            </a:r>
            <a:endParaRPr sz="2600">
              <a:latin typeface="Corbel"/>
              <a:cs typeface="Corbel"/>
            </a:endParaRPr>
          </a:p>
          <a:p>
            <a:pPr marL="307340" indent="-294640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07340" algn="l"/>
              </a:tabLst>
            </a:pPr>
            <a:r>
              <a:rPr sz="2600" spc="-20" dirty="0">
                <a:latin typeface="Corbel"/>
                <a:cs typeface="Corbel"/>
              </a:rPr>
              <a:t>Statutory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duty;</a:t>
            </a:r>
            <a:endParaRPr sz="2600">
              <a:latin typeface="Corbel"/>
              <a:cs typeface="Corbel"/>
            </a:endParaRPr>
          </a:p>
          <a:p>
            <a:pPr marL="339725" indent="-327025">
              <a:lnSpc>
                <a:spcPct val="100000"/>
              </a:lnSpc>
              <a:spcBef>
                <a:spcPts val="1275"/>
              </a:spcBef>
              <a:buFont typeface="Corbel"/>
              <a:buAutoNum type="alphaLcPeriod"/>
              <a:tabLst>
                <a:tab pos="339725" algn="l"/>
              </a:tabLst>
            </a:pPr>
            <a:r>
              <a:rPr sz="2600" spc="-25" dirty="0">
                <a:latin typeface="Corbel"/>
                <a:cs typeface="Corbel"/>
              </a:rPr>
              <a:t>Contractual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duty.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819513"/>
            <a:ext cx="8956675" cy="458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just">
              <a:lnSpc>
                <a:spcPct val="88700"/>
              </a:lnSpc>
              <a:spcBef>
                <a:spcPts val="450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3)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Samantha</a:t>
            </a:r>
            <a:r>
              <a:rPr sz="2600" b="1" spc="1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stopped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by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1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police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officer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who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wishes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carry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out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lawful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search</a:t>
            </a:r>
            <a:r>
              <a:rPr sz="2600" b="1" spc="1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her.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1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police</a:t>
            </a:r>
            <a:r>
              <a:rPr sz="2600" b="1" spc="1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officer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asks</a:t>
            </a:r>
            <a:r>
              <a:rPr sz="2600" b="1" spc="1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Samantha</a:t>
            </a:r>
            <a:r>
              <a:rPr sz="2600" b="1" spc="1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if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she</a:t>
            </a:r>
            <a:r>
              <a:rPr sz="2600" b="1" spc="2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carrying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any</a:t>
            </a:r>
            <a:r>
              <a:rPr sz="2600" b="1" spc="2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needles.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Samantha</a:t>
            </a:r>
            <a:r>
              <a:rPr sz="2600" b="1" spc="2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states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2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she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2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not.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8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police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officer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searches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Samantha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stabbed</a:t>
            </a:r>
            <a:r>
              <a:rPr sz="2600" b="1" spc="90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by</a:t>
            </a:r>
            <a:r>
              <a:rPr sz="2600" b="1" spc="95" dirty="0">
                <a:solidFill>
                  <a:srgbClr val="007D76"/>
                </a:solidFill>
                <a:latin typeface="Corbel"/>
                <a:cs typeface="Corbel"/>
              </a:rPr>
              <a:t>  </a:t>
            </a:r>
            <a:r>
              <a:rPr sz="2600" b="1" spc="-50" dirty="0">
                <a:solidFill>
                  <a:srgbClr val="007D76"/>
                </a:solidFill>
                <a:latin typeface="Corbel"/>
                <a:cs typeface="Corbel"/>
              </a:rPr>
              <a:t>a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hypodermic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needle.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Under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-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categories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 of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duty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2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liability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most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likely</a:t>
            </a:r>
            <a:r>
              <a:rPr sz="2600" b="1" spc="2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2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</a:t>
            </a:r>
            <a:r>
              <a:rPr sz="2600" b="1" spc="2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imposed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upon</a:t>
            </a:r>
            <a:r>
              <a:rPr sz="2600" b="1" spc="2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Samantha</a:t>
            </a:r>
            <a:r>
              <a:rPr sz="2600" b="1" spc="22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for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her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failure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act?</a:t>
            </a:r>
            <a:endParaRPr sz="2600">
              <a:latin typeface="Corbel"/>
              <a:cs typeface="Corbel"/>
            </a:endParaRPr>
          </a:p>
          <a:p>
            <a:pPr marL="331470" indent="-318770">
              <a:lnSpc>
                <a:spcPct val="100000"/>
              </a:lnSpc>
              <a:spcBef>
                <a:spcPts val="960"/>
              </a:spcBef>
              <a:buFont typeface="Corbel"/>
              <a:buAutoNum type="alphaLcPeriod"/>
              <a:tabLst>
                <a:tab pos="331470" algn="l"/>
              </a:tabLst>
            </a:pPr>
            <a:r>
              <a:rPr sz="2600" dirty="0">
                <a:latin typeface="Corbel"/>
                <a:cs typeface="Corbel"/>
              </a:rPr>
              <a:t>Special</a:t>
            </a:r>
            <a:r>
              <a:rPr sz="2600" spc="-12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relationship;</a:t>
            </a:r>
            <a:endParaRPr sz="2600">
              <a:latin typeface="Corbel"/>
              <a:cs typeface="Corbel"/>
            </a:endParaRPr>
          </a:p>
          <a:p>
            <a:pPr marL="353060" indent="-340360">
              <a:lnSpc>
                <a:spcPct val="100000"/>
              </a:lnSpc>
              <a:spcBef>
                <a:spcPts val="890"/>
              </a:spcBef>
              <a:buFont typeface="Corbel"/>
              <a:buAutoNum type="alphaLcPeriod"/>
              <a:tabLst>
                <a:tab pos="353060" algn="l"/>
              </a:tabLst>
            </a:pPr>
            <a:r>
              <a:rPr sz="2600" spc="-10" dirty="0">
                <a:latin typeface="Corbel"/>
                <a:cs typeface="Corbel"/>
              </a:rPr>
              <a:t>Duty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avert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danger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created;</a:t>
            </a:r>
            <a:endParaRPr sz="2600">
              <a:latin typeface="Corbel"/>
              <a:cs typeface="Corbel"/>
            </a:endParaRPr>
          </a:p>
          <a:p>
            <a:pPr marL="292735" indent="-280035">
              <a:lnSpc>
                <a:spcPct val="100000"/>
              </a:lnSpc>
              <a:spcBef>
                <a:spcPts val="985"/>
              </a:spcBef>
              <a:buFont typeface="Corbel"/>
              <a:buAutoNum type="alphaLcPeriod"/>
              <a:tabLst>
                <a:tab pos="292735" algn="l"/>
              </a:tabLst>
            </a:pPr>
            <a:r>
              <a:rPr sz="2600" spc="-30" dirty="0">
                <a:latin typeface="Corbel"/>
                <a:cs typeface="Corbel"/>
              </a:rPr>
              <a:t>Voluntary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assumption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responsibility;</a:t>
            </a:r>
            <a:endParaRPr sz="2600">
              <a:latin typeface="Corbel"/>
              <a:cs typeface="Corbel"/>
            </a:endParaRPr>
          </a:p>
          <a:p>
            <a:pPr marL="352425" indent="-339725">
              <a:lnSpc>
                <a:spcPct val="100000"/>
              </a:lnSpc>
              <a:spcBef>
                <a:spcPts val="885"/>
              </a:spcBef>
              <a:buFont typeface="Corbel"/>
              <a:buAutoNum type="alphaLcPeriod"/>
              <a:tabLst>
                <a:tab pos="352425" algn="l"/>
              </a:tabLst>
            </a:pPr>
            <a:r>
              <a:rPr sz="2600" spc="-10" dirty="0">
                <a:latin typeface="Corbel"/>
                <a:cs typeface="Corbel"/>
              </a:rPr>
              <a:t>Public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duty.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752457"/>
            <a:ext cx="9027160" cy="420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8500"/>
              </a:lnSpc>
              <a:spcBef>
                <a:spcPts val="145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4)</a:t>
            </a:r>
            <a:r>
              <a:rPr sz="2600" b="1" spc="1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Mohammed,</a:t>
            </a:r>
            <a:r>
              <a:rPr sz="2600" b="1" spc="1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1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zoo</a:t>
            </a:r>
            <a:r>
              <a:rPr sz="2600" b="1" spc="11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keeper</a:t>
            </a:r>
            <a:r>
              <a:rPr sz="2600" b="1" spc="1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1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charge</a:t>
            </a:r>
            <a:r>
              <a:rPr sz="2600" b="1" spc="1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1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11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lions’</a:t>
            </a:r>
            <a:r>
              <a:rPr sz="2600" b="1" spc="1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den,</a:t>
            </a:r>
            <a:r>
              <a:rPr sz="2600" b="1" spc="1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leaves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2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door</a:t>
            </a:r>
            <a:r>
              <a:rPr sz="2600" b="1" spc="3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2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2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lions’</a:t>
            </a:r>
            <a:r>
              <a:rPr sz="2600" b="1" spc="3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den</a:t>
            </a:r>
            <a:r>
              <a:rPr sz="2600" b="1" spc="3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unlocked</a:t>
            </a:r>
            <a:r>
              <a:rPr sz="2600" b="1" spc="2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after</a:t>
            </a:r>
            <a:r>
              <a:rPr sz="2600" b="1" spc="3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feeding</a:t>
            </a:r>
            <a:r>
              <a:rPr sz="2600" b="1" spc="3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time.</a:t>
            </a:r>
            <a:r>
              <a:rPr sz="2600" b="1" spc="3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2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lion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escapes</a:t>
            </a:r>
            <a:r>
              <a:rPr sz="2600" b="1" spc="3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3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attacks</a:t>
            </a:r>
            <a:r>
              <a:rPr sz="2600" b="1" spc="3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3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visitor</a:t>
            </a:r>
            <a:r>
              <a:rPr sz="2600" b="1" spc="3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39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38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zoo.</a:t>
            </a:r>
            <a:r>
              <a:rPr sz="2600" b="1" spc="39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Under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3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4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categories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duty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liability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most</a:t>
            </a:r>
            <a:r>
              <a:rPr sz="2600" b="1" spc="-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likely</a:t>
            </a:r>
            <a:r>
              <a:rPr sz="26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imposed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upon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Mohammed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for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his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failure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act?</a:t>
            </a:r>
            <a:endParaRPr sz="2600">
              <a:latin typeface="Corbel"/>
              <a:cs typeface="Corbel"/>
            </a:endParaRPr>
          </a:p>
          <a:p>
            <a:pPr marL="331470" indent="-318770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31470" algn="l"/>
              </a:tabLst>
            </a:pPr>
            <a:r>
              <a:rPr sz="2600" dirty="0">
                <a:latin typeface="Corbel"/>
                <a:cs typeface="Corbel"/>
              </a:rPr>
              <a:t>Special</a:t>
            </a:r>
            <a:r>
              <a:rPr sz="2600" spc="-12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relationship;</a:t>
            </a:r>
            <a:endParaRPr sz="2600">
              <a:latin typeface="Corbel"/>
              <a:cs typeface="Corbel"/>
            </a:endParaRPr>
          </a:p>
          <a:p>
            <a:pPr marL="330835" indent="-318135">
              <a:lnSpc>
                <a:spcPct val="100000"/>
              </a:lnSpc>
              <a:spcBef>
                <a:spcPts val="1180"/>
              </a:spcBef>
              <a:buFont typeface="Corbel"/>
              <a:buAutoNum type="alphaLcPeriod"/>
              <a:tabLst>
                <a:tab pos="330835" algn="l"/>
              </a:tabLst>
            </a:pPr>
            <a:r>
              <a:rPr sz="2600" spc="-30" dirty="0">
                <a:latin typeface="Corbel"/>
                <a:cs typeface="Corbel"/>
              </a:rPr>
              <a:t>Voluntary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assumption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responsibility;</a:t>
            </a:r>
            <a:endParaRPr sz="2600">
              <a:latin typeface="Corbel"/>
              <a:cs typeface="Corbel"/>
            </a:endParaRPr>
          </a:p>
          <a:p>
            <a:pPr marL="307340" indent="-294640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07340" algn="l"/>
              </a:tabLst>
            </a:pPr>
            <a:r>
              <a:rPr sz="2600" spc="-20" dirty="0">
                <a:latin typeface="Corbel"/>
                <a:cs typeface="Corbel"/>
              </a:rPr>
              <a:t>Statutory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duty;</a:t>
            </a:r>
            <a:endParaRPr sz="2600">
              <a:latin typeface="Corbel"/>
              <a:cs typeface="Corbel"/>
            </a:endParaRPr>
          </a:p>
          <a:p>
            <a:pPr marL="339725" indent="-327025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39725" algn="l"/>
              </a:tabLst>
            </a:pPr>
            <a:r>
              <a:rPr sz="2600" spc="-25" dirty="0">
                <a:latin typeface="Corbel"/>
                <a:cs typeface="Corbel"/>
              </a:rPr>
              <a:t>Contractual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duty.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785985"/>
            <a:ext cx="9307195" cy="34213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5)</a:t>
            </a:r>
            <a:r>
              <a:rPr sz="2600" b="1" spc="-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cases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authority</a:t>
            </a:r>
            <a:r>
              <a:rPr sz="2600" b="1" spc="-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for</a:t>
            </a:r>
            <a:r>
              <a:rPr sz="2600" b="1" spc="-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3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principle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that</a:t>
            </a:r>
            <a:r>
              <a:rPr sz="2600" b="1" spc="-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50" dirty="0">
                <a:solidFill>
                  <a:srgbClr val="007D76"/>
                </a:solidFill>
                <a:latin typeface="Corbel"/>
                <a:cs typeface="Corbel"/>
              </a:rPr>
              <a:t>a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“free,</a:t>
            </a:r>
            <a:r>
              <a:rPr sz="2600" b="1" spc="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deliberate</a:t>
            </a:r>
            <a:r>
              <a:rPr sz="2600" b="1" spc="4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4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informed”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act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third</a:t>
            </a:r>
            <a:r>
              <a:rPr sz="2600" b="1" spc="4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party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will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break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chain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causation?</a:t>
            </a:r>
            <a:endParaRPr sz="2600">
              <a:latin typeface="Corbel"/>
              <a:cs typeface="Corbel"/>
            </a:endParaRPr>
          </a:p>
          <a:p>
            <a:pPr marL="339090" indent="-326390">
              <a:lnSpc>
                <a:spcPct val="100000"/>
              </a:lnSpc>
              <a:spcBef>
                <a:spcPts val="1180"/>
              </a:spcBef>
              <a:buFont typeface="Corbel"/>
              <a:buAutoNum type="alphaLcPeriod"/>
              <a:tabLst>
                <a:tab pos="339090" algn="l"/>
              </a:tabLst>
            </a:pPr>
            <a:r>
              <a:rPr sz="2600" i="1" spc="-20" dirty="0">
                <a:latin typeface="Corbel"/>
                <a:cs typeface="Corbel"/>
              </a:rPr>
              <a:t>Cheshire</a:t>
            </a:r>
            <a:r>
              <a:rPr sz="2600" i="1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(1991);</a:t>
            </a:r>
            <a:endParaRPr sz="2600">
              <a:latin typeface="Corbel"/>
              <a:cs typeface="Corbel"/>
            </a:endParaRPr>
          </a:p>
          <a:p>
            <a:pPr marL="353060" indent="-340360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53060" algn="l"/>
              </a:tabLst>
            </a:pPr>
            <a:r>
              <a:rPr sz="2600" i="1" spc="-10" dirty="0">
                <a:latin typeface="Corbel"/>
                <a:cs typeface="Corbel"/>
              </a:rPr>
              <a:t>White</a:t>
            </a:r>
            <a:r>
              <a:rPr sz="2600" i="1" spc="-114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(1910);</a:t>
            </a:r>
            <a:endParaRPr sz="2600">
              <a:latin typeface="Corbel"/>
              <a:cs typeface="Corbel"/>
            </a:endParaRPr>
          </a:p>
          <a:p>
            <a:pPr marL="314960" indent="-302260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14960" algn="l"/>
              </a:tabLst>
            </a:pPr>
            <a:r>
              <a:rPr sz="2600" i="1" spc="-25" dirty="0">
                <a:latin typeface="Corbel"/>
                <a:cs typeface="Corbel"/>
              </a:rPr>
              <a:t>Pagett</a:t>
            </a:r>
            <a:r>
              <a:rPr sz="2600" i="1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(1963);</a:t>
            </a:r>
            <a:endParaRPr sz="2600">
              <a:latin typeface="Corbel"/>
              <a:cs typeface="Corbel"/>
            </a:endParaRPr>
          </a:p>
          <a:p>
            <a:pPr marL="352425" indent="-339725">
              <a:lnSpc>
                <a:spcPct val="100000"/>
              </a:lnSpc>
              <a:spcBef>
                <a:spcPts val="1175"/>
              </a:spcBef>
              <a:buFont typeface="Corbel"/>
              <a:buAutoNum type="alphaLcPeriod"/>
              <a:tabLst>
                <a:tab pos="352425" algn="l"/>
                <a:tab pos="1485900" algn="l"/>
              </a:tabLst>
            </a:pPr>
            <a:r>
              <a:rPr sz="2600" i="1" spc="-10" dirty="0">
                <a:latin typeface="Corbel"/>
                <a:cs typeface="Corbel"/>
              </a:rPr>
              <a:t>Roberts</a:t>
            </a:r>
            <a:r>
              <a:rPr sz="2600" i="1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(1971).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575060"/>
          <a:ext cx="9758680" cy="6863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250">
                <a:tc gridSpan="3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3000" spc="-114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Building</a:t>
                      </a:r>
                      <a:r>
                        <a:rPr sz="3000" spc="-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Blocks</a:t>
                      </a:r>
                      <a:r>
                        <a:rPr sz="3000" spc="-7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3000" spc="-1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Criminal</a:t>
                      </a:r>
                      <a:r>
                        <a:rPr sz="30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Liability</a:t>
                      </a:r>
                      <a:endParaRPr sz="3000">
                        <a:latin typeface="Corbel"/>
                        <a:cs typeface="Corbel"/>
                      </a:endParaRPr>
                    </a:p>
                  </a:txBody>
                  <a:tcPr marL="0" marR="0" marT="18542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9">
                <a:tc>
                  <a:txBody>
                    <a:bodyPr/>
                    <a:lstStyle/>
                    <a:p>
                      <a:pPr marL="93980" marR="16021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6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Actus</a:t>
                      </a:r>
                      <a:r>
                        <a:rPr sz="2600" b="1" spc="-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Reus </a:t>
                      </a:r>
                      <a:r>
                        <a:rPr sz="2600" b="1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(lecture</a:t>
                      </a:r>
                      <a:r>
                        <a:rPr sz="2600" b="1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2)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7494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6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Mens</a:t>
                      </a:r>
                      <a:r>
                        <a:rPr sz="2600" b="1" spc="-1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Rea </a:t>
                      </a:r>
                      <a:r>
                        <a:rPr sz="2600" b="1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(lecture</a:t>
                      </a:r>
                      <a:r>
                        <a:rPr sz="2600" b="1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3)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5036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No</a:t>
                      </a:r>
                      <a:r>
                        <a:rPr sz="2600" b="1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Defence </a:t>
                      </a:r>
                      <a:r>
                        <a:rPr sz="2600" b="1" spc="-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(Term</a:t>
                      </a:r>
                      <a:r>
                        <a:rPr sz="2600" b="1" spc="-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2)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64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276860" indent="-182880">
                        <a:lnSpc>
                          <a:spcPct val="100000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276860" algn="l"/>
                        </a:tabLst>
                      </a:pPr>
                      <a:r>
                        <a:rPr sz="26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26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600" spc="-10" dirty="0">
                          <a:latin typeface="Corbel"/>
                          <a:cs typeface="Corbel"/>
                        </a:rPr>
                        <a:t>EXTERNAL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26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600" spc="-10" dirty="0">
                          <a:latin typeface="Corbel"/>
                          <a:cs typeface="Corbel"/>
                        </a:rPr>
                        <a:t>MENTAL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280035" indent="-182880">
                        <a:lnSpc>
                          <a:spcPct val="100000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280035" algn="l"/>
                        </a:tabLst>
                      </a:pPr>
                      <a:r>
                        <a:rPr sz="2600" spc="-85" dirty="0">
                          <a:latin typeface="Corbel"/>
                          <a:cs typeface="Corbel"/>
                        </a:rPr>
                        <a:t>LEGALLY</a:t>
                      </a:r>
                      <a:r>
                        <a:rPr sz="26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600" spc="-10" dirty="0">
                          <a:latin typeface="Corbel"/>
                          <a:cs typeface="Corbel"/>
                        </a:rPr>
                        <a:t>ACCEPTED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276860">
                        <a:lnSpc>
                          <a:spcPts val="2700"/>
                        </a:lnSpc>
                      </a:pPr>
                      <a:r>
                        <a:rPr sz="2600" spc="-10" dirty="0">
                          <a:latin typeface="Corbel"/>
                          <a:cs typeface="Corbel"/>
                        </a:rPr>
                        <a:t>ELEMENT: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700"/>
                        </a:lnSpc>
                      </a:pPr>
                      <a:r>
                        <a:rPr sz="2600" spc="-10" dirty="0">
                          <a:latin typeface="Corbel"/>
                          <a:cs typeface="Corbel"/>
                        </a:rPr>
                        <a:t>ELEMENT: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ts val="2700"/>
                        </a:lnSpc>
                      </a:pPr>
                      <a:r>
                        <a:rPr sz="2600" spc="-40" dirty="0">
                          <a:latin typeface="Corbel"/>
                          <a:cs typeface="Corbel"/>
                        </a:rPr>
                        <a:t>JUSTIFICATION</a:t>
                      </a:r>
                      <a:r>
                        <a:rPr sz="26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600" spc="-50" dirty="0">
                          <a:latin typeface="Corbel"/>
                          <a:cs typeface="Corbel"/>
                        </a:rPr>
                        <a:t>/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ts val="2715"/>
                        </a:lnSpc>
                      </a:pPr>
                      <a:r>
                        <a:rPr sz="2600" spc="-10" dirty="0">
                          <a:latin typeface="Corbel"/>
                          <a:cs typeface="Corbel"/>
                        </a:rPr>
                        <a:t>EXCUSE: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276860" indent="-182880">
                        <a:lnSpc>
                          <a:spcPts val="2355"/>
                        </a:lnSpc>
                        <a:buFont typeface="Arial MT"/>
                        <a:buChar char="•"/>
                        <a:tabLst>
                          <a:tab pos="276860" algn="l"/>
                        </a:tabLst>
                      </a:pPr>
                      <a:r>
                        <a:rPr sz="21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2100" spc="-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dirty="0">
                          <a:latin typeface="Corbel"/>
                          <a:cs typeface="Corbel"/>
                        </a:rPr>
                        <a:t>ACT</a:t>
                      </a:r>
                      <a:r>
                        <a:rPr sz="21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dirty="0">
                          <a:latin typeface="Corbel"/>
                          <a:cs typeface="Corbel"/>
                        </a:rPr>
                        <a:t>or</a:t>
                      </a:r>
                      <a:r>
                        <a:rPr sz="2100" spc="-114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spc="-25" dirty="0">
                          <a:latin typeface="Corbel"/>
                          <a:cs typeface="Corbel"/>
                        </a:rPr>
                        <a:t>THE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366395">
                        <a:lnSpc>
                          <a:spcPts val="2865"/>
                        </a:lnSpc>
                        <a:buFont typeface="Arial MT"/>
                        <a:buChar char="•"/>
                        <a:tabLst>
                          <a:tab pos="463550" algn="l"/>
                        </a:tabLst>
                      </a:pPr>
                      <a:r>
                        <a:rPr sz="2600" spc="-20" dirty="0">
                          <a:latin typeface="Corbel"/>
                          <a:cs typeface="Corbel"/>
                        </a:rPr>
                        <a:t>E.g.</a:t>
                      </a:r>
                      <a:endParaRPr sz="2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marL="276860">
                        <a:lnSpc>
                          <a:spcPts val="1960"/>
                        </a:lnSpc>
                      </a:pPr>
                      <a:r>
                        <a:rPr sz="2100" dirty="0">
                          <a:latin typeface="Corbel"/>
                          <a:cs typeface="Corbel"/>
                        </a:rPr>
                        <a:t>OMISSION</a:t>
                      </a:r>
                      <a:r>
                        <a:rPr sz="2100" spc="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spc="-10" dirty="0">
                          <a:latin typeface="Corbel"/>
                          <a:cs typeface="Corbel"/>
                        </a:rPr>
                        <a:t>(Rarely)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53769" indent="-365760">
                        <a:lnSpc>
                          <a:spcPts val="2465"/>
                        </a:lnSpc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INTENTION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953769" indent="-36576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KNOWLEDGE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953769" indent="-365760">
                        <a:lnSpc>
                          <a:spcPts val="2510"/>
                        </a:lnSpc>
                        <a:spcBef>
                          <a:spcPts val="70"/>
                        </a:spcBef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RECKLESSNESS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953769" indent="-365760">
                        <a:lnSpc>
                          <a:spcPts val="2510"/>
                        </a:lnSpc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‘GROSS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463550" indent="-366395">
                        <a:lnSpc>
                          <a:spcPts val="2970"/>
                        </a:lnSpc>
                        <a:buFont typeface="Arial MT"/>
                        <a:buChar char="•"/>
                        <a:tabLst>
                          <a:tab pos="463550" algn="l"/>
                        </a:tabLst>
                      </a:pPr>
                      <a:r>
                        <a:rPr sz="2600" spc="-20" dirty="0">
                          <a:latin typeface="Corbel"/>
                          <a:cs typeface="Corbel"/>
                        </a:rPr>
                        <a:t>E.g.</a:t>
                      </a:r>
                      <a:endParaRPr sz="2600">
                        <a:latin typeface="Corbel"/>
                        <a:cs typeface="Corbel"/>
                      </a:endParaRPr>
                    </a:p>
                    <a:p>
                      <a:pPr marL="953769" marR="439420" lvl="1" indent="-366395">
                        <a:lnSpc>
                          <a:spcPct val="101400"/>
                        </a:lnSpc>
                        <a:spcBef>
                          <a:spcPts val="30"/>
                        </a:spcBef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dirty="0">
                          <a:latin typeface="Corbel"/>
                          <a:cs typeface="Corbel"/>
                        </a:rPr>
                        <a:t>SELF-</a:t>
                      </a:r>
                      <a:r>
                        <a:rPr sz="2100" spc="-10" dirty="0">
                          <a:latin typeface="Corbel"/>
                          <a:cs typeface="Corbel"/>
                        </a:rPr>
                        <a:t>DEFENCE, AUTOMATISM, INSANITY,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R="681355" algn="r">
                        <a:lnSpc>
                          <a:spcPts val="1989"/>
                        </a:lnSpc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NEGLIGENCE’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365760" marR="720725" indent="-365760" algn="r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Courier New"/>
                        <a:buChar char="o"/>
                        <a:tabLst>
                          <a:tab pos="365760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DISHONESTY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53769">
                        <a:lnSpc>
                          <a:spcPts val="2470"/>
                        </a:lnSpc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DURESS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953769" indent="-36576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LOSS</a:t>
                      </a:r>
                      <a:r>
                        <a:rPr sz="2100" spc="-7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2100" spc="-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2100" spc="-20" dirty="0">
                          <a:latin typeface="Corbel"/>
                          <a:cs typeface="Corbel"/>
                        </a:rPr>
                        <a:t>SELF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53769">
                        <a:lnSpc>
                          <a:spcPts val="2135"/>
                        </a:lnSpc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CONTROL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53769" indent="-365760">
                        <a:lnSpc>
                          <a:spcPts val="2320"/>
                        </a:lnSpc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DIMINISHED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tc>
                  <a:txBody>
                    <a:bodyPr/>
                    <a:lstStyle/>
                    <a:p>
                      <a:pPr marL="953769">
                        <a:lnSpc>
                          <a:spcPts val="2180"/>
                        </a:lnSpc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RESPONSIBILITY</a:t>
                      </a:r>
                      <a:endParaRPr sz="2100">
                        <a:latin typeface="Corbel"/>
                        <a:cs typeface="Corbel"/>
                      </a:endParaRPr>
                    </a:p>
                    <a:p>
                      <a:pPr marL="953769" indent="-365760">
                        <a:lnSpc>
                          <a:spcPts val="2510"/>
                        </a:lnSpc>
                        <a:buFont typeface="Courier New"/>
                        <a:buChar char="o"/>
                        <a:tabLst>
                          <a:tab pos="953769" algn="l"/>
                        </a:tabLst>
                      </a:pPr>
                      <a:r>
                        <a:rPr sz="2100" spc="-10" dirty="0">
                          <a:latin typeface="Corbel"/>
                          <a:cs typeface="Corbel"/>
                        </a:rPr>
                        <a:t>CONSENT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7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752457"/>
            <a:ext cx="8886825" cy="3025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20"/>
              </a:spcBef>
              <a:tabLst>
                <a:tab pos="421640" algn="l"/>
                <a:tab pos="1852930" algn="l"/>
                <a:tab pos="3898900" algn="l"/>
                <a:tab pos="5130165" algn="l"/>
                <a:tab pos="5608955" algn="l"/>
                <a:tab pos="7056120" algn="l"/>
                <a:tab pos="7546975" algn="l"/>
              </a:tabLst>
            </a:pP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6)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Which</a:t>
            </a:r>
            <a:r>
              <a:rPr sz="2600" b="1" spc="3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the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cases</a:t>
            </a:r>
            <a:r>
              <a:rPr sz="2600" b="1" spc="33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an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authority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on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the</a:t>
            </a:r>
            <a:r>
              <a:rPr sz="2600" b="1" spc="4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“thin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skull</a:t>
            </a:r>
            <a:r>
              <a:rPr sz="2600" b="1" spc="-114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rule”?</a:t>
            </a:r>
            <a:endParaRPr sz="2600">
              <a:latin typeface="Corbel"/>
              <a:cs typeface="Corbel"/>
            </a:endParaRPr>
          </a:p>
          <a:p>
            <a:pPr marL="339090" indent="-326390">
              <a:lnSpc>
                <a:spcPct val="100000"/>
              </a:lnSpc>
              <a:spcBef>
                <a:spcPts val="1070"/>
              </a:spcBef>
              <a:buFont typeface="Corbel"/>
              <a:buAutoNum type="alphaLcPeriod"/>
              <a:tabLst>
                <a:tab pos="339090" algn="l"/>
              </a:tabLst>
            </a:pPr>
            <a:r>
              <a:rPr sz="2600" i="1" spc="-20" dirty="0">
                <a:latin typeface="Corbel"/>
                <a:cs typeface="Corbel"/>
              </a:rPr>
              <a:t>Smith</a:t>
            </a:r>
            <a:r>
              <a:rPr sz="2600" i="1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(1959);</a:t>
            </a:r>
            <a:endParaRPr sz="2600">
              <a:latin typeface="Corbel"/>
              <a:cs typeface="Corbel"/>
            </a:endParaRPr>
          </a:p>
          <a:p>
            <a:pPr marL="353060" indent="-340360">
              <a:lnSpc>
                <a:spcPct val="100000"/>
              </a:lnSpc>
              <a:spcBef>
                <a:spcPts val="1300"/>
              </a:spcBef>
              <a:buFont typeface="Corbel"/>
              <a:buAutoNum type="alphaLcPeriod"/>
              <a:tabLst>
                <a:tab pos="353060" algn="l"/>
              </a:tabLst>
            </a:pPr>
            <a:r>
              <a:rPr sz="2600" i="1" spc="-10" dirty="0">
                <a:latin typeface="Corbel"/>
                <a:cs typeface="Corbel"/>
              </a:rPr>
              <a:t>Blaue</a:t>
            </a:r>
            <a:r>
              <a:rPr sz="2600" i="1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(1975);</a:t>
            </a:r>
            <a:endParaRPr sz="2600">
              <a:latin typeface="Corbel"/>
              <a:cs typeface="Corbel"/>
            </a:endParaRPr>
          </a:p>
          <a:p>
            <a:pPr marL="314960" indent="-302260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14960" algn="l"/>
              </a:tabLst>
            </a:pPr>
            <a:r>
              <a:rPr sz="2600" i="1" spc="-30" dirty="0">
                <a:latin typeface="Corbel"/>
                <a:cs typeface="Corbel"/>
              </a:rPr>
              <a:t>Kennedy</a:t>
            </a:r>
            <a:r>
              <a:rPr sz="2600" i="1" spc="-9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(No.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2)</a:t>
            </a:r>
            <a:r>
              <a:rPr sz="2600" i="1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(2007);</a:t>
            </a:r>
            <a:endParaRPr sz="2600">
              <a:latin typeface="Corbel"/>
              <a:cs typeface="Corbel"/>
            </a:endParaRPr>
          </a:p>
          <a:p>
            <a:pPr marL="352425" indent="-339725">
              <a:lnSpc>
                <a:spcPct val="100000"/>
              </a:lnSpc>
              <a:spcBef>
                <a:spcPts val="1175"/>
              </a:spcBef>
              <a:buFont typeface="Corbel"/>
              <a:buAutoNum type="alphaLcPeriod"/>
              <a:tabLst>
                <a:tab pos="352425" algn="l"/>
              </a:tabLst>
            </a:pPr>
            <a:r>
              <a:rPr sz="2600" i="1" spc="-10" dirty="0">
                <a:latin typeface="Corbel"/>
                <a:cs typeface="Corbel"/>
              </a:rPr>
              <a:t>Jordan</a:t>
            </a:r>
            <a:r>
              <a:rPr sz="2600" i="1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(1956).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856089"/>
            <a:ext cx="9063355" cy="4984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8800"/>
              </a:lnSpc>
              <a:spcBef>
                <a:spcPts val="135"/>
              </a:spcBef>
            </a:pP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7)</a:t>
            </a:r>
            <a:r>
              <a:rPr sz="2600" b="1" spc="3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Bill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attacked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by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Kevin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during</a:t>
            </a:r>
            <a:r>
              <a:rPr sz="2600" b="1" spc="3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fight.</a:t>
            </a:r>
            <a:r>
              <a:rPr sz="2600" b="1" spc="3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Bill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sustains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stab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wound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chest</a:t>
            </a:r>
            <a:r>
              <a:rPr sz="2600" b="1" spc="5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5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5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taken</a:t>
            </a:r>
            <a:r>
              <a:rPr sz="2600" b="1" spc="50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hospital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where</a:t>
            </a:r>
            <a:r>
              <a:rPr sz="2600" b="1" spc="50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doctor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misdiagnoses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4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severity</a:t>
            </a:r>
            <a:r>
              <a:rPr sz="2600" b="1" spc="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Bill’s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injuries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and</a:t>
            </a:r>
            <a:r>
              <a:rPr sz="2600" b="1" spc="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fails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treat</a:t>
            </a:r>
            <a:r>
              <a:rPr sz="2600" b="1" spc="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him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properly.</a:t>
            </a:r>
            <a:r>
              <a:rPr sz="2600" b="1" spc="5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Kevin</a:t>
            </a:r>
            <a:r>
              <a:rPr sz="2600" b="1" spc="51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5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charged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with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inflicting</a:t>
            </a:r>
            <a:r>
              <a:rPr sz="2600" b="1" spc="52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GBH.</a:t>
            </a:r>
            <a:r>
              <a:rPr sz="2600" b="1" spc="5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spc="509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spc="52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authorities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is</a:t>
            </a:r>
            <a:r>
              <a:rPr sz="2600" b="1" spc="35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NOT</a:t>
            </a:r>
            <a:r>
              <a:rPr sz="2600" b="1" spc="3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likely</a:t>
            </a:r>
            <a:r>
              <a:rPr sz="2600" b="1" spc="3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to</a:t>
            </a:r>
            <a:r>
              <a:rPr sz="2600" b="1" spc="3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be</a:t>
            </a:r>
            <a:r>
              <a:rPr sz="2600" b="1" spc="3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applied</a:t>
            </a:r>
            <a:r>
              <a:rPr sz="2600" b="1" spc="34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in</a:t>
            </a:r>
            <a:r>
              <a:rPr sz="2600" b="1" spc="3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respect</a:t>
            </a:r>
            <a:r>
              <a:rPr sz="2600" b="1" spc="35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whether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doctor’s</a:t>
            </a:r>
            <a:r>
              <a:rPr sz="2600" b="1" spc="-7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negligent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treatment</a:t>
            </a:r>
            <a:r>
              <a:rPr sz="2600" b="1" spc="-6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will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break</a:t>
            </a:r>
            <a:r>
              <a:rPr sz="2600" b="1" spc="-7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spc="-80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chain</a:t>
            </a:r>
            <a:r>
              <a:rPr sz="2600" b="1" spc="-65" dirty="0">
                <a:solidFill>
                  <a:srgbClr val="007D76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causation?</a:t>
            </a:r>
            <a:endParaRPr sz="2600">
              <a:latin typeface="Corbel"/>
              <a:cs typeface="Corbel"/>
            </a:endParaRPr>
          </a:p>
          <a:p>
            <a:pPr marL="339090" indent="-326390">
              <a:lnSpc>
                <a:spcPct val="100000"/>
              </a:lnSpc>
              <a:spcBef>
                <a:spcPts val="1180"/>
              </a:spcBef>
              <a:buFont typeface="Corbel"/>
              <a:buAutoNum type="alphaLcPeriod"/>
              <a:tabLst>
                <a:tab pos="339090" algn="l"/>
              </a:tabLst>
            </a:pPr>
            <a:r>
              <a:rPr sz="2600" i="1" spc="-10" dirty="0">
                <a:latin typeface="Corbel"/>
                <a:cs typeface="Corbel"/>
              </a:rPr>
              <a:t>Jordan</a:t>
            </a:r>
            <a:r>
              <a:rPr sz="2600" i="1" spc="-11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(1956);</a:t>
            </a:r>
            <a:endParaRPr sz="2600">
              <a:latin typeface="Corbel"/>
              <a:cs typeface="Corbel"/>
            </a:endParaRPr>
          </a:p>
          <a:p>
            <a:pPr marL="353060" indent="-340360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53060" algn="l"/>
              </a:tabLst>
            </a:pPr>
            <a:r>
              <a:rPr sz="2600" i="1" spc="-20" dirty="0">
                <a:latin typeface="Corbel"/>
                <a:cs typeface="Corbel"/>
              </a:rPr>
              <a:t>Smith</a:t>
            </a:r>
            <a:r>
              <a:rPr sz="2600" i="1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(1959);</a:t>
            </a:r>
            <a:endParaRPr sz="2600">
              <a:latin typeface="Corbel"/>
              <a:cs typeface="Corbel"/>
            </a:endParaRPr>
          </a:p>
          <a:p>
            <a:pPr marL="314960" indent="-302260">
              <a:lnSpc>
                <a:spcPct val="100000"/>
              </a:lnSpc>
              <a:spcBef>
                <a:spcPts val="1270"/>
              </a:spcBef>
              <a:buFont typeface="Corbel"/>
              <a:buAutoNum type="alphaLcPeriod"/>
              <a:tabLst>
                <a:tab pos="314960" algn="l"/>
              </a:tabLst>
            </a:pPr>
            <a:r>
              <a:rPr sz="2600" i="1" spc="-20" dirty="0">
                <a:latin typeface="Corbel"/>
                <a:cs typeface="Corbel"/>
              </a:rPr>
              <a:t>Malcherek</a:t>
            </a:r>
            <a:r>
              <a:rPr sz="2600" i="1" spc="-90" dirty="0">
                <a:latin typeface="Corbel"/>
                <a:cs typeface="Corbel"/>
              </a:rPr>
              <a:t> </a:t>
            </a:r>
            <a:r>
              <a:rPr sz="2600" i="1" spc="-35" dirty="0">
                <a:latin typeface="Corbel"/>
                <a:cs typeface="Corbel"/>
              </a:rPr>
              <a:t>and</a:t>
            </a:r>
            <a:r>
              <a:rPr sz="2600" i="1" spc="-140" dirty="0">
                <a:latin typeface="Corbel"/>
                <a:cs typeface="Corbel"/>
              </a:rPr>
              <a:t> </a:t>
            </a:r>
            <a:r>
              <a:rPr sz="2600" i="1" spc="-20" dirty="0">
                <a:latin typeface="Corbel"/>
                <a:cs typeface="Corbel"/>
              </a:rPr>
              <a:t>Steel</a:t>
            </a:r>
            <a:r>
              <a:rPr sz="2600" i="1" spc="-5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(1981);</a:t>
            </a:r>
            <a:endParaRPr sz="2600">
              <a:latin typeface="Corbel"/>
              <a:cs typeface="Corbel"/>
            </a:endParaRPr>
          </a:p>
          <a:p>
            <a:pPr marL="352425" indent="-339725">
              <a:lnSpc>
                <a:spcPct val="100000"/>
              </a:lnSpc>
              <a:spcBef>
                <a:spcPts val="1200"/>
              </a:spcBef>
              <a:buFont typeface="Corbel"/>
              <a:buAutoNum type="alphaLcPeriod"/>
              <a:tabLst>
                <a:tab pos="352425" algn="l"/>
              </a:tabLst>
            </a:pPr>
            <a:r>
              <a:rPr sz="2600" i="1" spc="-20" dirty="0">
                <a:latin typeface="Corbel"/>
                <a:cs typeface="Corbel"/>
              </a:rPr>
              <a:t>Cheshire</a:t>
            </a:r>
            <a:r>
              <a:rPr sz="2600" i="1" spc="-6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(1991).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959721"/>
            <a:ext cx="8813800" cy="302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2440" algn="l"/>
                <a:tab pos="1535430" algn="l"/>
                <a:tab pos="2000250" algn="l"/>
                <a:tab pos="2650490" algn="l"/>
                <a:tab pos="4144645" algn="l"/>
                <a:tab pos="4810760" algn="l"/>
                <a:tab pos="5955665" algn="l"/>
                <a:tab pos="6931025" algn="l"/>
                <a:tab pos="7580630" algn="l"/>
                <a:tab pos="8515350" algn="l"/>
              </a:tabLst>
            </a:pP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8)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Which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35" dirty="0">
                <a:solidFill>
                  <a:srgbClr val="007D76"/>
                </a:solidFill>
                <a:latin typeface="Corbel"/>
                <a:cs typeface="Corbel"/>
              </a:rPr>
              <a:t>of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following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0" dirty="0">
                <a:solidFill>
                  <a:srgbClr val="007D76"/>
                </a:solidFill>
                <a:latin typeface="Corbel"/>
                <a:cs typeface="Corbel"/>
              </a:rPr>
              <a:t>will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always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break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Corbel"/>
                <a:cs typeface="Corbel"/>
              </a:rPr>
              <a:t>the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chain</a:t>
            </a:r>
            <a:r>
              <a:rPr sz="2600" b="1" dirty="0">
                <a:solidFill>
                  <a:srgbClr val="007D76"/>
                </a:solidFill>
                <a:latin typeface="Corbel"/>
                <a:cs typeface="Corbel"/>
              </a:rPr>
              <a:t>	</a:t>
            </a:r>
            <a:r>
              <a:rPr sz="2600" b="1" spc="-45" dirty="0">
                <a:solidFill>
                  <a:srgbClr val="007D76"/>
                </a:solidFill>
                <a:latin typeface="Corbel"/>
                <a:cs typeface="Corbel"/>
              </a:rPr>
              <a:t>of </a:t>
            </a:r>
            <a:r>
              <a:rPr sz="2600" b="1" spc="-10" dirty="0">
                <a:solidFill>
                  <a:srgbClr val="007D76"/>
                </a:solidFill>
                <a:latin typeface="Corbel"/>
                <a:cs typeface="Corbel"/>
              </a:rPr>
              <a:t>causation?</a:t>
            </a:r>
            <a:endParaRPr sz="2600">
              <a:latin typeface="Corbel"/>
              <a:cs typeface="Corbel"/>
            </a:endParaRPr>
          </a:p>
          <a:p>
            <a:pPr marL="339090" indent="-326390">
              <a:lnSpc>
                <a:spcPct val="100000"/>
              </a:lnSpc>
              <a:spcBef>
                <a:spcPts val="1175"/>
              </a:spcBef>
              <a:buFont typeface="Corbel"/>
              <a:buAutoNum type="alphaLcPeriod"/>
              <a:tabLst>
                <a:tab pos="339090" algn="l"/>
              </a:tabLst>
            </a:pPr>
            <a:r>
              <a:rPr sz="2600" spc="-10" dirty="0">
                <a:latin typeface="Corbel"/>
                <a:cs typeface="Corbel"/>
              </a:rPr>
              <a:t>Negligent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medical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treatment;</a:t>
            </a:r>
            <a:endParaRPr sz="2600">
              <a:latin typeface="Corbel"/>
              <a:cs typeface="Corbel"/>
            </a:endParaRPr>
          </a:p>
          <a:p>
            <a:pPr marL="339090" indent="-326390">
              <a:lnSpc>
                <a:spcPct val="100000"/>
              </a:lnSpc>
              <a:spcBef>
                <a:spcPts val="1275"/>
              </a:spcBef>
              <a:buFont typeface="Corbel"/>
              <a:buAutoNum type="alphaLcPeriod"/>
              <a:tabLst>
                <a:tab pos="339090" algn="l"/>
              </a:tabLst>
            </a:pPr>
            <a:r>
              <a:rPr sz="2600" dirty="0">
                <a:latin typeface="Corbel"/>
                <a:cs typeface="Corbel"/>
              </a:rPr>
              <a:t>A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reasonably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foreseeable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escape;</a:t>
            </a:r>
            <a:endParaRPr sz="2600">
              <a:latin typeface="Corbel"/>
              <a:cs typeface="Corbel"/>
            </a:endParaRPr>
          </a:p>
          <a:p>
            <a:pPr marL="300990" indent="-288290">
              <a:lnSpc>
                <a:spcPct val="100000"/>
              </a:lnSpc>
              <a:spcBef>
                <a:spcPts val="1295"/>
              </a:spcBef>
              <a:buFont typeface="Corbel"/>
              <a:buAutoNum type="alphaLcPeriod"/>
              <a:tabLst>
                <a:tab pos="300990" algn="l"/>
              </a:tabLst>
            </a:pPr>
            <a:r>
              <a:rPr sz="2600" dirty="0">
                <a:latin typeface="Corbel"/>
                <a:cs typeface="Corbel"/>
              </a:rPr>
              <a:t>A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free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informed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act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by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victim;</a:t>
            </a:r>
            <a:endParaRPr sz="2600">
              <a:latin typeface="Corbel"/>
              <a:cs typeface="Corbel"/>
            </a:endParaRPr>
          </a:p>
          <a:p>
            <a:pPr marL="338455" indent="-325755">
              <a:lnSpc>
                <a:spcPct val="100000"/>
              </a:lnSpc>
              <a:spcBef>
                <a:spcPts val="1175"/>
              </a:spcBef>
              <a:buFont typeface="Corbel"/>
              <a:buAutoNum type="alphaLcPeriod"/>
              <a:tabLst>
                <a:tab pos="338455" algn="l"/>
              </a:tabLst>
            </a:pPr>
            <a:r>
              <a:rPr sz="2600" dirty="0">
                <a:latin typeface="Corbel"/>
                <a:cs typeface="Corbel"/>
              </a:rPr>
              <a:t>An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unforeseeable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physical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condition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victim.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0" dirty="0"/>
              <a:t>MCQs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0295" y="2174747"/>
            <a:ext cx="3209544" cy="3666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2814" y="1694065"/>
            <a:ext cx="5566410" cy="50095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17500" marR="5080" indent="-305435" algn="just">
              <a:lnSpc>
                <a:spcPct val="81900"/>
              </a:lnSpc>
              <a:spcBef>
                <a:spcPts val="55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It</a:t>
            </a:r>
            <a:r>
              <a:rPr sz="2100" spc="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is</a:t>
            </a:r>
            <a:r>
              <a:rPr sz="2100" spc="9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2100" spc="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fundamental</a:t>
            </a:r>
            <a:r>
              <a:rPr sz="2100" spc="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principle</a:t>
            </a:r>
            <a:r>
              <a:rPr sz="2100" spc="9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2100" spc="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English</a:t>
            </a:r>
            <a:r>
              <a:rPr sz="2100" spc="9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criminal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law</a:t>
            </a:r>
            <a:r>
              <a:rPr sz="2100" spc="3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that</a:t>
            </a:r>
            <a:r>
              <a:rPr sz="2100" spc="3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2100" spc="3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person</a:t>
            </a:r>
            <a:r>
              <a:rPr sz="2100" spc="37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may</a:t>
            </a:r>
            <a:r>
              <a:rPr sz="2100" spc="3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not</a:t>
            </a:r>
            <a:r>
              <a:rPr sz="2100" spc="3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3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convicted</a:t>
            </a:r>
            <a:r>
              <a:rPr sz="2100" spc="3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2100" spc="3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50" dirty="0">
                <a:solidFill>
                  <a:srgbClr val="171D23"/>
                </a:solidFill>
                <a:latin typeface="Corbel"/>
                <a:cs typeface="Corbel"/>
              </a:rPr>
              <a:t>a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crime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unless</a:t>
            </a:r>
            <a:r>
              <a:rPr sz="2100" spc="1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they</a:t>
            </a:r>
            <a:r>
              <a:rPr sz="2100" spc="1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have</a:t>
            </a:r>
            <a:r>
              <a:rPr sz="2100" spc="1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behaved</a:t>
            </a:r>
            <a:r>
              <a:rPr sz="2100" spc="1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in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an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unlawful </a:t>
            </a:r>
            <a:r>
              <a:rPr sz="2100" spc="-20" dirty="0">
                <a:solidFill>
                  <a:srgbClr val="171D23"/>
                </a:solidFill>
                <a:latin typeface="Corbel"/>
                <a:cs typeface="Corbel"/>
              </a:rPr>
              <a:t>way.</a:t>
            </a:r>
            <a:endParaRPr sz="2100">
              <a:latin typeface="Corbel"/>
              <a:cs typeface="Corbel"/>
            </a:endParaRPr>
          </a:p>
          <a:p>
            <a:pPr marL="317500" marR="6985" indent="-305435" algn="just">
              <a:lnSpc>
                <a:spcPct val="81400"/>
              </a:lnSpc>
              <a:spcBef>
                <a:spcPts val="126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2100" spc="1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defendant</a:t>
            </a:r>
            <a:r>
              <a:rPr sz="2100" spc="1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cannot</a:t>
            </a:r>
            <a:r>
              <a:rPr sz="2100" spc="1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1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convicted</a:t>
            </a:r>
            <a:r>
              <a:rPr sz="2100" spc="1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2100" spc="1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2100" spc="1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criminal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offence</a:t>
            </a:r>
            <a:r>
              <a:rPr sz="2100" spc="40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based</a:t>
            </a:r>
            <a:r>
              <a:rPr sz="2100" spc="4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on</a:t>
            </a:r>
            <a:r>
              <a:rPr sz="2100" spc="40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their</a:t>
            </a:r>
            <a:r>
              <a:rPr sz="2100" spc="409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thoughts</a:t>
            </a:r>
            <a:r>
              <a:rPr sz="2100" spc="4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alone,</a:t>
            </a:r>
            <a:r>
              <a:rPr sz="2100" spc="39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there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must</a:t>
            </a:r>
            <a:r>
              <a:rPr sz="2100" spc="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also</a:t>
            </a:r>
            <a:r>
              <a:rPr sz="21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21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criminal</a:t>
            </a:r>
            <a:r>
              <a:rPr sz="2100" spc="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act/failure</a:t>
            </a:r>
            <a:r>
              <a:rPr sz="2100" spc="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20" dirty="0">
                <a:solidFill>
                  <a:srgbClr val="171D23"/>
                </a:solidFill>
                <a:latin typeface="Corbel"/>
                <a:cs typeface="Corbel"/>
              </a:rPr>
              <a:t>act.</a:t>
            </a:r>
            <a:endParaRPr sz="2100">
              <a:latin typeface="Corbel"/>
              <a:cs typeface="Corbel"/>
            </a:endParaRPr>
          </a:p>
          <a:p>
            <a:pPr marL="317500" marR="5715" indent="-305435" algn="just">
              <a:lnSpc>
                <a:spcPct val="81000"/>
              </a:lnSpc>
              <a:spcBef>
                <a:spcPts val="134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Every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criminal</a:t>
            </a:r>
            <a:r>
              <a:rPr sz="2100" spc="1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offence</a:t>
            </a:r>
            <a:r>
              <a:rPr sz="2100" spc="1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has</a:t>
            </a:r>
            <a:r>
              <a:rPr sz="2100" spc="1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its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own</a:t>
            </a:r>
            <a:r>
              <a:rPr sz="2100" spc="1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Actus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Reus.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If</a:t>
            </a:r>
            <a:r>
              <a:rPr sz="2100" spc="11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2100" spc="12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Actus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Reus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has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not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been</a:t>
            </a:r>
            <a:r>
              <a:rPr sz="2100" spc="114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performed,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then</a:t>
            </a:r>
            <a:r>
              <a:rPr sz="2100" spc="305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2100" spc="310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offence</a:t>
            </a:r>
            <a:r>
              <a:rPr sz="2100" spc="305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will</a:t>
            </a:r>
            <a:r>
              <a:rPr sz="2100" spc="305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not</a:t>
            </a:r>
            <a:r>
              <a:rPr sz="2100" spc="305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have</a:t>
            </a:r>
            <a:r>
              <a:rPr sz="2100" spc="310" dirty="0">
                <a:solidFill>
                  <a:srgbClr val="171D23"/>
                </a:solidFill>
                <a:latin typeface="Corbel"/>
                <a:cs typeface="Corbel"/>
              </a:rPr>
              <a:t>   </a:t>
            </a:r>
            <a:r>
              <a:rPr sz="2100" spc="-20" dirty="0">
                <a:solidFill>
                  <a:srgbClr val="171D23"/>
                </a:solidFill>
                <a:latin typeface="Corbel"/>
                <a:cs typeface="Corbel"/>
              </a:rPr>
              <a:t>been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committed.</a:t>
            </a:r>
            <a:endParaRPr sz="2100">
              <a:latin typeface="Corbel"/>
              <a:cs typeface="Corbel"/>
            </a:endParaRPr>
          </a:p>
          <a:p>
            <a:pPr marL="317500" marR="6350" indent="-305435" algn="just">
              <a:lnSpc>
                <a:spcPct val="81100"/>
              </a:lnSpc>
              <a:spcBef>
                <a:spcPts val="134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In</a:t>
            </a:r>
            <a:r>
              <a:rPr sz="2100" spc="1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criminal</a:t>
            </a:r>
            <a:r>
              <a:rPr sz="2100" spc="1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trials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2100" spc="1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2100" spc="1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proof</a:t>
            </a:r>
            <a:r>
              <a:rPr sz="2100" spc="1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will</a:t>
            </a:r>
            <a:r>
              <a:rPr sz="2100" spc="1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1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25" dirty="0">
                <a:solidFill>
                  <a:srgbClr val="171D23"/>
                </a:solidFill>
                <a:latin typeface="Corbel"/>
                <a:cs typeface="Corbel"/>
              </a:rPr>
              <a:t>on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2100" spc="3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prosecution</a:t>
            </a:r>
            <a:r>
              <a:rPr sz="2100" spc="3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2100" spc="3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prove</a:t>
            </a:r>
            <a:r>
              <a:rPr sz="2100" spc="37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“beyond</a:t>
            </a:r>
            <a:r>
              <a:rPr sz="2100" spc="3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reasonable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doubt”</a:t>
            </a:r>
            <a:r>
              <a:rPr sz="2100" spc="30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that</a:t>
            </a:r>
            <a:r>
              <a:rPr sz="2100" spc="31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2100" spc="31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defendant</a:t>
            </a:r>
            <a:r>
              <a:rPr sz="2100" spc="31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performed</a:t>
            </a:r>
            <a:r>
              <a:rPr sz="2100" spc="31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spc="-25" dirty="0">
                <a:solidFill>
                  <a:srgbClr val="171D23"/>
                </a:solidFill>
                <a:latin typeface="Corbel"/>
                <a:cs typeface="Corbel"/>
              </a:rPr>
              <a:t>the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Actus</a:t>
            </a:r>
            <a:r>
              <a:rPr sz="2100" spc="35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Reus.</a:t>
            </a:r>
            <a:r>
              <a:rPr sz="2100" spc="34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If</a:t>
            </a:r>
            <a:r>
              <a:rPr sz="2100" spc="35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this</a:t>
            </a:r>
            <a:r>
              <a:rPr sz="2100" spc="35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cannot</a:t>
            </a:r>
            <a:r>
              <a:rPr sz="2100" spc="35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35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done,</a:t>
            </a:r>
            <a:r>
              <a:rPr sz="2100" spc="35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2100" spc="-25" dirty="0">
                <a:solidFill>
                  <a:srgbClr val="171D23"/>
                </a:solidFill>
                <a:latin typeface="Corbel"/>
                <a:cs typeface="Corbel"/>
              </a:rPr>
              <a:t>the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defendant</a:t>
            </a:r>
            <a:r>
              <a:rPr sz="2100" spc="3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will</a:t>
            </a:r>
            <a:r>
              <a:rPr sz="2100" spc="3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not</a:t>
            </a:r>
            <a:r>
              <a:rPr sz="2100" spc="3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</a:t>
            </a:r>
            <a:r>
              <a:rPr sz="2100" spc="3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criminally</a:t>
            </a:r>
            <a:r>
              <a:rPr sz="2100" spc="3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liable</a:t>
            </a:r>
            <a:r>
              <a:rPr sz="2100" spc="3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for</a:t>
            </a:r>
            <a:r>
              <a:rPr sz="2100" spc="3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25" dirty="0">
                <a:solidFill>
                  <a:srgbClr val="171D23"/>
                </a:solidFill>
                <a:latin typeface="Corbel"/>
                <a:cs typeface="Corbel"/>
              </a:rPr>
              <a:t>the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offence</a:t>
            </a:r>
            <a:r>
              <a:rPr sz="21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with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which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they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have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171D23"/>
                </a:solidFill>
                <a:latin typeface="Corbel"/>
                <a:cs typeface="Corbel"/>
              </a:rPr>
              <a:t>been</a:t>
            </a:r>
            <a:r>
              <a:rPr sz="21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171D23"/>
                </a:solidFill>
                <a:latin typeface="Corbel"/>
                <a:cs typeface="Corbel"/>
              </a:rPr>
              <a:t>charged.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25" dirty="0"/>
              <a:t>The</a:t>
            </a:r>
            <a:r>
              <a:rPr spc="-145" dirty="0"/>
              <a:t> </a:t>
            </a:r>
            <a:r>
              <a:rPr dirty="0"/>
              <a:t>Actus</a:t>
            </a:r>
            <a:r>
              <a:rPr spc="-80" dirty="0"/>
              <a:t> </a:t>
            </a:r>
            <a:r>
              <a:rPr dirty="0"/>
              <a:t>Reus</a:t>
            </a:r>
            <a:r>
              <a:rPr spc="-4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criminal</a:t>
            </a:r>
            <a:r>
              <a:rPr spc="-40" dirty="0"/>
              <a:t> </a:t>
            </a:r>
            <a:r>
              <a:rPr spc="-10" dirty="0"/>
              <a:t>offence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2392056"/>
            <a:ext cx="8963025" cy="294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251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Conduct</a:t>
            </a:r>
            <a:r>
              <a:rPr sz="2100" b="1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(where</a:t>
            </a:r>
            <a:r>
              <a:rPr sz="2100" spc="4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</a:t>
            </a:r>
            <a:r>
              <a:rPr sz="2100" spc="4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performs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positive</a:t>
            </a:r>
            <a:r>
              <a:rPr sz="2100" spc="4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omission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2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OMISSIONS</a:t>
            </a:r>
            <a:endParaRPr sz="2100">
              <a:latin typeface="Corbel"/>
              <a:cs typeface="Corbel"/>
            </a:endParaRPr>
          </a:p>
          <a:p>
            <a:pPr marL="317500">
              <a:lnSpc>
                <a:spcPts val="2510"/>
              </a:lnSpc>
            </a:pPr>
            <a:r>
              <a:rPr sz="2100" spc="-10" dirty="0">
                <a:latin typeface="Corbel"/>
                <a:cs typeface="Corbel"/>
              </a:rPr>
              <a:t>below)</a:t>
            </a:r>
            <a:endParaRPr sz="21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Consequences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(where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CAUSATION</a:t>
            </a:r>
            <a:r>
              <a:rPr sz="2100" b="1" spc="4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below)</a:t>
            </a:r>
            <a:endParaRPr sz="2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50"/>
              </a:spcBef>
              <a:buFont typeface="Arial MT"/>
              <a:buChar char="•"/>
            </a:pPr>
            <a:endParaRPr sz="2100">
              <a:latin typeface="Corbel"/>
              <a:cs typeface="Corbel"/>
            </a:endParaRPr>
          </a:p>
          <a:p>
            <a:pPr marL="317500" marR="5080" indent="-305435">
              <a:lnSpc>
                <a:spcPct val="102899"/>
              </a:lnSpc>
              <a:buFont typeface="Arial MT"/>
              <a:buChar char="•"/>
              <a:tabLst>
                <a:tab pos="317500" algn="l"/>
              </a:tabLst>
            </a:pPr>
            <a:r>
              <a:rPr sz="2100" b="1" dirty="0">
                <a:latin typeface="Corbel"/>
                <a:cs typeface="Corbel"/>
              </a:rPr>
              <a:t>Circumstances</a:t>
            </a:r>
            <a:r>
              <a:rPr sz="2100" b="1" spc="1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(where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surrounding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circumstances</a:t>
            </a:r>
            <a:r>
              <a:rPr sz="2100" spc="1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exist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which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lead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spc="-10" dirty="0">
                <a:latin typeface="Corbel"/>
                <a:cs typeface="Corbel"/>
              </a:rPr>
              <a:t>liability)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815" y="5793926"/>
            <a:ext cx="8521065" cy="97726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515"/>
              </a:spcBef>
              <a:buFont typeface="Courier New"/>
              <a:buChar char="o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Any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more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these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may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required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given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offence.</a:t>
            </a:r>
            <a:endParaRPr sz="2100">
              <a:latin typeface="Corbel"/>
              <a:cs typeface="Corbel"/>
            </a:endParaRPr>
          </a:p>
          <a:p>
            <a:pPr marL="318770" indent="-304165">
              <a:lnSpc>
                <a:spcPct val="100000"/>
              </a:lnSpc>
              <a:spcBef>
                <a:spcPts val="1280"/>
              </a:spcBef>
              <a:buFont typeface="Courier New"/>
              <a:buChar char="o"/>
              <a:tabLst>
                <a:tab pos="318770" algn="l"/>
                <a:tab pos="915035" algn="l"/>
              </a:tabLst>
            </a:pPr>
            <a:r>
              <a:rPr sz="1900" spc="-20" dirty="0">
                <a:latin typeface="Corbel"/>
                <a:cs typeface="Corbel"/>
              </a:rPr>
              <a:t>E.g.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20" dirty="0">
                <a:latin typeface="Corbel"/>
                <a:cs typeface="Corbel"/>
              </a:rPr>
              <a:t>theft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9371" y="6456067"/>
            <a:ext cx="735457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820" algn="l"/>
                <a:tab pos="1428750" algn="l"/>
                <a:tab pos="3209290" algn="l"/>
                <a:tab pos="4157345" algn="l"/>
                <a:tab pos="5869305" algn="l"/>
                <a:tab pos="6198235" algn="l"/>
                <a:tab pos="7217409" algn="l"/>
              </a:tabLst>
            </a:pPr>
            <a:r>
              <a:rPr sz="1900" spc="-10" dirty="0">
                <a:latin typeface="Corbel"/>
                <a:cs typeface="Corbel"/>
              </a:rPr>
              <a:t>(conduct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50" dirty="0">
                <a:latin typeface="Corbel"/>
                <a:cs typeface="Corbel"/>
              </a:rPr>
              <a:t>+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circumstances),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murder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(circumstances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50" dirty="0">
                <a:latin typeface="Corbel"/>
                <a:cs typeface="Corbel"/>
              </a:rPr>
              <a:t>+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10" dirty="0">
                <a:latin typeface="Corbel"/>
                <a:cs typeface="Corbel"/>
              </a:rPr>
              <a:t>conduct</a:t>
            </a:r>
            <a:r>
              <a:rPr sz="1900" dirty="0">
                <a:latin typeface="Corbel"/>
                <a:cs typeface="Corbel"/>
              </a:rPr>
              <a:t>	</a:t>
            </a:r>
            <a:r>
              <a:rPr sz="1900" spc="-50" dirty="0">
                <a:latin typeface="Corbel"/>
                <a:cs typeface="Corbel"/>
              </a:rPr>
              <a:t>+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0046" y="6748676"/>
            <a:ext cx="15170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Corbel"/>
                <a:cs typeface="Corbel"/>
              </a:rPr>
              <a:t>consequences)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Three</a:t>
            </a:r>
            <a:r>
              <a:rPr spc="-95" dirty="0"/>
              <a:t> </a:t>
            </a:r>
            <a:r>
              <a:rPr dirty="0"/>
              <a:t>types</a:t>
            </a:r>
            <a:r>
              <a:rPr spc="-5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dirty="0"/>
              <a:t>Actus</a:t>
            </a:r>
            <a:r>
              <a:rPr spc="-55" dirty="0"/>
              <a:t> </a:t>
            </a:r>
            <a:r>
              <a:rPr dirty="0"/>
              <a:t>Reus</a:t>
            </a:r>
            <a:r>
              <a:rPr spc="-50" dirty="0"/>
              <a:t> </a:t>
            </a:r>
            <a:r>
              <a:rPr spc="-10" dirty="0"/>
              <a:t>element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25" y="1768933"/>
            <a:ext cx="8884343" cy="4544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7389" y="6657268"/>
            <a:ext cx="32111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sz="13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Conduct,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consequences,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circumstances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1941" y="7079133"/>
              <a:ext cx="70485" cy="157480"/>
            </a:xfrm>
            <a:custGeom>
              <a:avLst/>
              <a:gdLst/>
              <a:ahLst/>
              <a:cxnLst/>
              <a:rect l="l" t="t" r="r" b="b"/>
              <a:pathLst>
                <a:path w="70484" h="157479">
                  <a:moveTo>
                    <a:pt x="41382" y="0"/>
                  </a:moveTo>
                  <a:lnTo>
                    <a:pt x="30633" y="0"/>
                  </a:lnTo>
                  <a:lnTo>
                    <a:pt x="25837" y="1003"/>
                  </a:lnTo>
                  <a:lnTo>
                    <a:pt x="3627" y="33137"/>
                  </a:lnTo>
                  <a:lnTo>
                    <a:pt x="3702" y="43409"/>
                  </a:lnTo>
                  <a:lnTo>
                    <a:pt x="23700" y="77098"/>
                  </a:lnTo>
                  <a:lnTo>
                    <a:pt x="19992" y="79775"/>
                  </a:lnTo>
                  <a:lnTo>
                    <a:pt x="67" y="114015"/>
                  </a:lnTo>
                  <a:lnTo>
                    <a:pt x="0" y="125428"/>
                  </a:lnTo>
                  <a:lnTo>
                    <a:pt x="418" y="128321"/>
                  </a:lnTo>
                  <a:lnTo>
                    <a:pt x="28967" y="157267"/>
                  </a:lnTo>
                  <a:lnTo>
                    <a:pt x="40092" y="157267"/>
                  </a:lnTo>
                  <a:lnTo>
                    <a:pt x="44754" y="156441"/>
                  </a:lnTo>
                  <a:lnTo>
                    <a:pt x="45004" y="156441"/>
                  </a:lnTo>
                  <a:lnTo>
                    <a:pt x="54119" y="152741"/>
                  </a:lnTo>
                  <a:lnTo>
                    <a:pt x="57868" y="150065"/>
                  </a:lnTo>
                  <a:lnTo>
                    <a:pt x="63941" y="142981"/>
                  </a:lnTo>
                  <a:lnTo>
                    <a:pt x="64761" y="141446"/>
                  </a:lnTo>
                  <a:lnTo>
                    <a:pt x="28295" y="141446"/>
                  </a:lnTo>
                  <a:lnTo>
                    <a:pt x="22961" y="139360"/>
                  </a:lnTo>
                  <a:lnTo>
                    <a:pt x="15814" y="131017"/>
                  </a:lnTo>
                  <a:lnTo>
                    <a:pt x="14122" y="125428"/>
                  </a:lnTo>
                  <a:lnTo>
                    <a:pt x="14027" y="114015"/>
                  </a:lnTo>
                  <a:lnTo>
                    <a:pt x="14378" y="111338"/>
                  </a:lnTo>
                  <a:lnTo>
                    <a:pt x="14443" y="110846"/>
                  </a:lnTo>
                  <a:lnTo>
                    <a:pt x="34180" y="84891"/>
                  </a:lnTo>
                  <a:lnTo>
                    <a:pt x="58083" y="84891"/>
                  </a:lnTo>
                  <a:lnTo>
                    <a:pt x="53649" y="80562"/>
                  </a:lnTo>
                  <a:lnTo>
                    <a:pt x="50250" y="77728"/>
                  </a:lnTo>
                  <a:lnTo>
                    <a:pt x="46434" y="74973"/>
                  </a:lnTo>
                  <a:lnTo>
                    <a:pt x="49658" y="72454"/>
                  </a:lnTo>
                  <a:lnTo>
                    <a:pt x="52520" y="69759"/>
                  </a:lnTo>
                  <a:lnTo>
                    <a:pt x="54557" y="67417"/>
                  </a:lnTo>
                  <a:lnTo>
                    <a:pt x="36034" y="67417"/>
                  </a:lnTo>
                  <a:lnTo>
                    <a:pt x="32810" y="64977"/>
                  </a:lnTo>
                  <a:lnTo>
                    <a:pt x="19342" y="48880"/>
                  </a:lnTo>
                  <a:lnTo>
                    <a:pt x="19226" y="48624"/>
                  </a:lnTo>
                  <a:lnTo>
                    <a:pt x="17791" y="43409"/>
                  </a:lnTo>
                  <a:lnTo>
                    <a:pt x="17412" y="40497"/>
                  </a:lnTo>
                  <a:lnTo>
                    <a:pt x="17457" y="30579"/>
                  </a:lnTo>
                  <a:lnTo>
                    <a:pt x="18770" y="25935"/>
                  </a:lnTo>
                  <a:lnTo>
                    <a:pt x="18815" y="25778"/>
                  </a:lnTo>
                  <a:lnTo>
                    <a:pt x="18904" y="25463"/>
                  </a:lnTo>
                  <a:lnTo>
                    <a:pt x="24869" y="17749"/>
                  </a:lnTo>
                  <a:lnTo>
                    <a:pt x="29263" y="15821"/>
                  </a:lnTo>
                  <a:lnTo>
                    <a:pt x="62919" y="15821"/>
                  </a:lnTo>
                  <a:lnTo>
                    <a:pt x="61791" y="13518"/>
                  </a:lnTo>
                  <a:lnTo>
                    <a:pt x="56793" y="7143"/>
                  </a:lnTo>
                  <a:lnTo>
                    <a:pt x="53622" y="4624"/>
                  </a:lnTo>
                  <a:lnTo>
                    <a:pt x="46100" y="1003"/>
                  </a:lnTo>
                  <a:lnTo>
                    <a:pt x="46324" y="1003"/>
                  </a:lnTo>
                  <a:lnTo>
                    <a:pt x="41382" y="0"/>
                  </a:lnTo>
                  <a:close/>
                </a:path>
                <a:path w="70484" h="157479">
                  <a:moveTo>
                    <a:pt x="58083" y="84891"/>
                  </a:moveTo>
                  <a:lnTo>
                    <a:pt x="34180" y="84891"/>
                  </a:lnTo>
                  <a:lnTo>
                    <a:pt x="37835" y="87489"/>
                  </a:lnTo>
                  <a:lnTo>
                    <a:pt x="41046" y="89988"/>
                  </a:lnTo>
                  <a:lnTo>
                    <a:pt x="56225" y="114015"/>
                  </a:lnTo>
                  <a:lnTo>
                    <a:pt x="56196" y="125428"/>
                  </a:lnTo>
                  <a:lnTo>
                    <a:pt x="42269" y="141446"/>
                  </a:lnTo>
                  <a:lnTo>
                    <a:pt x="64761" y="141446"/>
                  </a:lnTo>
                  <a:lnTo>
                    <a:pt x="66265" y="138632"/>
                  </a:lnTo>
                  <a:lnTo>
                    <a:pt x="69490" y="128321"/>
                  </a:lnTo>
                  <a:lnTo>
                    <a:pt x="70296" y="122437"/>
                  </a:lnTo>
                  <a:lnTo>
                    <a:pt x="70233" y="110846"/>
                  </a:lnTo>
                  <a:lnTo>
                    <a:pt x="59614" y="86387"/>
                  </a:lnTo>
                  <a:lnTo>
                    <a:pt x="58083" y="84891"/>
                  </a:lnTo>
                  <a:close/>
                </a:path>
                <a:path w="70484" h="157479">
                  <a:moveTo>
                    <a:pt x="62919" y="15821"/>
                  </a:moveTo>
                  <a:lnTo>
                    <a:pt x="37915" y="15821"/>
                  </a:lnTo>
                  <a:lnTo>
                    <a:pt x="40455" y="16313"/>
                  </a:lnTo>
                  <a:lnTo>
                    <a:pt x="44916" y="18281"/>
                  </a:lnTo>
                  <a:lnTo>
                    <a:pt x="46783" y="19717"/>
                  </a:lnTo>
                  <a:lnTo>
                    <a:pt x="49793" y="23495"/>
                  </a:lnTo>
                  <a:lnTo>
                    <a:pt x="50935" y="25778"/>
                  </a:lnTo>
                  <a:lnTo>
                    <a:pt x="52333" y="30579"/>
                  </a:lnTo>
                  <a:lnTo>
                    <a:pt x="52379" y="30737"/>
                  </a:lnTo>
                  <a:lnTo>
                    <a:pt x="52493" y="31130"/>
                  </a:lnTo>
                  <a:lnTo>
                    <a:pt x="52883" y="34121"/>
                  </a:lnTo>
                  <a:lnTo>
                    <a:pt x="52883" y="43409"/>
                  </a:lnTo>
                  <a:lnTo>
                    <a:pt x="51500" y="48624"/>
                  </a:lnTo>
                  <a:lnTo>
                    <a:pt x="51432" y="48880"/>
                  </a:lnTo>
                  <a:lnTo>
                    <a:pt x="45628" y="58798"/>
                  </a:lnTo>
                  <a:lnTo>
                    <a:pt x="41463" y="63324"/>
                  </a:lnTo>
                  <a:lnTo>
                    <a:pt x="36034" y="67417"/>
                  </a:lnTo>
                  <a:lnTo>
                    <a:pt x="54557" y="67417"/>
                  </a:lnTo>
                  <a:lnTo>
                    <a:pt x="66588" y="30579"/>
                  </a:lnTo>
                  <a:lnTo>
                    <a:pt x="65996" y="25935"/>
                  </a:lnTo>
                  <a:lnTo>
                    <a:pt x="63632" y="17277"/>
                  </a:lnTo>
                  <a:lnTo>
                    <a:pt x="62919" y="15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8064" y="74615"/>
            <a:ext cx="142240" cy="40824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225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31750" algn="just">
              <a:lnSpc>
                <a:spcPct val="89100"/>
              </a:lnSpc>
              <a:spcBef>
                <a:spcPts val="8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  <a:p>
            <a:pPr marL="12700" marR="48895" algn="just">
              <a:lnSpc>
                <a:spcPct val="89300"/>
              </a:lnSpc>
              <a:spcBef>
                <a:spcPts val="25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12700" marR="52069" algn="just">
              <a:lnSpc>
                <a:spcPct val="88500"/>
              </a:lnSpc>
              <a:spcBef>
                <a:spcPts val="3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 marR="50800">
              <a:lnSpc>
                <a:spcPts val="1200"/>
              </a:lnSpc>
              <a:spcBef>
                <a:spcPts val="20"/>
              </a:spcBef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340"/>
              </a:spcBef>
            </a:pPr>
            <a:r>
              <a:rPr spc="-10" dirty="0"/>
              <a:t>Requirement</a:t>
            </a:r>
            <a:r>
              <a:rPr spc="-45" dirty="0"/>
              <a:t> </a:t>
            </a:r>
            <a:r>
              <a:rPr dirty="0"/>
              <a:t>of</a:t>
            </a:r>
            <a:r>
              <a:rPr spc="320" dirty="0"/>
              <a:t> </a:t>
            </a:r>
            <a:r>
              <a:rPr spc="-10" dirty="0"/>
              <a:t>Voluntariness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989240"/>
            <a:ext cx="9036050" cy="4893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7500" marR="5715" indent="-305435" algn="just">
              <a:lnSpc>
                <a:spcPts val="1700"/>
              </a:lnSpc>
              <a:spcBef>
                <a:spcPts val="340"/>
              </a:spcBef>
              <a:buFont typeface="Arial MT"/>
              <a:buChar char="•"/>
              <a:tabLst>
                <a:tab pos="317500" algn="l"/>
                <a:tab pos="318770" algn="l"/>
              </a:tabLst>
            </a:pPr>
            <a:r>
              <a:rPr sz="1600" dirty="0">
                <a:latin typeface="Corbel"/>
                <a:cs typeface="Corbel"/>
              </a:rPr>
              <a:t>	There is a general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rule that the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actus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reus elements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 an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offence must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 voluntary in order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for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criminal </a:t>
            </a:r>
            <a:r>
              <a:rPr sz="1600" dirty="0">
                <a:latin typeface="Corbel"/>
                <a:cs typeface="Corbel"/>
              </a:rPr>
              <a:t>liability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imposed.</a:t>
            </a:r>
            <a:r>
              <a:rPr sz="1600" spc="-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Where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i="1" dirty="0">
                <a:latin typeface="Corbel"/>
                <a:cs typeface="Corbel"/>
              </a:rPr>
              <a:t>actus</a:t>
            </a:r>
            <a:r>
              <a:rPr sz="1600" i="1" spc="-25" dirty="0">
                <a:latin typeface="Corbel"/>
                <a:cs typeface="Corbel"/>
              </a:rPr>
              <a:t> </a:t>
            </a:r>
            <a:r>
              <a:rPr sz="1600" i="1" dirty="0">
                <a:latin typeface="Corbel"/>
                <a:cs typeface="Corbel"/>
              </a:rPr>
              <a:t>reus</a:t>
            </a:r>
            <a:r>
              <a:rPr sz="1600" i="1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is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involuntarily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performed,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there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is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criminal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liability.</a:t>
            </a:r>
            <a:endParaRPr sz="1600">
              <a:latin typeface="Corbel"/>
              <a:cs typeface="Corbel"/>
            </a:endParaRPr>
          </a:p>
          <a:p>
            <a:pPr marL="317500" marR="5080" indent="-305435" algn="just">
              <a:lnSpc>
                <a:spcPct val="90600"/>
              </a:lnSpc>
              <a:spcBef>
                <a:spcPts val="1750"/>
              </a:spcBef>
              <a:buFont typeface="Arial MT"/>
              <a:buChar char="•"/>
              <a:tabLst>
                <a:tab pos="317500" algn="l"/>
                <a:tab pos="318770" algn="l"/>
              </a:tabLst>
            </a:pPr>
            <a:r>
              <a:rPr sz="1600" dirty="0">
                <a:latin typeface="Corbel"/>
                <a:cs typeface="Corbel"/>
              </a:rPr>
              <a:t>	</a:t>
            </a:r>
            <a:r>
              <a:rPr sz="1600" spc="-35" dirty="0">
                <a:latin typeface="Corbel"/>
                <a:cs typeface="Corbel"/>
              </a:rPr>
              <a:t>“A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person…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who,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through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fault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his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own,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becomes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unconscious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while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driving,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for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example,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-10" dirty="0">
                <a:latin typeface="Corbel"/>
                <a:cs typeface="Corbel"/>
              </a:rPr>
              <a:t> being </a:t>
            </a:r>
            <a:r>
              <a:rPr sz="1600" dirty="0">
                <a:latin typeface="Corbel"/>
                <a:cs typeface="Corbel"/>
              </a:rPr>
              <a:t>struck</a:t>
            </a:r>
            <a:r>
              <a:rPr sz="1600" spc="3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40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stone,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or</a:t>
            </a:r>
            <a:r>
              <a:rPr sz="1600" spc="3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40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being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taken</a:t>
            </a:r>
            <a:r>
              <a:rPr sz="1600" spc="3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ill,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ought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not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40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liable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at</a:t>
            </a:r>
            <a:r>
              <a:rPr sz="1600" spc="40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criminal</a:t>
            </a:r>
            <a:r>
              <a:rPr sz="1600" spc="3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law</a:t>
            </a:r>
            <a:r>
              <a:rPr sz="1600" dirty="0">
                <a:latin typeface="MS PGothic"/>
                <a:cs typeface="MS PGothic"/>
              </a:rPr>
              <a:t>”</a:t>
            </a:r>
            <a:r>
              <a:rPr sz="1600" spc="220" dirty="0">
                <a:latin typeface="MS PGothic"/>
                <a:cs typeface="MS PGothic"/>
              </a:rPr>
              <a:t> </a:t>
            </a:r>
            <a:r>
              <a:rPr sz="1600" dirty="0">
                <a:latin typeface="Corbel"/>
                <a:cs typeface="Corbel"/>
              </a:rPr>
              <a:t>(</a:t>
            </a:r>
            <a:r>
              <a:rPr sz="1600" i="1" dirty="0">
                <a:latin typeface="Corbel"/>
                <a:cs typeface="Corbel"/>
              </a:rPr>
              <a:t>obiter</a:t>
            </a:r>
            <a:r>
              <a:rPr sz="1600" i="1" spc="390" dirty="0">
                <a:latin typeface="Corbel"/>
                <a:cs typeface="Corbel"/>
              </a:rPr>
              <a:t> </a:t>
            </a:r>
            <a:r>
              <a:rPr sz="1600" i="1" dirty="0">
                <a:latin typeface="Corbel"/>
                <a:cs typeface="Corbel"/>
              </a:rPr>
              <a:t>dicta</a:t>
            </a:r>
            <a:r>
              <a:rPr sz="1600" i="1" spc="395" dirty="0">
                <a:latin typeface="Corbel"/>
                <a:cs typeface="Corbel"/>
              </a:rPr>
              <a:t> </a:t>
            </a:r>
            <a:r>
              <a:rPr sz="1600" i="1" spc="-25" dirty="0">
                <a:latin typeface="Corbel"/>
                <a:cs typeface="Corbel"/>
              </a:rPr>
              <a:t>per </a:t>
            </a:r>
            <a:r>
              <a:rPr sz="1600" dirty="0">
                <a:latin typeface="Corbel"/>
                <a:cs typeface="Corbel"/>
              </a:rPr>
              <a:t>Humphreys</a:t>
            </a:r>
            <a:r>
              <a:rPr sz="1600" spc="-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J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Kay</a:t>
            </a:r>
            <a:r>
              <a:rPr sz="1600" b="1" spc="-2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v</a:t>
            </a:r>
            <a:r>
              <a:rPr sz="1600" b="1" spc="-2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Butterworth</a:t>
            </a:r>
            <a:r>
              <a:rPr sz="1600" b="1" spc="-3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[1945]</a:t>
            </a:r>
            <a:r>
              <a:rPr sz="1600" b="1" spc="-2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173</a:t>
            </a:r>
            <a:r>
              <a:rPr sz="1600" b="1" spc="-15" dirty="0">
                <a:latin typeface="Corbel"/>
                <a:cs typeface="Corbel"/>
              </a:rPr>
              <a:t> </a:t>
            </a:r>
            <a:r>
              <a:rPr sz="1600" b="1" spc="-110" dirty="0">
                <a:latin typeface="Corbel"/>
                <a:cs typeface="Corbel"/>
              </a:rPr>
              <a:t>LT</a:t>
            </a:r>
            <a:r>
              <a:rPr sz="1600" b="1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191</a:t>
            </a:r>
            <a:r>
              <a:rPr sz="1600" spc="-10" dirty="0">
                <a:latin typeface="Corbel"/>
                <a:cs typeface="Corbel"/>
              </a:rPr>
              <a:t>).</a:t>
            </a:r>
            <a:endParaRPr sz="1600">
              <a:latin typeface="Corbel"/>
              <a:cs typeface="Corbel"/>
            </a:endParaRPr>
          </a:p>
          <a:p>
            <a:pPr marL="317500" marR="5080" indent="-305435" algn="just">
              <a:lnSpc>
                <a:spcPct val="90000"/>
              </a:lnSpc>
              <a:spcBef>
                <a:spcPts val="1775"/>
              </a:spcBef>
              <a:buFont typeface="Arial MT"/>
              <a:buChar char="•"/>
              <a:tabLst>
                <a:tab pos="317500" algn="l"/>
                <a:tab pos="318770" algn="l"/>
              </a:tabLst>
            </a:pPr>
            <a:r>
              <a:rPr sz="1600" dirty="0">
                <a:latin typeface="MS PGothic"/>
                <a:cs typeface="MS PGothic"/>
              </a:rPr>
              <a:t>	“</a:t>
            </a:r>
            <a:r>
              <a:rPr sz="1600" dirty="0">
                <a:latin typeface="Corbel"/>
                <a:cs typeface="Corbel"/>
              </a:rPr>
              <a:t>[I]n</a:t>
            </a:r>
            <a:r>
              <a:rPr sz="1600" spc="114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Kay</a:t>
            </a:r>
            <a:r>
              <a:rPr sz="1600" spc="1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v.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Butterworth...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judge,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after</a:t>
            </a:r>
            <a:r>
              <a:rPr sz="1600" spc="1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emphasizing</a:t>
            </a:r>
            <a:r>
              <a:rPr sz="1600" spc="1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drowsiness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or</a:t>
            </a:r>
            <a:r>
              <a:rPr sz="1600" spc="1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sleep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would</a:t>
            </a:r>
            <a:r>
              <a:rPr sz="1600" spc="1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1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</a:t>
            </a:r>
            <a:r>
              <a:rPr sz="1600" spc="12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excuse, </a:t>
            </a:r>
            <a:r>
              <a:rPr sz="1600" dirty="0">
                <a:latin typeface="Corbel"/>
                <a:cs typeface="Corbel"/>
              </a:rPr>
              <a:t>said</a:t>
            </a:r>
            <a:r>
              <a:rPr sz="1600" spc="8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95" dirty="0">
                <a:latin typeface="Corbel"/>
                <a:cs typeface="Corbel"/>
              </a:rPr>
              <a:t> </a:t>
            </a:r>
            <a:r>
              <a:rPr sz="1600" dirty="0">
                <a:latin typeface="MS PGothic"/>
                <a:cs typeface="MS PGothic"/>
              </a:rPr>
              <a:t>‘</a:t>
            </a:r>
            <a:r>
              <a:rPr sz="1600" dirty="0">
                <a:latin typeface="Corbel"/>
                <a:cs typeface="Corbel"/>
              </a:rPr>
              <a:t>he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did</a:t>
            </a:r>
            <a:r>
              <a:rPr sz="1600" spc="8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not</a:t>
            </a:r>
            <a:r>
              <a:rPr sz="1600" spc="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mean</a:t>
            </a:r>
            <a:r>
              <a:rPr sz="1600" spc="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say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person</a:t>
            </a:r>
            <a:r>
              <a:rPr sz="1600" spc="8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should</a:t>
            </a:r>
            <a:r>
              <a:rPr sz="1600" spc="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made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liable</a:t>
            </a:r>
            <a:r>
              <a:rPr sz="1600" spc="8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at</a:t>
            </a:r>
            <a:r>
              <a:rPr sz="1600" spc="9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criminal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law</a:t>
            </a:r>
            <a:r>
              <a:rPr sz="1600" spc="7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who</a:t>
            </a:r>
            <a:r>
              <a:rPr sz="1600" spc="9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through</a:t>
            </a:r>
            <a:r>
              <a:rPr sz="1600" spc="9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no </a:t>
            </a:r>
            <a:r>
              <a:rPr sz="1600" dirty="0">
                <a:latin typeface="Corbel"/>
                <a:cs typeface="Corbel"/>
              </a:rPr>
              <a:t>fault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his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own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became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unconscious</a:t>
            </a:r>
            <a:r>
              <a:rPr sz="1600" spc="38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while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driving;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for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example,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if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he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were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struck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37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stone</a:t>
            </a:r>
            <a:r>
              <a:rPr sz="1600" spc="36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or </a:t>
            </a:r>
            <a:r>
              <a:rPr sz="1600" dirty="0">
                <a:latin typeface="Corbel"/>
                <a:cs typeface="Corbel"/>
              </a:rPr>
              <a:t>overcome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sudden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illness;</a:t>
            </a:r>
            <a:r>
              <a:rPr sz="1600" spc="2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or</a:t>
            </a:r>
            <a:r>
              <a:rPr sz="1600" spc="2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car</a:t>
            </a:r>
            <a:r>
              <a:rPr sz="1600" spc="2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was</a:t>
            </a:r>
            <a:r>
              <a:rPr sz="1600" spc="2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temporarily</a:t>
            </a:r>
            <a:r>
              <a:rPr sz="1600" spc="2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out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2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control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2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his</a:t>
            </a:r>
            <a:r>
              <a:rPr sz="1600" spc="2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being</a:t>
            </a:r>
            <a:r>
              <a:rPr sz="1600" spc="2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attacked</a:t>
            </a:r>
            <a:r>
              <a:rPr sz="1600" spc="2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245" dirty="0">
                <a:latin typeface="Corbel"/>
                <a:cs typeface="Corbel"/>
              </a:rPr>
              <a:t> </a:t>
            </a:r>
            <a:r>
              <a:rPr sz="1600" spc="-50" dirty="0">
                <a:latin typeface="Corbel"/>
                <a:cs typeface="Corbel"/>
              </a:rPr>
              <a:t>a </a:t>
            </a:r>
            <a:r>
              <a:rPr sz="1600" dirty="0">
                <a:latin typeface="Corbel"/>
                <a:cs typeface="Corbel"/>
              </a:rPr>
              <a:t>swarm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bees</a:t>
            </a:r>
            <a:r>
              <a:rPr sz="1600" spc="-10" dirty="0">
                <a:latin typeface="MS PGothic"/>
                <a:cs typeface="MS PGothic"/>
              </a:rPr>
              <a:t>’”</a:t>
            </a:r>
            <a:r>
              <a:rPr sz="1600" spc="-170" dirty="0">
                <a:latin typeface="MS PGothic"/>
                <a:cs typeface="MS PGothic"/>
              </a:rPr>
              <a:t> </a:t>
            </a:r>
            <a:r>
              <a:rPr sz="1600" dirty="0">
                <a:latin typeface="Corbel"/>
                <a:cs typeface="Corbel"/>
              </a:rPr>
              <a:t>(</a:t>
            </a:r>
            <a:r>
              <a:rPr sz="1600" i="1" dirty="0">
                <a:latin typeface="Corbel"/>
                <a:cs typeface="Corbel"/>
              </a:rPr>
              <a:t>per</a:t>
            </a:r>
            <a:r>
              <a:rPr sz="1600" i="1" spc="-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Lord</a:t>
            </a:r>
            <a:r>
              <a:rPr sz="1600" spc="-70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Goddard</a:t>
            </a:r>
            <a:r>
              <a:rPr sz="1600" spc="-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CJ in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Hill v</a:t>
            </a:r>
            <a:r>
              <a:rPr sz="1600" b="1" spc="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Baxter [1958] 1</a:t>
            </a:r>
            <a:r>
              <a:rPr sz="1600" b="1" spc="-6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QB</a:t>
            </a:r>
            <a:r>
              <a:rPr sz="1600" b="1" spc="5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277</a:t>
            </a:r>
            <a:r>
              <a:rPr sz="1600" spc="-10" dirty="0">
                <a:latin typeface="Corbel"/>
                <a:cs typeface="Corbel"/>
              </a:rPr>
              <a:t>).</a:t>
            </a:r>
            <a:endParaRPr sz="1600">
              <a:latin typeface="Corbel"/>
              <a:cs typeface="Corbel"/>
            </a:endParaRPr>
          </a:p>
          <a:p>
            <a:pPr marL="317500" marR="5080" indent="-305435" algn="just">
              <a:lnSpc>
                <a:spcPct val="90400"/>
              </a:lnSpc>
              <a:spcBef>
                <a:spcPts val="1764"/>
              </a:spcBef>
              <a:buFont typeface="Arial MT"/>
              <a:buChar char="•"/>
              <a:tabLst>
                <a:tab pos="317500" algn="l"/>
                <a:tab pos="318770" algn="l"/>
              </a:tabLst>
            </a:pPr>
            <a:r>
              <a:rPr sz="1600" dirty="0">
                <a:latin typeface="MS PGothic"/>
                <a:cs typeface="MS PGothic"/>
              </a:rPr>
              <a:t>	“</a:t>
            </a:r>
            <a:r>
              <a:rPr sz="1600" dirty="0">
                <a:latin typeface="Corbel"/>
                <a:cs typeface="Corbel"/>
              </a:rPr>
              <a:t>…there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may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cases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where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circumstances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are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such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accused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could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not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really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said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be </a:t>
            </a:r>
            <a:r>
              <a:rPr sz="1600" dirty="0">
                <a:latin typeface="Corbel"/>
                <a:cs typeface="Corbel"/>
              </a:rPr>
              <a:t>driving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at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all.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Suppose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he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had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stroke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or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epileptic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fit,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both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instances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what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may</a:t>
            </a:r>
            <a:r>
              <a:rPr sz="1600" spc="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properly</a:t>
            </a:r>
            <a:r>
              <a:rPr sz="1600" spc="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called </a:t>
            </a:r>
            <a:r>
              <a:rPr sz="1600" dirty="0">
                <a:latin typeface="Corbel"/>
                <a:cs typeface="Corbel"/>
              </a:rPr>
              <a:t>acts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God; he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might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well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 the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driver's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seat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even with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his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hands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on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wheel,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but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 such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state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of </a:t>
            </a:r>
            <a:r>
              <a:rPr sz="1600" dirty="0">
                <a:latin typeface="Corbel"/>
                <a:cs typeface="Corbel"/>
              </a:rPr>
              <a:t>unconsciousness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could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not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said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driving.</a:t>
            </a:r>
            <a:r>
              <a:rPr sz="1600" spc="-10" dirty="0">
                <a:latin typeface="MS PGothic"/>
                <a:cs typeface="MS PGothic"/>
              </a:rPr>
              <a:t>”</a:t>
            </a:r>
            <a:endParaRPr sz="1600">
              <a:latin typeface="MS PGothic"/>
              <a:cs typeface="MS PGothic"/>
            </a:endParaRPr>
          </a:p>
          <a:p>
            <a:pPr marL="317500" marR="6350" indent="-305435" algn="just">
              <a:lnSpc>
                <a:spcPts val="1800"/>
              </a:lnSpc>
              <a:spcBef>
                <a:spcPts val="1625"/>
              </a:spcBef>
              <a:buFont typeface="Arial MT"/>
              <a:buChar char="•"/>
              <a:tabLst>
                <a:tab pos="317500" algn="l"/>
                <a:tab pos="318770" algn="l"/>
              </a:tabLst>
            </a:pPr>
            <a:r>
              <a:rPr sz="1600" dirty="0">
                <a:latin typeface="MS PGothic"/>
                <a:cs typeface="MS PGothic"/>
              </a:rPr>
              <a:t>	“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blow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from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stone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or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attack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swarm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bees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think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introduces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some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conception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akin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novus </a:t>
            </a:r>
            <a:r>
              <a:rPr sz="1600" dirty="0">
                <a:latin typeface="Corbel"/>
                <a:cs typeface="Corbel"/>
              </a:rPr>
              <a:t>actus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interveniens</a:t>
            </a:r>
            <a:r>
              <a:rPr sz="1600" dirty="0">
                <a:latin typeface="MS PGothic"/>
                <a:cs typeface="MS PGothic"/>
              </a:rPr>
              <a:t>”</a:t>
            </a:r>
            <a:r>
              <a:rPr sz="1600" dirty="0">
                <a:latin typeface="Corbel"/>
                <a:cs typeface="Corbel"/>
              </a:rPr>
              <a:t>.</a:t>
            </a:r>
            <a:r>
              <a:rPr sz="1600" spc="30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(</a:t>
            </a:r>
            <a:r>
              <a:rPr sz="1600" i="1" dirty="0">
                <a:latin typeface="Corbel"/>
                <a:cs typeface="Corbel"/>
              </a:rPr>
              <a:t>per</a:t>
            </a:r>
            <a:r>
              <a:rPr sz="1600" i="1" spc="-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Lord</a:t>
            </a:r>
            <a:r>
              <a:rPr sz="1600" spc="-70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Goddard</a:t>
            </a:r>
            <a:r>
              <a:rPr sz="1600" spc="-6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CJ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Hill</a:t>
            </a:r>
            <a:r>
              <a:rPr sz="1600" b="1" spc="-1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v Baxter</a:t>
            </a:r>
            <a:r>
              <a:rPr sz="1600" b="1" spc="-10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[1958] 1</a:t>
            </a:r>
            <a:r>
              <a:rPr sz="1600" b="1" spc="-7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QB </a:t>
            </a:r>
            <a:r>
              <a:rPr sz="1600" b="1" spc="-10" dirty="0">
                <a:latin typeface="Corbel"/>
                <a:cs typeface="Corbel"/>
              </a:rPr>
              <a:t>277</a:t>
            </a:r>
            <a:r>
              <a:rPr sz="1600" spc="-10" dirty="0">
                <a:latin typeface="Corbel"/>
                <a:cs typeface="Corbel"/>
              </a:rPr>
              <a:t>).</a:t>
            </a:r>
            <a:endParaRPr sz="16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450"/>
              </a:spcBef>
              <a:buFont typeface="Arial MT"/>
              <a:buChar char="•"/>
              <a:tabLst>
                <a:tab pos="317500" algn="l"/>
              </a:tabLst>
            </a:pPr>
            <a:r>
              <a:rPr sz="1600" dirty="0">
                <a:latin typeface="Corbel"/>
                <a:cs typeface="Corbel"/>
              </a:rPr>
              <a:t>We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will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cover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defence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automatism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second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term.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5" y="1810916"/>
            <a:ext cx="8879205" cy="49911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14960" marR="5080" indent="-302895" algn="just">
              <a:lnSpc>
                <a:spcPct val="91400"/>
              </a:lnSpc>
              <a:spcBef>
                <a:spcPts val="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As Michael J.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Allen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explained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 </a:t>
            </a:r>
            <a:r>
              <a:rPr sz="1900" i="1" dirty="0">
                <a:latin typeface="Corbel"/>
                <a:cs typeface="Corbel"/>
              </a:rPr>
              <a:t>Textbook on</a:t>
            </a:r>
            <a:r>
              <a:rPr sz="1900" i="1" spc="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Criminal</a:t>
            </a:r>
            <a:r>
              <a:rPr sz="1900" i="1" spc="1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Law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(2009:22):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“[W]hile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most 	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voluntary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part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accused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establish</a:t>
            </a:r>
            <a:r>
              <a:rPr sz="1900" spc="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their</a:t>
            </a:r>
            <a:r>
              <a:rPr sz="1900" spc="5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actus 	</a:t>
            </a:r>
            <a:r>
              <a:rPr sz="1900" dirty="0">
                <a:latin typeface="Corbel"/>
                <a:cs typeface="Corbel"/>
              </a:rPr>
              <a:t>reus,</a:t>
            </a:r>
            <a:r>
              <a:rPr sz="1900" spc="3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there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which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prohibit</a:t>
            </a:r>
            <a:r>
              <a:rPr sz="1900" spc="3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existence</a:t>
            </a:r>
            <a:r>
              <a:rPr sz="1900" spc="3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state</a:t>
            </a:r>
            <a:r>
              <a:rPr sz="1900" spc="3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8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affairs.” 	</a:t>
            </a:r>
            <a:r>
              <a:rPr sz="1900" dirty="0">
                <a:latin typeface="Corbel"/>
                <a:cs typeface="Corbel"/>
              </a:rPr>
              <a:t>Indeed,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sometimes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people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4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find</a:t>
            </a:r>
            <a:r>
              <a:rPr sz="1900" spc="4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themselves</a:t>
            </a:r>
            <a:r>
              <a:rPr sz="1900" spc="459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prohibited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situation</a:t>
            </a:r>
            <a:r>
              <a:rPr sz="1900" spc="47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without 	</a:t>
            </a:r>
            <a:r>
              <a:rPr sz="1900" dirty="0">
                <a:latin typeface="Corbel"/>
                <a:cs typeface="Corbel"/>
              </a:rPr>
              <a:t>having</a:t>
            </a:r>
            <a:r>
              <a:rPr sz="1900" spc="2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put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themselves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state.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26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required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conviction.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These 	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quite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rare.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4960" marR="5715" indent="-302895" algn="just">
              <a:lnSpc>
                <a:spcPct val="90000"/>
              </a:lnSpc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absolute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MS PGothic"/>
                <a:cs typeface="MS PGothic"/>
              </a:rPr>
              <a:t>“</a:t>
            </a:r>
            <a:r>
              <a:rPr sz="1900" dirty="0">
                <a:latin typeface="Corbel"/>
                <a:cs typeface="Corbel"/>
              </a:rPr>
              <a:t>state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affairs</a:t>
            </a:r>
            <a:r>
              <a:rPr sz="1900" dirty="0">
                <a:latin typeface="MS PGothic"/>
                <a:cs typeface="MS PGothic"/>
              </a:rPr>
              <a:t>”</a:t>
            </a:r>
            <a:r>
              <a:rPr sz="1900" spc="75" dirty="0">
                <a:latin typeface="MS PGothic"/>
                <a:cs typeface="MS PGothic"/>
              </a:rPr>
              <a:t> </a:t>
            </a:r>
            <a:r>
              <a:rPr sz="1900" dirty="0">
                <a:latin typeface="Corbel"/>
                <a:cs typeface="Corbel"/>
              </a:rPr>
              <a:t>crime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because</a:t>
            </a:r>
            <a:r>
              <a:rPr sz="1900" spc="27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they</a:t>
            </a:r>
            <a:r>
              <a:rPr sz="1900" spc="2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27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entirely 	</a:t>
            </a:r>
            <a:r>
              <a:rPr sz="1900" dirty="0">
                <a:latin typeface="Corbel"/>
                <a:cs typeface="Corbel"/>
              </a:rPr>
              <a:t>dependent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upon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existence</a:t>
            </a:r>
            <a:r>
              <a:rPr sz="1900" spc="1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surrounding</a:t>
            </a:r>
            <a:r>
              <a:rPr sz="1900" spc="1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circumstances</a:t>
            </a:r>
            <a:r>
              <a:rPr sz="1900" spc="1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1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1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14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conduct 	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D.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4960" marR="7620" indent="-302895" algn="just">
              <a:lnSpc>
                <a:spcPts val="2110"/>
              </a:lnSpc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Winzar</a:t>
            </a:r>
            <a:r>
              <a:rPr sz="1900" b="1" spc="18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</a:t>
            </a:r>
            <a:r>
              <a:rPr sz="1900" b="1" spc="19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Chief</a:t>
            </a:r>
            <a:r>
              <a:rPr sz="1900" b="1" spc="18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Constable</a:t>
            </a:r>
            <a:r>
              <a:rPr sz="1900" b="1" spc="19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of</a:t>
            </a:r>
            <a:r>
              <a:rPr sz="1900" b="1" spc="18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Kent</a:t>
            </a:r>
            <a:r>
              <a:rPr sz="1900" b="1" spc="19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[1983]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The</a:t>
            </a:r>
            <a:r>
              <a:rPr sz="1900" i="1" spc="20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Times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28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March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9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being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drunk</a:t>
            </a:r>
            <a:r>
              <a:rPr sz="1900" spc="19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20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	</a:t>
            </a:r>
            <a:r>
              <a:rPr sz="1900" dirty="0">
                <a:latin typeface="Corbel"/>
                <a:cs typeface="Corbel"/>
              </a:rPr>
              <a:t>highway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(s.12,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Licensing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1872)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55"/>
              </a:spcBef>
              <a:buFont typeface="Arial MT"/>
              <a:buChar char="•"/>
            </a:pP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Larsonneur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[1933]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97</a:t>
            </a:r>
            <a:r>
              <a:rPr sz="1900" b="1" spc="-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JP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206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being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illegally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UK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(Aliens</a:t>
            </a:r>
            <a:r>
              <a:rPr sz="1900" spc="-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Order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1920)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Circumstances</a:t>
            </a:r>
            <a:r>
              <a:rPr spc="-7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“State</a:t>
            </a:r>
            <a:r>
              <a:rPr spc="-6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dirty="0"/>
              <a:t>Affairs”</a:t>
            </a:r>
            <a:r>
              <a:rPr spc="-55" dirty="0"/>
              <a:t> </a:t>
            </a:r>
            <a:r>
              <a:rPr spc="-10" dirty="0"/>
              <a:t>crimes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3850</Words>
  <Application>Microsoft Office PowerPoint</Application>
  <PresentationFormat>Custom</PresentationFormat>
  <Paragraphs>315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MS PGothic</vt:lpstr>
      <vt:lpstr>Arial MT</vt:lpstr>
      <vt:lpstr>Calibri</vt:lpstr>
      <vt:lpstr>Corbel</vt:lpstr>
      <vt:lpstr>Courier New</vt:lpstr>
      <vt:lpstr>Times New Roman</vt:lpstr>
      <vt:lpstr>Office Theme</vt:lpstr>
      <vt:lpstr>Lecture 2 – Actus Reus</vt:lpstr>
      <vt:lpstr>What we have learnt so far…</vt:lpstr>
      <vt:lpstr>What will we cover in this session?</vt:lpstr>
      <vt:lpstr>PowerPoint Presentation</vt:lpstr>
      <vt:lpstr>The Actus Reus of a criminal offence</vt:lpstr>
      <vt:lpstr>Three types of Actus Reus element</vt:lpstr>
      <vt:lpstr>PowerPoint Presentation</vt:lpstr>
      <vt:lpstr>Requirement of Voluntariness</vt:lpstr>
      <vt:lpstr>Circumstances – “State of Affairs” crimes</vt:lpstr>
      <vt:lpstr>Acts and Omissions?</vt:lpstr>
      <vt:lpstr>PowerPoint Presentation</vt:lpstr>
      <vt:lpstr>PowerPoint Presentation</vt:lpstr>
      <vt:lpstr>PowerPoint Presentation</vt:lpstr>
      <vt:lpstr>Special Relationships</vt:lpstr>
      <vt:lpstr>Voluntary assumption of responsibility</vt:lpstr>
      <vt:lpstr>Contractual Duty</vt:lpstr>
      <vt:lpstr>Public Office</vt:lpstr>
      <vt:lpstr>Creation of a dangerous situation</vt:lpstr>
      <vt:lpstr>Statutory Duties</vt:lpstr>
      <vt:lpstr>Omissions Diagram</vt:lpstr>
      <vt:lpstr>Causation</vt:lpstr>
      <vt:lpstr>Factual Causation – “Causation in fact”</vt:lpstr>
      <vt:lpstr>Legal Causation – “Causation in law”</vt:lpstr>
      <vt:lpstr>PowerPoint Presentation</vt:lpstr>
      <vt:lpstr>PowerPoint Presentation</vt:lpstr>
      <vt:lpstr>PowerPoint Presentation</vt:lpstr>
      <vt:lpstr>PowerPoint Presentation</vt:lpstr>
      <vt:lpstr>Causation Flowchart</vt:lpstr>
      <vt:lpstr>Answering a Problem Question</vt:lpstr>
      <vt:lpstr>The IRAC Method (Problem Questions)</vt:lpstr>
      <vt:lpstr>Part 2 – Interactive Activities</vt:lpstr>
      <vt:lpstr>Problem Question</vt:lpstr>
      <vt:lpstr>PowerPoint Presentation</vt:lpstr>
      <vt:lpstr>Answer: Key Points</vt:lpstr>
      <vt:lpstr>MCQs</vt:lpstr>
      <vt:lpstr>MCQs</vt:lpstr>
      <vt:lpstr>MCQs</vt:lpstr>
      <vt:lpstr>MCQs</vt:lpstr>
      <vt:lpstr>MCQs</vt:lpstr>
      <vt:lpstr>MCQs</vt:lpstr>
      <vt:lpstr>MCQs</vt:lpstr>
      <vt:lpstr>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CL_Lecture2</dc:title>
  <dc:creator>Melanie Collard</dc:creator>
  <cp:lastModifiedBy>Sakina Shah</cp:lastModifiedBy>
  <cp:revision>1</cp:revision>
  <dcterms:created xsi:type="dcterms:W3CDTF">2025-03-10T06:10:24Z</dcterms:created>
  <dcterms:modified xsi:type="dcterms:W3CDTF">2025-03-10T06:13:31Z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macOS Version 12.1 (Build 21C52) Quartz PDFContext</vt:lpwstr>
  </property>
</Properties>
</file>