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07D76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7D76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114299"/>
            <a:ext cx="9766300" cy="7327900"/>
          </a:xfrm>
          <a:custGeom>
            <a:avLst/>
            <a:gdLst/>
            <a:ahLst/>
            <a:cxnLst/>
            <a:rect l="l" t="t" r="r" b="b"/>
            <a:pathLst>
              <a:path w="9766300" h="7327900">
                <a:moveTo>
                  <a:pt x="9766299" y="0"/>
                </a:moveTo>
                <a:lnTo>
                  <a:pt x="0" y="0"/>
                </a:lnTo>
                <a:lnTo>
                  <a:pt x="0" y="7327899"/>
                </a:lnTo>
                <a:lnTo>
                  <a:pt x="9766299" y="7327899"/>
                </a:lnTo>
                <a:lnTo>
                  <a:pt x="9766299" y="0"/>
                </a:lnTo>
                <a:close/>
              </a:path>
            </a:pathLst>
          </a:custGeom>
          <a:solidFill>
            <a:srgbClr val="171D23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575060"/>
            <a:ext cx="9766300" cy="975994"/>
          </a:xfrm>
          <a:custGeom>
            <a:avLst/>
            <a:gdLst/>
            <a:ahLst/>
            <a:cxnLst/>
            <a:rect l="l" t="t" r="r" b="b"/>
            <a:pathLst>
              <a:path w="9766300" h="975994">
                <a:moveTo>
                  <a:pt x="9766299" y="0"/>
                </a:moveTo>
                <a:lnTo>
                  <a:pt x="0" y="0"/>
                </a:lnTo>
                <a:lnTo>
                  <a:pt x="0" y="975944"/>
                </a:lnTo>
                <a:lnTo>
                  <a:pt x="9766299" y="975944"/>
                </a:lnTo>
                <a:lnTo>
                  <a:pt x="9766299" y="0"/>
                </a:lnTo>
                <a:close/>
              </a:path>
            </a:pathLst>
          </a:custGeom>
          <a:solidFill>
            <a:srgbClr val="202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60661" y="574506"/>
            <a:ext cx="1946384" cy="9770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75060"/>
            <a:ext cx="9778999" cy="975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9004" y="1831705"/>
            <a:ext cx="8835390" cy="4207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07D76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67814"/>
            <a:ext cx="9766300" cy="1274445"/>
          </a:xfrm>
          <a:custGeom>
            <a:avLst/>
            <a:gdLst/>
            <a:ahLst/>
            <a:cxnLst/>
            <a:rect l="l" t="t" r="r" b="b"/>
            <a:pathLst>
              <a:path w="9766300" h="1274445">
                <a:moveTo>
                  <a:pt x="0" y="1274385"/>
                </a:moveTo>
                <a:lnTo>
                  <a:pt x="9766299" y="1274385"/>
                </a:lnTo>
                <a:lnTo>
                  <a:pt x="9766299" y="0"/>
                </a:lnTo>
                <a:lnTo>
                  <a:pt x="0" y="0"/>
                </a:lnTo>
                <a:lnTo>
                  <a:pt x="0" y="1274385"/>
                </a:lnTo>
                <a:close/>
              </a:path>
            </a:pathLst>
          </a:custGeom>
          <a:solidFill>
            <a:srgbClr val="424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7200" y="114299"/>
            <a:ext cx="9766300" cy="6388607"/>
            <a:chOff x="457200" y="114299"/>
            <a:chExt cx="9766300" cy="6388607"/>
          </a:xfrm>
        </p:grpSpPr>
        <p:sp>
          <p:nvSpPr>
            <p:cNvPr id="4" name="object 4"/>
            <p:cNvSpPr/>
            <p:nvPr/>
          </p:nvSpPr>
          <p:spPr>
            <a:xfrm>
              <a:off x="457200" y="114299"/>
              <a:ext cx="9766300" cy="4772660"/>
            </a:xfrm>
            <a:custGeom>
              <a:avLst/>
              <a:gdLst/>
              <a:ahLst/>
              <a:cxnLst/>
              <a:rect l="l" t="t" r="r" b="b"/>
              <a:pathLst>
                <a:path w="9766300" h="4772660">
                  <a:moveTo>
                    <a:pt x="0" y="4772573"/>
                  </a:moveTo>
                  <a:lnTo>
                    <a:pt x="9766299" y="4772573"/>
                  </a:lnTo>
                  <a:lnTo>
                    <a:pt x="9766299" y="0"/>
                  </a:lnTo>
                  <a:lnTo>
                    <a:pt x="0" y="0"/>
                  </a:lnTo>
                  <a:lnTo>
                    <a:pt x="0" y="4772573"/>
                  </a:lnTo>
                  <a:close/>
                </a:path>
              </a:pathLst>
            </a:custGeom>
            <a:solidFill>
              <a:srgbClr val="42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886873"/>
              <a:ext cx="9766300" cy="1281430"/>
            </a:xfrm>
            <a:custGeom>
              <a:avLst/>
              <a:gdLst/>
              <a:ahLst/>
              <a:cxnLst/>
              <a:rect l="l" t="t" r="r" b="b"/>
              <a:pathLst>
                <a:path w="9766300" h="1281429">
                  <a:moveTo>
                    <a:pt x="9766298" y="0"/>
                  </a:moveTo>
                  <a:lnTo>
                    <a:pt x="0" y="0"/>
                  </a:lnTo>
                  <a:lnTo>
                    <a:pt x="0" y="1280941"/>
                  </a:lnTo>
                  <a:lnTo>
                    <a:pt x="9766298" y="1280941"/>
                  </a:lnTo>
                  <a:lnTo>
                    <a:pt x="9766298" y="0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555235"/>
              <a:ext cx="9766300" cy="3322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170675"/>
              <a:ext cx="9766300" cy="33223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46970" y="2186168"/>
            <a:ext cx="7893050" cy="14954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55"/>
              </a:spcBef>
            </a:pPr>
            <a:r>
              <a:rPr sz="4800" dirty="0">
                <a:solidFill>
                  <a:srgbClr val="EB641E"/>
                </a:solidFill>
              </a:rPr>
              <a:t>Lecture</a:t>
            </a:r>
            <a:r>
              <a:rPr sz="4800" spc="-65" dirty="0">
                <a:solidFill>
                  <a:srgbClr val="EB641E"/>
                </a:solidFill>
              </a:rPr>
              <a:t> </a:t>
            </a:r>
            <a:r>
              <a:rPr sz="4800" dirty="0">
                <a:solidFill>
                  <a:srgbClr val="EB641E"/>
                </a:solidFill>
              </a:rPr>
              <a:t>3</a:t>
            </a:r>
            <a:r>
              <a:rPr sz="4800" spc="-55" dirty="0">
                <a:solidFill>
                  <a:srgbClr val="EB641E"/>
                </a:solidFill>
              </a:rPr>
              <a:t> </a:t>
            </a:r>
            <a:r>
              <a:rPr sz="4800" dirty="0">
                <a:solidFill>
                  <a:srgbClr val="EB641E"/>
                </a:solidFill>
              </a:rPr>
              <a:t>–</a:t>
            </a:r>
            <a:r>
              <a:rPr sz="4800" spc="-55" dirty="0">
                <a:solidFill>
                  <a:srgbClr val="EB641E"/>
                </a:solidFill>
              </a:rPr>
              <a:t> </a:t>
            </a:r>
            <a:r>
              <a:rPr sz="4800" dirty="0">
                <a:solidFill>
                  <a:srgbClr val="EB641E"/>
                </a:solidFill>
              </a:rPr>
              <a:t>Mens</a:t>
            </a:r>
            <a:r>
              <a:rPr sz="4800" spc="-55" dirty="0">
                <a:solidFill>
                  <a:srgbClr val="EB641E"/>
                </a:solidFill>
              </a:rPr>
              <a:t> </a:t>
            </a:r>
            <a:r>
              <a:rPr sz="4800" dirty="0">
                <a:solidFill>
                  <a:srgbClr val="EB641E"/>
                </a:solidFill>
              </a:rPr>
              <a:t>Rea</a:t>
            </a:r>
            <a:r>
              <a:rPr sz="4800" spc="-65" dirty="0">
                <a:solidFill>
                  <a:srgbClr val="EB641E"/>
                </a:solidFill>
              </a:rPr>
              <a:t> </a:t>
            </a:r>
            <a:r>
              <a:rPr sz="4800" dirty="0">
                <a:solidFill>
                  <a:srgbClr val="EB641E"/>
                </a:solidFill>
              </a:rPr>
              <a:t>and</a:t>
            </a:r>
            <a:r>
              <a:rPr sz="4800" spc="-170" dirty="0">
                <a:solidFill>
                  <a:srgbClr val="EB641E"/>
                </a:solidFill>
              </a:rPr>
              <a:t> </a:t>
            </a:r>
            <a:r>
              <a:rPr sz="4800" spc="-10" dirty="0">
                <a:solidFill>
                  <a:srgbClr val="EB641E"/>
                </a:solidFill>
              </a:rPr>
              <a:t>Strict Liability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85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155"/>
              </a:spcBef>
            </a:pPr>
            <a:r>
              <a:rPr dirty="0"/>
              <a:t>Direct</a:t>
            </a:r>
            <a:r>
              <a:rPr spc="-80" dirty="0"/>
              <a:t> </a:t>
            </a:r>
            <a:r>
              <a:rPr spc="-10" dirty="0"/>
              <a:t>Intent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623" y="1828176"/>
            <a:ext cx="9129395" cy="54025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17500" marR="5715" indent="-305435" algn="just">
              <a:lnSpc>
                <a:spcPct val="103800"/>
              </a:lnSpc>
              <a:spcBef>
                <a:spcPts val="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alibri"/>
                <a:cs typeface="Calibri"/>
              </a:rPr>
              <a:t>Working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out</a:t>
            </a:r>
            <a:r>
              <a:rPr sz="2100" spc="4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whether</a:t>
            </a:r>
            <a:r>
              <a:rPr sz="2100" spc="4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4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defendant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has</a:t>
            </a:r>
            <a:r>
              <a:rPr sz="2100" spc="4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directly</a:t>
            </a:r>
            <a:r>
              <a:rPr sz="2100" spc="4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intended</a:t>
            </a:r>
            <a:r>
              <a:rPr sz="2100" spc="4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4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do</a:t>
            </a:r>
            <a:r>
              <a:rPr sz="2100" spc="4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something</a:t>
            </a:r>
            <a:r>
              <a:rPr sz="2100" spc="45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is </a:t>
            </a:r>
            <a:r>
              <a:rPr sz="2100" dirty="0">
                <a:latin typeface="Calibri"/>
                <a:cs typeface="Calibri"/>
              </a:rPr>
              <a:t>usually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not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difficult.</a:t>
            </a:r>
            <a:endParaRPr sz="2100">
              <a:latin typeface="Calibri"/>
              <a:cs typeface="Calibri"/>
            </a:endParaRPr>
          </a:p>
          <a:p>
            <a:pPr marL="317500" marR="7620" indent="-305435" algn="just">
              <a:lnSpc>
                <a:spcPct val="103299"/>
              </a:lnSpc>
              <a:spcBef>
                <a:spcPts val="118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alibri"/>
                <a:cs typeface="Calibri"/>
              </a:rPr>
              <a:t>It</a:t>
            </a:r>
            <a:r>
              <a:rPr sz="2100" spc="11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11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now</a:t>
            </a:r>
            <a:r>
              <a:rPr sz="2100" spc="11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widely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accepted</a:t>
            </a:r>
            <a:r>
              <a:rPr sz="2100" spc="11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that</a:t>
            </a:r>
            <a:r>
              <a:rPr sz="2100" spc="11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person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who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acts</a:t>
            </a:r>
            <a:r>
              <a:rPr sz="2100" spc="11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with</a:t>
            </a:r>
            <a:r>
              <a:rPr sz="2100" spc="1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1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purpose</a:t>
            </a:r>
            <a:r>
              <a:rPr sz="2100" spc="11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causing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spc="-50" dirty="0">
                <a:latin typeface="Calibri"/>
                <a:cs typeface="Calibri"/>
              </a:rPr>
              <a:t>a </a:t>
            </a:r>
            <a:r>
              <a:rPr sz="2100" dirty="0">
                <a:latin typeface="Calibri"/>
                <a:cs typeface="Calibri"/>
              </a:rPr>
              <a:t>specific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result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will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taken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have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intended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cause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that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result.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See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Hayes</a:t>
            </a:r>
            <a:r>
              <a:rPr sz="2100" b="1" spc="165" dirty="0">
                <a:latin typeface="Calibri"/>
                <a:cs typeface="Calibri"/>
              </a:rPr>
              <a:t> </a:t>
            </a:r>
            <a:r>
              <a:rPr sz="2100" b="1" spc="-50" dirty="0">
                <a:latin typeface="Calibri"/>
                <a:cs typeface="Calibri"/>
              </a:rPr>
              <a:t>v </a:t>
            </a:r>
            <a:r>
              <a:rPr sz="2100" b="1" dirty="0">
                <a:latin typeface="Calibri"/>
                <a:cs typeface="Calibri"/>
              </a:rPr>
              <a:t>Willoughby</a:t>
            </a:r>
            <a:r>
              <a:rPr sz="2100" b="1" spc="7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[2013]</a:t>
            </a:r>
            <a:r>
              <a:rPr sz="2100" b="1" spc="6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UKSC</a:t>
            </a:r>
            <a:r>
              <a:rPr sz="2100" b="1" spc="75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17</a:t>
            </a:r>
            <a:r>
              <a:rPr sz="2100" spc="-25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 marL="317500" marR="6985" indent="-305435" algn="just">
              <a:lnSpc>
                <a:spcPct val="101699"/>
              </a:lnSpc>
              <a:spcBef>
                <a:spcPts val="123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alibri"/>
                <a:cs typeface="Calibri"/>
              </a:rPr>
              <a:t>For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instance,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if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fights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opponent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tries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his</a:t>
            </a:r>
            <a:r>
              <a:rPr sz="2100" spc="2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best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seriously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injure</a:t>
            </a:r>
            <a:r>
              <a:rPr sz="2100" spc="22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that </a:t>
            </a:r>
            <a:r>
              <a:rPr sz="2100" dirty="0">
                <a:latin typeface="Calibri"/>
                <a:cs typeface="Calibri"/>
              </a:rPr>
              <a:t>person</a:t>
            </a:r>
            <a:r>
              <a:rPr sz="2100" spc="5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then</a:t>
            </a:r>
            <a:r>
              <a:rPr sz="2100" spc="2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he</a:t>
            </a:r>
            <a:r>
              <a:rPr sz="2100" spc="2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clearly</a:t>
            </a:r>
            <a:r>
              <a:rPr sz="2100" spc="25" dirty="0">
                <a:latin typeface="Calibri"/>
                <a:cs typeface="Calibri"/>
              </a:rPr>
              <a:t>  </a:t>
            </a:r>
            <a:r>
              <a:rPr sz="2100" b="1" dirty="0">
                <a:latin typeface="Calibri"/>
                <a:cs typeface="Calibri"/>
              </a:rPr>
              <a:t>intends</a:t>
            </a:r>
            <a:r>
              <a:rPr sz="2100" b="1" spc="2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2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inflict</a:t>
            </a:r>
            <a:r>
              <a:rPr sz="2100" spc="2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serious</a:t>
            </a:r>
            <a:r>
              <a:rPr sz="2100" spc="2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injury.</a:t>
            </a:r>
            <a:r>
              <a:rPr sz="2100" spc="5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He</a:t>
            </a:r>
            <a:r>
              <a:rPr sz="2100" spc="3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may</a:t>
            </a:r>
            <a:r>
              <a:rPr sz="2100" spc="5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still</a:t>
            </a:r>
            <a:r>
              <a:rPr sz="2100" spc="5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intend </a:t>
            </a:r>
            <a:r>
              <a:rPr sz="2100" dirty="0">
                <a:latin typeface="Calibri"/>
                <a:cs typeface="Calibri"/>
              </a:rPr>
              <a:t>serious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injury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if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he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realises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that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his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chances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success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are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less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than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100%.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For </a:t>
            </a:r>
            <a:r>
              <a:rPr sz="2100" dirty="0">
                <a:latin typeface="Calibri"/>
                <a:cs typeface="Calibri"/>
              </a:rPr>
              <a:t>example,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if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appreciates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that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his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opponent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much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more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skilled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fighter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than </a:t>
            </a:r>
            <a:r>
              <a:rPr sz="2100" dirty="0">
                <a:latin typeface="Calibri"/>
                <a:cs typeface="Calibri"/>
              </a:rPr>
              <a:t>himself</a:t>
            </a:r>
            <a:r>
              <a:rPr sz="2100" spc="34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but</a:t>
            </a:r>
            <a:r>
              <a:rPr sz="2100" spc="34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he</a:t>
            </a:r>
            <a:r>
              <a:rPr sz="2100" spc="34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nevertheless</a:t>
            </a:r>
            <a:r>
              <a:rPr sz="2100" spc="34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keeps</a:t>
            </a:r>
            <a:r>
              <a:rPr sz="2100" spc="34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on</a:t>
            </a:r>
            <a:r>
              <a:rPr sz="2100" spc="34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trying</a:t>
            </a:r>
            <a:r>
              <a:rPr sz="2100" spc="34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34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knock</a:t>
            </a:r>
            <a:r>
              <a:rPr sz="2100" spc="34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345" dirty="0">
                <a:latin typeface="Calibri"/>
                <a:cs typeface="Calibri"/>
              </a:rPr>
              <a:t>  </a:t>
            </a:r>
            <a:r>
              <a:rPr sz="2100" spc="-10" dirty="0">
                <a:latin typeface="Calibri"/>
                <a:cs typeface="Calibri"/>
              </a:rPr>
              <a:t>opponent </a:t>
            </a:r>
            <a:r>
              <a:rPr sz="2100" dirty="0">
                <a:latin typeface="Calibri"/>
                <a:cs typeface="Calibri"/>
              </a:rPr>
              <a:t>unconscious,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still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intends</a:t>
            </a:r>
            <a:r>
              <a:rPr sz="2100" b="1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seriously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injure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victim.</a:t>
            </a:r>
            <a:endParaRPr sz="2100">
              <a:latin typeface="Calibri"/>
              <a:cs typeface="Calibri"/>
            </a:endParaRPr>
          </a:p>
          <a:p>
            <a:pPr marL="317500" marR="5080" indent="-305435" algn="just">
              <a:lnSpc>
                <a:spcPct val="101899"/>
              </a:lnSpc>
              <a:spcBef>
                <a:spcPts val="132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alibri"/>
                <a:cs typeface="Calibri"/>
              </a:rPr>
              <a:t>If,</a:t>
            </a:r>
            <a:r>
              <a:rPr sz="2100" spc="1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for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example,</a:t>
            </a:r>
            <a:r>
              <a:rPr sz="2100" spc="1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deliberately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gives</a:t>
            </a:r>
            <a:r>
              <a:rPr sz="2100" spc="1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lethal</a:t>
            </a:r>
            <a:r>
              <a:rPr sz="2100" spc="1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injection</a:t>
            </a:r>
            <a:r>
              <a:rPr sz="2100" spc="1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</a:t>
            </a:r>
            <a:r>
              <a:rPr sz="2100" spc="1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order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1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kill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</a:t>
            </a:r>
            <a:r>
              <a:rPr sz="2100" spc="15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and </a:t>
            </a:r>
            <a:r>
              <a:rPr sz="2100" dirty="0">
                <a:latin typeface="Calibri"/>
                <a:cs typeface="Calibri"/>
              </a:rPr>
              <a:t>end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their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suffering,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clearly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intends</a:t>
            </a:r>
            <a:r>
              <a:rPr sz="2100" b="1" spc="1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kill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B.</a:t>
            </a:r>
            <a:r>
              <a:rPr sz="2100" spc="1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However,</a:t>
            </a:r>
            <a:r>
              <a:rPr sz="2100" spc="1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this</a:t>
            </a:r>
            <a:r>
              <a:rPr sz="2100" spc="1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150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100" b="1" spc="1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same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as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desire</a:t>
            </a:r>
            <a:r>
              <a:rPr sz="2100" dirty="0">
                <a:latin typeface="Calibri"/>
                <a:cs typeface="Calibri"/>
              </a:rPr>
              <a:t>,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as</a:t>
            </a:r>
            <a:r>
              <a:rPr sz="2100" spc="2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30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may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wish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that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they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did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not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have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give</a:t>
            </a:r>
            <a:r>
              <a:rPr sz="2100" spc="2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2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lethal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injection,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but </a:t>
            </a:r>
            <a:r>
              <a:rPr sz="2100" dirty="0">
                <a:latin typeface="Calibri"/>
                <a:cs typeface="Calibri"/>
              </a:rPr>
              <a:t>went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ahead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did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so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anyway.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571500">
              <a:lnSpc>
                <a:spcPct val="100000"/>
              </a:lnSpc>
              <a:spcBef>
                <a:spcPts val="2250"/>
              </a:spcBef>
            </a:pPr>
            <a:r>
              <a:rPr dirty="0"/>
              <a:t>Oblique</a:t>
            </a:r>
            <a:r>
              <a:rPr spc="-120" dirty="0"/>
              <a:t> </a:t>
            </a:r>
            <a:r>
              <a:rPr spc="-10" dirty="0"/>
              <a:t>Intent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6185" y="1852561"/>
            <a:ext cx="8939530" cy="37782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78460" marR="5080" indent="-366395" algn="just">
              <a:lnSpc>
                <a:spcPct val="102099"/>
              </a:lnSpc>
              <a:spcBef>
                <a:spcPts val="45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Whilst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direct</a:t>
            </a:r>
            <a:r>
              <a:rPr sz="2100" spc="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intention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should</a:t>
            </a:r>
            <a:r>
              <a:rPr sz="2100" spc="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cover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most</a:t>
            </a:r>
            <a:r>
              <a:rPr sz="2100" spc="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situations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regarding</a:t>
            </a:r>
            <a:r>
              <a:rPr sz="2100" spc="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issues</a:t>
            </a:r>
            <a:r>
              <a:rPr sz="2100" spc="8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relating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1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intention,</a:t>
            </a:r>
            <a:r>
              <a:rPr sz="2100" spc="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problems</a:t>
            </a:r>
            <a:r>
              <a:rPr sz="2100" spc="10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arise</a:t>
            </a:r>
            <a:r>
              <a:rPr sz="2100" spc="11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when</a:t>
            </a:r>
            <a:r>
              <a:rPr sz="2100" spc="1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1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defendant’s</a:t>
            </a:r>
            <a:r>
              <a:rPr sz="2100" spc="11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aim,</a:t>
            </a:r>
            <a:r>
              <a:rPr sz="2100" spc="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purpose,</a:t>
            </a:r>
            <a:r>
              <a:rPr sz="2100" spc="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goal</a:t>
            </a:r>
            <a:r>
              <a:rPr sz="2100" spc="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10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desire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4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not</a:t>
            </a:r>
            <a:r>
              <a:rPr sz="2100" spc="4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prohibited</a:t>
            </a:r>
            <a:r>
              <a:rPr sz="2100" spc="4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by</a:t>
            </a:r>
            <a:r>
              <a:rPr sz="2100" spc="4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law,</a:t>
            </a:r>
            <a:r>
              <a:rPr sz="2100" spc="4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but</a:t>
            </a:r>
            <a:r>
              <a:rPr sz="2100" spc="4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</a:t>
            </a:r>
            <a:r>
              <a:rPr sz="2100" spc="4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realises</a:t>
            </a:r>
            <a:r>
              <a:rPr sz="2100" spc="48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4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48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order</a:t>
            </a:r>
            <a:r>
              <a:rPr sz="2100" spc="484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to </a:t>
            </a:r>
            <a:r>
              <a:rPr sz="2100" dirty="0">
                <a:latin typeface="Corbel"/>
                <a:cs typeface="Corbel"/>
              </a:rPr>
              <a:t>achieve</a:t>
            </a:r>
            <a:r>
              <a:rPr sz="2100" spc="18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their</a:t>
            </a:r>
            <a:r>
              <a:rPr sz="2100" spc="18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primary</a:t>
            </a:r>
            <a:r>
              <a:rPr sz="2100" spc="1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purpose</a:t>
            </a:r>
            <a:r>
              <a:rPr sz="2100" spc="1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they</a:t>
            </a:r>
            <a:r>
              <a:rPr sz="2100" spc="18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will</a:t>
            </a:r>
            <a:r>
              <a:rPr sz="2100" spc="18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have</a:t>
            </a:r>
            <a:r>
              <a:rPr sz="2100" spc="1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18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act</a:t>
            </a:r>
            <a:r>
              <a:rPr sz="2100" spc="18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18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18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way</a:t>
            </a:r>
            <a:r>
              <a:rPr sz="2100" spc="1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185" dirty="0">
                <a:latin typeface="Corbel"/>
                <a:cs typeface="Corbel"/>
              </a:rPr>
              <a:t>  </a:t>
            </a:r>
            <a:r>
              <a:rPr sz="2100" spc="-25" dirty="0">
                <a:latin typeface="Corbel"/>
                <a:cs typeface="Corbel"/>
              </a:rPr>
              <a:t>is </a:t>
            </a:r>
            <a:r>
              <a:rPr sz="2100" spc="-10" dirty="0">
                <a:latin typeface="Corbel"/>
                <a:cs typeface="Corbel"/>
              </a:rPr>
              <a:t>prohibited.</a:t>
            </a:r>
            <a:endParaRPr sz="2100">
              <a:latin typeface="Corbel"/>
              <a:cs typeface="Corbel"/>
            </a:endParaRPr>
          </a:p>
          <a:p>
            <a:pPr marL="378460" marR="5080" indent="-366395" algn="just">
              <a:lnSpc>
                <a:spcPct val="102499"/>
              </a:lnSpc>
              <a:spcBef>
                <a:spcPts val="1235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For</a:t>
            </a:r>
            <a:r>
              <a:rPr sz="2100" spc="10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example,</a:t>
            </a:r>
            <a:r>
              <a:rPr sz="2100" spc="9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10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insures</a:t>
            </a:r>
            <a:r>
              <a:rPr sz="2100" spc="10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10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package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against</a:t>
            </a:r>
            <a:r>
              <a:rPr sz="2100" spc="10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fire</a:t>
            </a:r>
            <a:r>
              <a:rPr sz="2100" spc="10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damage.</a:t>
            </a:r>
            <a:r>
              <a:rPr sz="2100" spc="9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0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package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spc="-25" dirty="0">
                <a:latin typeface="Corbel"/>
                <a:cs typeface="Corbel"/>
              </a:rPr>
              <a:t>is </a:t>
            </a:r>
            <a:r>
              <a:rPr sz="2100" dirty="0">
                <a:latin typeface="Corbel"/>
                <a:cs typeface="Corbel"/>
              </a:rPr>
              <a:t>scheduled</a:t>
            </a:r>
            <a:r>
              <a:rPr sz="2100" spc="50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5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travel</a:t>
            </a:r>
            <a:r>
              <a:rPr sz="2100" spc="4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on</a:t>
            </a:r>
            <a:r>
              <a:rPr sz="2100" spc="5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5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transatlantic</a:t>
            </a:r>
            <a:r>
              <a:rPr sz="2100" spc="5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flight</a:t>
            </a:r>
            <a:r>
              <a:rPr sz="2100" spc="50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0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next</a:t>
            </a:r>
            <a:r>
              <a:rPr sz="2100" spc="5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day.</a:t>
            </a:r>
            <a:r>
              <a:rPr sz="2100" spc="4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He</a:t>
            </a:r>
            <a:r>
              <a:rPr sz="2100" spc="50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conceals</a:t>
            </a:r>
            <a:r>
              <a:rPr sz="2100" spc="500" dirty="0">
                <a:latin typeface="Corbel"/>
                <a:cs typeface="Corbel"/>
              </a:rPr>
              <a:t> </a:t>
            </a:r>
            <a:r>
              <a:rPr sz="2100" spc="-50" dirty="0">
                <a:latin typeface="Corbel"/>
                <a:cs typeface="Corbel"/>
              </a:rPr>
              <a:t>a </a:t>
            </a:r>
            <a:r>
              <a:rPr sz="2100" dirty="0">
                <a:latin typeface="Corbel"/>
                <a:cs typeface="Corbel"/>
              </a:rPr>
              <a:t>bomb</a:t>
            </a:r>
            <a:r>
              <a:rPr sz="2100" spc="2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2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2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package</a:t>
            </a:r>
            <a:r>
              <a:rPr sz="2100" spc="25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which</a:t>
            </a:r>
            <a:r>
              <a:rPr sz="2100" spc="2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2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timed</a:t>
            </a:r>
            <a:r>
              <a:rPr sz="2100" spc="2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2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explode</a:t>
            </a:r>
            <a:r>
              <a:rPr sz="2100" spc="2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mid-flight.</a:t>
            </a:r>
            <a:r>
              <a:rPr sz="2100" spc="22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He</a:t>
            </a:r>
            <a:r>
              <a:rPr sz="2100" spc="2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does</a:t>
            </a:r>
            <a:r>
              <a:rPr sz="2100" spc="2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this</a:t>
            </a:r>
            <a:r>
              <a:rPr sz="2100" spc="25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so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he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can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claim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on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his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insurance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policy.</a:t>
            </a:r>
            <a:r>
              <a:rPr sz="2100" spc="1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He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does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not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intend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kill</a:t>
            </a:r>
            <a:r>
              <a:rPr sz="2100" spc="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any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the </a:t>
            </a:r>
            <a:r>
              <a:rPr sz="2100" dirty="0">
                <a:latin typeface="Corbel"/>
                <a:cs typeface="Corbel"/>
              </a:rPr>
              <a:t>passengers</a:t>
            </a:r>
            <a:r>
              <a:rPr sz="2100" spc="2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on</a:t>
            </a:r>
            <a:r>
              <a:rPr sz="2100" spc="2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2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flight,</a:t>
            </a:r>
            <a:r>
              <a:rPr sz="2100" spc="2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but</a:t>
            </a:r>
            <a:r>
              <a:rPr sz="2100" spc="22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recognises</a:t>
            </a:r>
            <a:r>
              <a:rPr sz="2100" spc="2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22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at</a:t>
            </a:r>
            <a:r>
              <a:rPr sz="2100" spc="2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least</a:t>
            </a:r>
            <a:r>
              <a:rPr sz="2100" spc="22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some</a:t>
            </a:r>
            <a:r>
              <a:rPr sz="2100" spc="22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will</a:t>
            </a:r>
            <a:r>
              <a:rPr sz="2100" spc="2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surely</a:t>
            </a:r>
            <a:r>
              <a:rPr sz="2100" spc="22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die</a:t>
            </a:r>
            <a:r>
              <a:rPr sz="2100" spc="229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if </a:t>
            </a:r>
            <a:r>
              <a:rPr sz="2100" dirty="0">
                <a:latin typeface="Corbel"/>
                <a:cs typeface="Corbel"/>
              </a:rPr>
              <a:t>his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plan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carried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out.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985"/>
              </a:spcBef>
            </a:pPr>
            <a:r>
              <a:rPr dirty="0"/>
              <a:t>Oblique</a:t>
            </a:r>
            <a:r>
              <a:rPr spc="-120" dirty="0"/>
              <a:t> </a:t>
            </a:r>
            <a:r>
              <a:rPr spc="-10" dirty="0"/>
              <a:t>Intent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442" y="1557043"/>
            <a:ext cx="9105900" cy="493014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Clearly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there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direct</a:t>
            </a:r>
            <a:r>
              <a:rPr sz="2100" b="1" u="heavy" spc="5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intention</a:t>
            </a:r>
            <a:r>
              <a:rPr sz="2100" b="1" u="heavy" spc="4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kill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passengers.</a:t>
            </a:r>
            <a:endParaRPr sz="2100">
              <a:latin typeface="Corbel"/>
              <a:cs typeface="Corbel"/>
            </a:endParaRPr>
          </a:p>
          <a:p>
            <a:pPr marL="317500" marR="6350" indent="-305435" algn="just">
              <a:lnSpc>
                <a:spcPct val="101000"/>
              </a:lnSpc>
              <a:spcBef>
                <a:spcPts val="136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If,</a:t>
            </a:r>
            <a:r>
              <a:rPr sz="2100" spc="3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therefore,</a:t>
            </a:r>
            <a:r>
              <a:rPr sz="2100" spc="3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3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only</a:t>
            </a:r>
            <a:r>
              <a:rPr sz="2100" spc="3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type</a:t>
            </a:r>
            <a:r>
              <a:rPr sz="2100" spc="3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intention</a:t>
            </a:r>
            <a:r>
              <a:rPr sz="2100" spc="3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3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law</a:t>
            </a:r>
            <a:r>
              <a:rPr sz="2100" spc="3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limited</a:t>
            </a:r>
            <a:r>
              <a:rPr sz="2100" spc="3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itself</a:t>
            </a:r>
            <a:r>
              <a:rPr sz="2100" spc="3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3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was</a:t>
            </a:r>
            <a:r>
              <a:rPr sz="2100" spc="32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“direct” </a:t>
            </a:r>
            <a:r>
              <a:rPr sz="2100" dirty="0">
                <a:latin typeface="Corbel"/>
                <a:cs typeface="Corbel"/>
              </a:rPr>
              <a:t>intention,</a:t>
            </a:r>
            <a:r>
              <a:rPr sz="2100" spc="1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then</a:t>
            </a:r>
            <a:r>
              <a:rPr sz="2100" spc="1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1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would</a:t>
            </a:r>
            <a:r>
              <a:rPr sz="2100" spc="1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not</a:t>
            </a:r>
            <a:r>
              <a:rPr sz="2100" spc="1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1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liable</a:t>
            </a:r>
            <a:r>
              <a:rPr sz="2100" spc="1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for</a:t>
            </a:r>
            <a:r>
              <a:rPr sz="2100" spc="1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murder</a:t>
            </a:r>
            <a:r>
              <a:rPr sz="2100" spc="1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1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any</a:t>
            </a:r>
            <a:r>
              <a:rPr sz="2100" spc="1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1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8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passengers </a:t>
            </a:r>
            <a:r>
              <a:rPr sz="2100" dirty="0">
                <a:latin typeface="Corbel"/>
                <a:cs typeface="Corbel"/>
              </a:rPr>
              <a:t>killed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by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exploding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package.</a:t>
            </a:r>
            <a:endParaRPr sz="21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This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would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surely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not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sensible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reasonable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approach.</a:t>
            </a:r>
            <a:endParaRPr sz="2100">
              <a:latin typeface="Corbel"/>
              <a:cs typeface="Corbel"/>
            </a:endParaRPr>
          </a:p>
          <a:p>
            <a:pPr marL="317500" marR="5080" indent="-305435" algn="just">
              <a:lnSpc>
                <a:spcPct val="101400"/>
              </a:lnSpc>
              <a:spcBef>
                <a:spcPts val="133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It</a:t>
            </a:r>
            <a:r>
              <a:rPr sz="2100" spc="13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13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for</a:t>
            </a:r>
            <a:r>
              <a:rPr sz="2100" spc="13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this</a:t>
            </a:r>
            <a:r>
              <a:rPr sz="2100" spc="13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reason</a:t>
            </a:r>
            <a:r>
              <a:rPr sz="2100" spc="13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13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3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meaning</a:t>
            </a:r>
            <a:r>
              <a:rPr sz="2100" spc="13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12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3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word</a:t>
            </a:r>
            <a:r>
              <a:rPr sz="2100" spc="13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“intention”</a:t>
            </a:r>
            <a:r>
              <a:rPr sz="2100" spc="13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has</a:t>
            </a:r>
            <a:r>
              <a:rPr sz="2100" spc="135" dirty="0">
                <a:latin typeface="Corbel"/>
                <a:cs typeface="Corbel"/>
              </a:rPr>
              <a:t>  </a:t>
            </a:r>
            <a:r>
              <a:rPr sz="2100" spc="-20" dirty="0">
                <a:latin typeface="Corbel"/>
                <a:cs typeface="Corbel"/>
              </a:rPr>
              <a:t>been </a:t>
            </a:r>
            <a:r>
              <a:rPr sz="2100" dirty="0">
                <a:latin typeface="Corbel"/>
                <a:cs typeface="Corbel"/>
              </a:rPr>
              <a:t>extended</a:t>
            </a:r>
            <a:r>
              <a:rPr sz="2100" spc="22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by</a:t>
            </a:r>
            <a:r>
              <a:rPr sz="2100" spc="22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judges</a:t>
            </a:r>
            <a:r>
              <a:rPr sz="2100" spc="2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2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encompass</a:t>
            </a:r>
            <a:r>
              <a:rPr sz="2100" spc="2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behaviours</a:t>
            </a:r>
            <a:r>
              <a:rPr sz="2100" spc="2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similar</a:t>
            </a:r>
            <a:r>
              <a:rPr sz="2100" spc="2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2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22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fictional</a:t>
            </a:r>
            <a:r>
              <a:rPr sz="2100" spc="21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scenario </a:t>
            </a:r>
            <a:r>
              <a:rPr sz="2100" dirty="0">
                <a:latin typeface="Corbel"/>
                <a:cs typeface="Corbel"/>
              </a:rPr>
              <a:t>involving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plane.</a:t>
            </a:r>
            <a:endParaRPr sz="2100">
              <a:latin typeface="Corbel"/>
              <a:cs typeface="Corbel"/>
            </a:endParaRPr>
          </a:p>
          <a:p>
            <a:pPr marL="317500" marR="5080" indent="-305435" algn="just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This</a:t>
            </a:r>
            <a:r>
              <a:rPr sz="2100" spc="21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extension</a:t>
            </a:r>
            <a:r>
              <a:rPr sz="2100" spc="22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has</a:t>
            </a:r>
            <a:r>
              <a:rPr sz="2100" spc="22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resulted</a:t>
            </a:r>
            <a:r>
              <a:rPr sz="2100" spc="22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21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22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courts</a:t>
            </a:r>
            <a:r>
              <a:rPr sz="2100" spc="21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developing</a:t>
            </a:r>
            <a:r>
              <a:rPr sz="2100" spc="22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21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second</a:t>
            </a:r>
            <a:r>
              <a:rPr sz="2100" spc="22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type</a:t>
            </a:r>
            <a:r>
              <a:rPr sz="2100" spc="225" dirty="0">
                <a:latin typeface="Corbel"/>
                <a:cs typeface="Corbel"/>
              </a:rPr>
              <a:t>  </a:t>
            </a:r>
            <a:r>
              <a:rPr sz="2100" spc="-25" dirty="0">
                <a:latin typeface="Corbel"/>
                <a:cs typeface="Corbel"/>
              </a:rPr>
              <a:t>of </a:t>
            </a:r>
            <a:r>
              <a:rPr sz="2100" dirty="0">
                <a:latin typeface="Corbel"/>
                <a:cs typeface="Corbel"/>
              </a:rPr>
              <a:t>recognised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intention,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oblique</a:t>
            </a:r>
            <a:r>
              <a:rPr sz="2100" b="1" u="heavy" spc="6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intention</a:t>
            </a:r>
            <a:r>
              <a:rPr sz="2100" spc="-10" dirty="0">
                <a:latin typeface="Corbel"/>
                <a:cs typeface="Corbel"/>
              </a:rPr>
              <a:t>.</a:t>
            </a:r>
            <a:endParaRPr sz="2100">
              <a:latin typeface="Corbel"/>
              <a:cs typeface="Corbel"/>
            </a:endParaRPr>
          </a:p>
          <a:p>
            <a:pPr marL="317500" marR="6985" indent="-305435" algn="just">
              <a:lnSpc>
                <a:spcPct val="102899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However,</a:t>
            </a:r>
            <a:r>
              <a:rPr sz="2100" spc="31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3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precise</a:t>
            </a:r>
            <a:r>
              <a:rPr sz="2100" spc="3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limits</a:t>
            </a:r>
            <a:r>
              <a:rPr sz="2100" spc="3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3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meaning</a:t>
            </a:r>
            <a:r>
              <a:rPr sz="2100" spc="3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this</a:t>
            </a:r>
            <a:r>
              <a:rPr sz="2100" spc="3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term</a:t>
            </a:r>
            <a:r>
              <a:rPr sz="2100" spc="3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has</a:t>
            </a:r>
            <a:r>
              <a:rPr sz="2100" spc="3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caused</a:t>
            </a:r>
            <a:r>
              <a:rPr sz="2100" spc="3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33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courts </a:t>
            </a:r>
            <a:r>
              <a:rPr sz="2100" dirty="0">
                <a:latin typeface="Corbel"/>
                <a:cs typeface="Corbel"/>
              </a:rPr>
              <a:t>many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problems.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250"/>
              </a:spcBef>
            </a:pPr>
            <a:r>
              <a:rPr dirty="0"/>
              <a:t>Oblique</a:t>
            </a:r>
            <a:r>
              <a:rPr spc="-120" dirty="0"/>
              <a:t> </a:t>
            </a:r>
            <a:r>
              <a:rPr spc="-10" dirty="0"/>
              <a:t>Intent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623" y="1758073"/>
            <a:ext cx="9129395" cy="44240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78460" marR="7620" indent="-366395" algn="just">
              <a:lnSpc>
                <a:spcPct val="101000"/>
              </a:lnSpc>
              <a:spcBef>
                <a:spcPts val="75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3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leading</a:t>
            </a:r>
            <a:r>
              <a:rPr sz="2100" spc="3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test</a:t>
            </a:r>
            <a:r>
              <a:rPr sz="2100" spc="3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for</a:t>
            </a:r>
            <a:r>
              <a:rPr sz="2100" spc="3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oblique</a:t>
            </a:r>
            <a:r>
              <a:rPr sz="2100" spc="3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intention</a:t>
            </a:r>
            <a:r>
              <a:rPr sz="2100" spc="3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can</a:t>
            </a:r>
            <a:r>
              <a:rPr sz="2100" spc="3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3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found</a:t>
            </a:r>
            <a:r>
              <a:rPr sz="2100" spc="3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37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Woolin</a:t>
            </a:r>
            <a:r>
              <a:rPr sz="2100" b="1" spc="36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[1999]</a:t>
            </a:r>
            <a:r>
              <a:rPr sz="2100" dirty="0">
                <a:latin typeface="Corbel"/>
                <a:cs typeface="Corbel"/>
              </a:rPr>
              <a:t>:</a:t>
            </a:r>
            <a:r>
              <a:rPr sz="2100" spc="36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“</a:t>
            </a:r>
            <a:r>
              <a:rPr sz="2100" i="1" spc="-20" dirty="0">
                <a:latin typeface="Corbel"/>
                <a:cs typeface="Corbel"/>
              </a:rPr>
              <a:t>The </a:t>
            </a:r>
            <a:r>
              <a:rPr sz="2100" i="1" dirty="0">
                <a:latin typeface="Corbel"/>
                <a:cs typeface="Corbel"/>
              </a:rPr>
              <a:t>consequences</a:t>
            </a:r>
            <a:r>
              <a:rPr sz="2100" i="1" spc="204" dirty="0">
                <a:latin typeface="Corbel"/>
                <a:cs typeface="Corbel"/>
              </a:rPr>
              <a:t>  </a:t>
            </a:r>
            <a:r>
              <a:rPr sz="2100" i="1" dirty="0">
                <a:latin typeface="Corbel"/>
                <a:cs typeface="Corbel"/>
              </a:rPr>
              <a:t>must</a:t>
            </a:r>
            <a:r>
              <a:rPr sz="2100" i="1" spc="210" dirty="0">
                <a:latin typeface="Corbel"/>
                <a:cs typeface="Corbel"/>
              </a:rPr>
              <a:t>  </a:t>
            </a:r>
            <a:r>
              <a:rPr sz="2100" i="1" dirty="0">
                <a:latin typeface="Corbel"/>
                <a:cs typeface="Corbel"/>
              </a:rPr>
              <a:t>be</a:t>
            </a:r>
            <a:r>
              <a:rPr sz="2100" i="1" spc="204" dirty="0">
                <a:latin typeface="Corbel"/>
                <a:cs typeface="Corbel"/>
              </a:rPr>
              <a:t>  </a:t>
            </a:r>
            <a:r>
              <a:rPr sz="2100" i="1" dirty="0">
                <a:latin typeface="Corbel"/>
                <a:cs typeface="Corbel"/>
              </a:rPr>
              <a:t>virtually</a:t>
            </a:r>
            <a:r>
              <a:rPr sz="2100" i="1" spc="204" dirty="0">
                <a:latin typeface="Corbel"/>
                <a:cs typeface="Corbel"/>
              </a:rPr>
              <a:t>  </a:t>
            </a:r>
            <a:r>
              <a:rPr sz="2100" i="1" dirty="0">
                <a:latin typeface="Corbel"/>
                <a:cs typeface="Corbel"/>
              </a:rPr>
              <a:t>certain</a:t>
            </a:r>
            <a:r>
              <a:rPr sz="2100" i="1" spc="210" dirty="0">
                <a:latin typeface="Corbel"/>
                <a:cs typeface="Corbel"/>
              </a:rPr>
              <a:t>  </a:t>
            </a:r>
            <a:r>
              <a:rPr sz="2100" i="1" dirty="0">
                <a:latin typeface="Corbel"/>
                <a:cs typeface="Corbel"/>
              </a:rPr>
              <a:t>to</a:t>
            </a:r>
            <a:r>
              <a:rPr sz="2100" i="1" spc="210" dirty="0">
                <a:latin typeface="Corbel"/>
                <a:cs typeface="Corbel"/>
              </a:rPr>
              <a:t>  </a:t>
            </a:r>
            <a:r>
              <a:rPr sz="2100" i="1" dirty="0">
                <a:latin typeface="Corbel"/>
                <a:cs typeface="Corbel"/>
              </a:rPr>
              <a:t>occur</a:t>
            </a:r>
            <a:r>
              <a:rPr sz="2100" i="1" spc="204" dirty="0">
                <a:latin typeface="Corbel"/>
                <a:cs typeface="Corbel"/>
              </a:rPr>
              <a:t>  </a:t>
            </a:r>
            <a:r>
              <a:rPr sz="2100" i="1" dirty="0">
                <a:latin typeface="Corbel"/>
                <a:cs typeface="Corbel"/>
              </a:rPr>
              <a:t>and</a:t>
            </a:r>
            <a:r>
              <a:rPr sz="2100" i="1" spc="204" dirty="0">
                <a:latin typeface="Corbel"/>
                <a:cs typeface="Corbel"/>
              </a:rPr>
              <a:t>  </a:t>
            </a:r>
            <a:r>
              <a:rPr sz="2100" i="1" dirty="0">
                <a:latin typeface="Corbel"/>
                <a:cs typeface="Corbel"/>
              </a:rPr>
              <a:t>the</a:t>
            </a:r>
            <a:r>
              <a:rPr sz="2100" i="1" spc="210" dirty="0">
                <a:latin typeface="Corbel"/>
                <a:cs typeface="Corbel"/>
              </a:rPr>
              <a:t>  </a:t>
            </a:r>
            <a:r>
              <a:rPr sz="2100" i="1" dirty="0">
                <a:latin typeface="Corbel"/>
                <a:cs typeface="Corbel"/>
              </a:rPr>
              <a:t>defendant</a:t>
            </a:r>
            <a:r>
              <a:rPr sz="2100" i="1" spc="210" dirty="0">
                <a:latin typeface="Corbel"/>
                <a:cs typeface="Corbel"/>
              </a:rPr>
              <a:t>  </a:t>
            </a:r>
            <a:r>
              <a:rPr sz="2100" i="1" spc="-20" dirty="0">
                <a:latin typeface="Corbel"/>
                <a:cs typeface="Corbel"/>
              </a:rPr>
              <a:t>must </a:t>
            </a:r>
            <a:r>
              <a:rPr sz="2100" i="1" dirty="0">
                <a:latin typeface="Corbel"/>
                <a:cs typeface="Corbel"/>
              </a:rPr>
              <a:t>appreciate</a:t>
            </a:r>
            <a:r>
              <a:rPr sz="2100" i="1" spc="80" dirty="0">
                <a:latin typeface="Corbel"/>
                <a:cs typeface="Corbel"/>
              </a:rPr>
              <a:t> </a:t>
            </a:r>
            <a:r>
              <a:rPr sz="2100" i="1" spc="-10" dirty="0">
                <a:latin typeface="Corbel"/>
                <a:cs typeface="Corbel"/>
              </a:rPr>
              <a:t>this</a:t>
            </a:r>
            <a:r>
              <a:rPr sz="2100" spc="-10" dirty="0">
                <a:latin typeface="Corbel"/>
                <a:cs typeface="Corbel"/>
              </a:rPr>
              <a:t>.”</a:t>
            </a:r>
            <a:endParaRPr sz="2100">
              <a:latin typeface="Corbel"/>
              <a:cs typeface="Corbel"/>
            </a:endParaRPr>
          </a:p>
          <a:p>
            <a:pPr marL="378460" marR="6350" indent="-366395" algn="just">
              <a:lnSpc>
                <a:spcPct val="101899"/>
              </a:lnSpc>
              <a:spcBef>
                <a:spcPts val="1345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So,</a:t>
            </a:r>
            <a:r>
              <a:rPr sz="2100" spc="38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3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other</a:t>
            </a:r>
            <a:r>
              <a:rPr sz="2100" spc="3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words,</a:t>
            </a:r>
            <a:r>
              <a:rPr sz="2100" spc="3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if</a:t>
            </a:r>
            <a:r>
              <a:rPr sz="2100" spc="3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3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defendant</a:t>
            </a:r>
            <a:r>
              <a:rPr sz="2100" spc="39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3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“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virtually</a:t>
            </a:r>
            <a:r>
              <a:rPr sz="2100" b="1" u="heavy" spc="38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certain</a:t>
            </a:r>
            <a:r>
              <a:rPr sz="2100" dirty="0">
                <a:latin typeface="Corbel"/>
                <a:cs typeface="Corbel"/>
              </a:rPr>
              <a:t>”</a:t>
            </a:r>
            <a:r>
              <a:rPr sz="2100" spc="38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395" dirty="0">
                <a:latin typeface="Corbel"/>
                <a:cs typeface="Corbel"/>
              </a:rPr>
              <a:t>  </a:t>
            </a:r>
            <a:r>
              <a:rPr sz="2100" spc="-10" dirty="0">
                <a:latin typeface="Corbel"/>
                <a:cs typeface="Corbel"/>
              </a:rPr>
              <a:t>their </a:t>
            </a:r>
            <a:r>
              <a:rPr sz="2100" dirty="0">
                <a:latin typeface="Corbel"/>
                <a:cs typeface="Corbel"/>
              </a:rPr>
              <a:t>behaviour/actions</a:t>
            </a:r>
            <a:r>
              <a:rPr sz="2100" spc="2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will</a:t>
            </a:r>
            <a:r>
              <a:rPr sz="2100" spc="25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cause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2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certain</a:t>
            </a:r>
            <a:r>
              <a:rPr sz="2100" spc="2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result,</a:t>
            </a:r>
            <a:r>
              <a:rPr sz="2100" spc="25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they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are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aware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2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this</a:t>
            </a:r>
            <a:r>
              <a:rPr sz="2100" spc="26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fact, </a:t>
            </a:r>
            <a:r>
              <a:rPr sz="2100" dirty="0">
                <a:latin typeface="Corbel"/>
                <a:cs typeface="Corbel"/>
              </a:rPr>
              <a:t>they</a:t>
            </a:r>
            <a:r>
              <a:rPr sz="2100" spc="11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can</a:t>
            </a:r>
            <a:r>
              <a:rPr sz="2100" spc="10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11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taken</a:t>
            </a:r>
            <a:r>
              <a:rPr sz="2100" spc="10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1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have</a:t>
            </a:r>
            <a:r>
              <a:rPr sz="2100" spc="114" dirty="0">
                <a:latin typeface="Corbel"/>
                <a:cs typeface="Corbel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obliquely</a:t>
            </a:r>
            <a:r>
              <a:rPr sz="2100" b="1" u="heavy" spc="9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intended</a:t>
            </a:r>
            <a:r>
              <a:rPr sz="2100" b="1" u="heavy" spc="9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10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result,</a:t>
            </a:r>
            <a:r>
              <a:rPr sz="2100" spc="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even</a:t>
            </a:r>
            <a:r>
              <a:rPr sz="2100" spc="10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if</a:t>
            </a:r>
            <a:r>
              <a:rPr sz="2100" spc="1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they</a:t>
            </a:r>
            <a:r>
              <a:rPr sz="2100" spc="114" dirty="0">
                <a:latin typeface="Corbel"/>
                <a:cs typeface="Corbel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did</a:t>
            </a:r>
            <a:r>
              <a:rPr sz="2100" b="1" u="heavy" spc="9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u="heavy" spc="-2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not</a:t>
            </a:r>
            <a:r>
              <a:rPr sz="2100" b="1" spc="-25" dirty="0">
                <a:latin typeface="Corbel"/>
                <a:cs typeface="Corbel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directly</a:t>
            </a:r>
            <a:r>
              <a:rPr sz="2100" b="1" u="heavy" spc="6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intend</a:t>
            </a:r>
            <a:r>
              <a:rPr sz="2100" b="1" u="heavy" spc="7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u="heavy" spc="-2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it</a:t>
            </a:r>
            <a:r>
              <a:rPr sz="2100" spc="-25" dirty="0">
                <a:latin typeface="Corbel"/>
                <a:cs typeface="Corbel"/>
              </a:rPr>
              <a:t>.</a:t>
            </a:r>
            <a:endParaRPr sz="2100">
              <a:latin typeface="Corbel"/>
              <a:cs typeface="Corbel"/>
            </a:endParaRPr>
          </a:p>
          <a:p>
            <a:pPr marL="378460" marR="5080" indent="-366395" algn="just">
              <a:lnSpc>
                <a:spcPct val="103299"/>
              </a:lnSpc>
              <a:spcBef>
                <a:spcPts val="1185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If,</a:t>
            </a:r>
            <a:r>
              <a:rPr sz="2100" spc="1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therefore,</a:t>
            </a:r>
            <a:r>
              <a:rPr sz="2100" spc="1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we</a:t>
            </a:r>
            <a:r>
              <a:rPr sz="2100" spc="1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are</a:t>
            </a:r>
            <a:r>
              <a:rPr sz="2100" spc="1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1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apply</a:t>
            </a:r>
            <a:r>
              <a:rPr sz="2100" spc="1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this</a:t>
            </a:r>
            <a:r>
              <a:rPr sz="2100" spc="1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test</a:t>
            </a:r>
            <a:r>
              <a:rPr sz="2100" spc="1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1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fictional</a:t>
            </a:r>
            <a:r>
              <a:rPr sz="2100" spc="1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scenario</a:t>
            </a:r>
            <a:r>
              <a:rPr sz="2100" spc="1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involving</a:t>
            </a:r>
            <a:r>
              <a:rPr sz="2100" spc="1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14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and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plane,</a:t>
            </a:r>
            <a:r>
              <a:rPr sz="2100" spc="1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it</a:t>
            </a:r>
            <a:r>
              <a:rPr sz="2100" spc="1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seems</a:t>
            </a:r>
            <a:r>
              <a:rPr sz="2100" spc="1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likely</a:t>
            </a:r>
            <a:r>
              <a:rPr sz="2100" spc="1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1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1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would</a:t>
            </a:r>
            <a:r>
              <a:rPr sz="2100" spc="1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1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taken</a:t>
            </a:r>
            <a:r>
              <a:rPr sz="2100" spc="1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1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have</a:t>
            </a:r>
            <a:r>
              <a:rPr sz="2100" spc="1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obliquely</a:t>
            </a:r>
            <a:r>
              <a:rPr sz="2100" spc="1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intended</a:t>
            </a:r>
            <a:r>
              <a:rPr sz="2100" spc="14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to </a:t>
            </a:r>
            <a:r>
              <a:rPr sz="2100" dirty="0">
                <a:latin typeface="Corbel"/>
                <a:cs typeface="Corbel"/>
              </a:rPr>
              <a:t>cause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deaths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plane’s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passengers.</a:t>
            </a:r>
            <a:endParaRPr sz="2100">
              <a:latin typeface="Corbel"/>
              <a:cs typeface="Corbel"/>
            </a:endParaRPr>
          </a:p>
          <a:p>
            <a:pPr marL="378460" marR="5080" indent="-366395" algn="just">
              <a:lnSpc>
                <a:spcPct val="103800"/>
              </a:lnSpc>
              <a:spcBef>
                <a:spcPts val="1180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However,</a:t>
            </a:r>
            <a:r>
              <a:rPr sz="2100" spc="2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law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has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not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always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been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as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straightforward,</a:t>
            </a:r>
            <a:r>
              <a:rPr sz="2100" spc="25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2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it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useful</a:t>
            </a:r>
            <a:r>
              <a:rPr sz="2100" spc="26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to </a:t>
            </a:r>
            <a:r>
              <a:rPr sz="2100" dirty="0">
                <a:latin typeface="Corbel"/>
                <a:cs typeface="Corbel"/>
              </a:rPr>
              <a:t>consider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how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it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has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developed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over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time.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14299"/>
            <a:ext cx="9766299" cy="62287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5644" y="6629837"/>
            <a:ext cx="300037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0" dirty="0">
                <a:solidFill>
                  <a:srgbClr val="231F20"/>
                </a:solidFill>
                <a:latin typeface="Calibri"/>
                <a:cs typeface="Calibri"/>
              </a:rPr>
              <a:t>Table</a:t>
            </a:r>
            <a:r>
              <a:rPr sz="13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31F20"/>
                </a:solidFill>
                <a:latin typeface="Calibri"/>
                <a:cs typeface="Calibri"/>
              </a:rPr>
              <a:t>3.2</a:t>
            </a:r>
            <a:r>
              <a:rPr sz="13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Summary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cases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oblique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intent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465604"/>
            <a:ext cx="8815705" cy="493014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318770" indent="-306070" algn="just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318770" algn="l"/>
              </a:tabLst>
            </a:pPr>
            <a:r>
              <a:rPr sz="2100" dirty="0">
                <a:latin typeface="Corbel"/>
                <a:cs typeface="Corbel"/>
              </a:rPr>
              <a:t>Important</a:t>
            </a:r>
            <a:r>
              <a:rPr sz="2100" spc="-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Court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Appeal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decision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on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indirect/oblique</a:t>
            </a:r>
            <a:r>
              <a:rPr sz="2100" spc="7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intention</a:t>
            </a:r>
            <a:endParaRPr sz="2100">
              <a:latin typeface="Corbel"/>
              <a:cs typeface="Corbel"/>
            </a:endParaRPr>
          </a:p>
          <a:p>
            <a:pPr marL="317500" marR="5715" indent="-305435" algn="just">
              <a:lnSpc>
                <a:spcPts val="2500"/>
              </a:lnSpc>
              <a:spcBef>
                <a:spcPts val="149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Defined</a:t>
            </a:r>
            <a:r>
              <a:rPr sz="2100" spc="2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oblique</a:t>
            </a:r>
            <a:r>
              <a:rPr sz="2100" spc="2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intention</a:t>
            </a:r>
            <a:r>
              <a:rPr sz="2100" spc="2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2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case</a:t>
            </a:r>
            <a:r>
              <a:rPr sz="2100" spc="2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murder</a:t>
            </a:r>
            <a:r>
              <a:rPr sz="2100" spc="2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(death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2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GBH</a:t>
            </a:r>
            <a:r>
              <a:rPr sz="2100" spc="2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must</a:t>
            </a:r>
            <a:r>
              <a:rPr sz="2100" spc="28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have </a:t>
            </a:r>
            <a:r>
              <a:rPr sz="2100" dirty="0">
                <a:latin typeface="Corbel"/>
                <a:cs typeface="Corbel"/>
              </a:rPr>
              <a:t>been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virtual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certainty).</a:t>
            </a:r>
            <a:endParaRPr sz="2100">
              <a:latin typeface="Corbel"/>
              <a:cs typeface="Corbel"/>
            </a:endParaRPr>
          </a:p>
          <a:p>
            <a:pPr marL="317500" marR="7620" indent="-305435" algn="just">
              <a:lnSpc>
                <a:spcPct val="101400"/>
              </a:lnSpc>
              <a:spcBef>
                <a:spcPts val="125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Jury</a:t>
            </a:r>
            <a:r>
              <a:rPr sz="2100" spc="4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must</a:t>
            </a:r>
            <a:r>
              <a:rPr sz="2100" spc="4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4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sure</a:t>
            </a:r>
            <a:r>
              <a:rPr sz="2100" spc="40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4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0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</a:t>
            </a:r>
            <a:r>
              <a:rPr sz="2100" spc="40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realised</a:t>
            </a:r>
            <a:r>
              <a:rPr sz="2100" spc="4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40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death</a:t>
            </a:r>
            <a:r>
              <a:rPr sz="2100" spc="4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4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very</a:t>
            </a:r>
            <a:r>
              <a:rPr sz="2100" spc="40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serious </a:t>
            </a:r>
            <a:r>
              <a:rPr sz="2100" dirty="0">
                <a:latin typeface="Corbel"/>
                <a:cs typeface="Corbel"/>
              </a:rPr>
              <a:t>harm</a:t>
            </a:r>
            <a:r>
              <a:rPr sz="2100" spc="2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was</a:t>
            </a:r>
            <a:r>
              <a:rPr sz="2100" spc="1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virtually</a:t>
            </a:r>
            <a:r>
              <a:rPr sz="2100" spc="1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certain</a:t>
            </a:r>
            <a:r>
              <a:rPr sz="2100" spc="1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barring</a:t>
            </a:r>
            <a:r>
              <a:rPr sz="2100" spc="1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some</a:t>
            </a:r>
            <a:r>
              <a:rPr sz="2100" spc="1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unforeseen</a:t>
            </a:r>
            <a:r>
              <a:rPr sz="2100" spc="1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intervention</a:t>
            </a:r>
            <a:r>
              <a:rPr sz="2100" spc="1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1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19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able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infer</a:t>
            </a:r>
            <a:r>
              <a:rPr sz="2100" b="1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had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oblique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intention.</a:t>
            </a:r>
            <a:endParaRPr sz="2100">
              <a:latin typeface="Corbel"/>
              <a:cs typeface="Corbel"/>
            </a:endParaRPr>
          </a:p>
          <a:p>
            <a:pPr marL="318770" indent="-306070" algn="just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31877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effect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“a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result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foreseen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as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virtually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certain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intended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result”.</a:t>
            </a:r>
            <a:endParaRPr sz="2100">
              <a:latin typeface="Corbel"/>
              <a:cs typeface="Corbel"/>
            </a:endParaRPr>
          </a:p>
          <a:p>
            <a:pPr marL="317500" marR="6985" indent="-305435" algn="just">
              <a:lnSpc>
                <a:spcPct val="102899"/>
              </a:lnSpc>
              <a:spcBef>
                <a:spcPts val="119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That</a:t>
            </a:r>
            <a:r>
              <a:rPr sz="2100" spc="4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it</a:t>
            </a:r>
            <a:r>
              <a:rPr sz="2100" spc="4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may</a:t>
            </a:r>
            <a:r>
              <a:rPr sz="2100" spc="4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425" dirty="0">
                <a:latin typeface="Corbel"/>
                <a:cs typeface="Corbel"/>
              </a:rPr>
              <a:t> </a:t>
            </a:r>
            <a:r>
              <a:rPr sz="2100" i="1" dirty="0">
                <a:latin typeface="Corbel"/>
                <a:cs typeface="Corbel"/>
              </a:rPr>
              <a:t>very</a:t>
            </a:r>
            <a:r>
              <a:rPr sz="2100" i="1" spc="420" dirty="0">
                <a:latin typeface="Corbel"/>
                <a:cs typeface="Corbel"/>
              </a:rPr>
              <a:t> </a:t>
            </a:r>
            <a:r>
              <a:rPr sz="2100" i="1" dirty="0">
                <a:latin typeface="Corbel"/>
                <a:cs typeface="Corbel"/>
              </a:rPr>
              <a:t>probable</a:t>
            </a:r>
            <a:r>
              <a:rPr sz="2100" i="1" spc="4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was</a:t>
            </a:r>
            <a:r>
              <a:rPr sz="2100" spc="4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not</a:t>
            </a:r>
            <a:r>
              <a:rPr sz="2100" spc="4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enough,</a:t>
            </a:r>
            <a:r>
              <a:rPr sz="2100" spc="4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outcome</a:t>
            </a:r>
            <a:r>
              <a:rPr sz="2100" spc="4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had</a:t>
            </a:r>
            <a:r>
              <a:rPr sz="2100" spc="4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4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430" dirty="0">
                <a:latin typeface="Corbel"/>
                <a:cs typeface="Corbel"/>
              </a:rPr>
              <a:t> </a:t>
            </a:r>
            <a:r>
              <a:rPr sz="2100" spc="-50" dirty="0">
                <a:latin typeface="Corbel"/>
                <a:cs typeface="Corbel"/>
              </a:rPr>
              <a:t>a </a:t>
            </a:r>
            <a:r>
              <a:rPr sz="2100" dirty="0">
                <a:latin typeface="Corbel"/>
                <a:cs typeface="Corbel"/>
              </a:rPr>
              <a:t>virtual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certainty,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had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realise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this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fact.</a:t>
            </a:r>
            <a:endParaRPr sz="2100">
              <a:latin typeface="Corbel"/>
              <a:cs typeface="Corbel"/>
            </a:endParaRPr>
          </a:p>
          <a:p>
            <a:pPr marL="317500" marR="5080" indent="-305435" algn="just">
              <a:lnSpc>
                <a:spcPct val="102899"/>
              </a:lnSpc>
              <a:spcBef>
                <a:spcPts val="122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10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jury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should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given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10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special</a:t>
            </a:r>
            <a:r>
              <a:rPr sz="2100" spc="9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direction</a:t>
            </a:r>
            <a:r>
              <a:rPr sz="2100" spc="10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whenever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question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spc="-25" dirty="0">
                <a:latin typeface="Corbel"/>
                <a:cs typeface="Corbel"/>
              </a:rPr>
              <a:t>of </a:t>
            </a:r>
            <a:r>
              <a:rPr sz="2100" dirty="0">
                <a:latin typeface="Corbel"/>
                <a:cs typeface="Corbel"/>
              </a:rPr>
              <a:t>indirect</a:t>
            </a:r>
            <a:r>
              <a:rPr sz="2100" spc="1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intention</a:t>
            </a:r>
            <a:r>
              <a:rPr sz="2100" spc="1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arises.</a:t>
            </a:r>
            <a:r>
              <a:rPr sz="2100" spc="1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This</a:t>
            </a:r>
            <a:r>
              <a:rPr sz="2100" spc="1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direction</a:t>
            </a:r>
            <a:r>
              <a:rPr sz="2100" spc="1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has</a:t>
            </a:r>
            <a:r>
              <a:rPr sz="2100" spc="1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been</a:t>
            </a:r>
            <a:r>
              <a:rPr sz="2100" spc="1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slightly</a:t>
            </a:r>
            <a:r>
              <a:rPr sz="2100" spc="1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altered</a:t>
            </a:r>
            <a:r>
              <a:rPr sz="2100" spc="1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by</a:t>
            </a:r>
            <a:r>
              <a:rPr sz="2100" spc="1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5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case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44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R</a:t>
            </a:r>
            <a:r>
              <a:rPr sz="2100" b="1" spc="1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v</a:t>
            </a:r>
            <a:r>
              <a:rPr sz="2100" b="1" spc="-8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Woollin</a:t>
            </a:r>
            <a:r>
              <a:rPr sz="2100" b="1" spc="2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[1999]</a:t>
            </a:r>
            <a:r>
              <a:rPr sz="2100" b="1" spc="44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1</a:t>
            </a:r>
            <a:r>
              <a:rPr sz="2100" b="1" spc="-8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AC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b="1" spc="-25" dirty="0">
                <a:latin typeface="Corbel"/>
                <a:cs typeface="Corbel"/>
              </a:rPr>
              <a:t>82.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Nedrick</a:t>
            </a:r>
            <a:r>
              <a:rPr spc="-95" dirty="0"/>
              <a:t> </a:t>
            </a:r>
            <a:r>
              <a:rPr spc="-10" dirty="0"/>
              <a:t>[1986]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299"/>
            <a:ext cx="9766300" cy="7327900"/>
          </a:xfrm>
          <a:custGeom>
            <a:avLst/>
            <a:gdLst/>
            <a:ahLst/>
            <a:cxnLst/>
            <a:rect l="l" t="t" r="r" b="b"/>
            <a:pathLst>
              <a:path w="9766300" h="7327900">
                <a:moveTo>
                  <a:pt x="9766299" y="0"/>
                </a:moveTo>
                <a:lnTo>
                  <a:pt x="0" y="0"/>
                </a:lnTo>
                <a:lnTo>
                  <a:pt x="0" y="7327899"/>
                </a:lnTo>
                <a:lnTo>
                  <a:pt x="9766299" y="7327899"/>
                </a:lnTo>
                <a:lnTo>
                  <a:pt x="9766299" y="0"/>
                </a:lnTo>
                <a:close/>
              </a:path>
            </a:pathLst>
          </a:custGeom>
          <a:solidFill>
            <a:srgbClr val="171D23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575060"/>
            <a:ext cx="9766300" cy="975994"/>
          </a:xfrm>
          <a:custGeom>
            <a:avLst/>
            <a:gdLst/>
            <a:ahLst/>
            <a:cxnLst/>
            <a:rect l="l" t="t" r="r" b="b"/>
            <a:pathLst>
              <a:path w="9766300" h="975994">
                <a:moveTo>
                  <a:pt x="9766299" y="0"/>
                </a:moveTo>
                <a:lnTo>
                  <a:pt x="0" y="0"/>
                </a:lnTo>
                <a:lnTo>
                  <a:pt x="0" y="975944"/>
                </a:lnTo>
                <a:lnTo>
                  <a:pt x="9766299" y="975944"/>
                </a:lnTo>
                <a:lnTo>
                  <a:pt x="9766299" y="0"/>
                </a:lnTo>
                <a:close/>
              </a:path>
            </a:pathLst>
          </a:custGeom>
          <a:solidFill>
            <a:srgbClr val="202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1176" y="7073575"/>
            <a:ext cx="345440" cy="361315"/>
            <a:chOff x="921176" y="7073575"/>
            <a:chExt cx="345440" cy="361315"/>
          </a:xfrm>
        </p:grpSpPr>
        <p:sp>
          <p:nvSpPr>
            <p:cNvPr id="5" name="object 5"/>
            <p:cNvSpPr/>
            <p:nvPr/>
          </p:nvSpPr>
          <p:spPr>
            <a:xfrm>
              <a:off x="921176" y="7073575"/>
              <a:ext cx="345440" cy="361315"/>
            </a:xfrm>
            <a:custGeom>
              <a:avLst/>
              <a:gdLst/>
              <a:ahLst/>
              <a:cxnLst/>
              <a:rect l="l" t="t" r="r" b="b"/>
              <a:pathLst>
                <a:path w="345440" h="361315">
                  <a:moveTo>
                    <a:pt x="345074" y="0"/>
                  </a:moveTo>
                  <a:lnTo>
                    <a:pt x="0" y="0"/>
                  </a:lnTo>
                  <a:lnTo>
                    <a:pt x="0" y="361234"/>
                  </a:lnTo>
                  <a:lnTo>
                    <a:pt x="345074" y="361234"/>
                  </a:lnTo>
                  <a:lnTo>
                    <a:pt x="345074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0509" y="7169694"/>
              <a:ext cx="111039" cy="13307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0661" y="574506"/>
            <a:ext cx="1962838" cy="9853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5" dirty="0"/>
              <a:t>Woollin</a:t>
            </a:r>
            <a:r>
              <a:rPr spc="-95" dirty="0"/>
              <a:t> </a:t>
            </a:r>
            <a:r>
              <a:rPr spc="-10" dirty="0"/>
              <a:t>[1999]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9085" y="1580927"/>
            <a:ext cx="8817610" cy="433578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499109" indent="-486409" algn="just">
              <a:lnSpc>
                <a:spcPct val="100000"/>
              </a:lnSpc>
              <a:spcBef>
                <a:spcPts val="1345"/>
              </a:spcBef>
              <a:buFont typeface="Arial MT"/>
              <a:buChar char="•"/>
              <a:tabLst>
                <a:tab pos="499109" algn="l"/>
              </a:tabLst>
            </a:pPr>
            <a:r>
              <a:rPr sz="2800" spc="-20" dirty="0">
                <a:latin typeface="Corbel"/>
                <a:cs typeface="Corbel"/>
              </a:rPr>
              <a:t>Woollin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Direction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to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jury:</a:t>
            </a:r>
            <a:endParaRPr sz="2800">
              <a:latin typeface="Corbel"/>
              <a:cs typeface="Corbel"/>
            </a:endParaRPr>
          </a:p>
          <a:p>
            <a:pPr marL="499109" marR="5715" indent="-486409" algn="just">
              <a:lnSpc>
                <a:spcPct val="99400"/>
              </a:lnSpc>
              <a:spcBef>
                <a:spcPts val="1270"/>
              </a:spcBef>
              <a:buFont typeface="Arial MT"/>
              <a:buChar char="•"/>
              <a:tabLst>
                <a:tab pos="501015" algn="l"/>
              </a:tabLst>
            </a:pPr>
            <a:r>
              <a:rPr sz="2800" dirty="0">
                <a:latin typeface="Corbel"/>
                <a:cs typeface="Corbel"/>
              </a:rPr>
              <a:t>The</a:t>
            </a:r>
            <a:r>
              <a:rPr sz="2800" spc="12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jury</a:t>
            </a:r>
            <a:r>
              <a:rPr sz="2800" spc="1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should</a:t>
            </a:r>
            <a:r>
              <a:rPr sz="2800" spc="13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be</a:t>
            </a:r>
            <a:r>
              <a:rPr sz="2800" spc="13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directed</a:t>
            </a:r>
            <a:r>
              <a:rPr sz="2800" spc="13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that</a:t>
            </a:r>
            <a:r>
              <a:rPr sz="2800" spc="1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they</a:t>
            </a:r>
            <a:r>
              <a:rPr sz="2800" spc="1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are</a:t>
            </a:r>
            <a:r>
              <a:rPr sz="2800" spc="13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not</a:t>
            </a:r>
            <a:r>
              <a:rPr sz="2800" spc="1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entitled</a:t>
            </a:r>
            <a:r>
              <a:rPr sz="2800" spc="135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to 	</a:t>
            </a:r>
            <a:r>
              <a:rPr sz="2800" dirty="0">
                <a:latin typeface="Corbel"/>
                <a:cs typeface="Corbel"/>
              </a:rPr>
              <a:t>find</a:t>
            </a:r>
            <a:r>
              <a:rPr sz="2800" spc="4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4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necessary</a:t>
            </a:r>
            <a:r>
              <a:rPr sz="2800" spc="49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intention</a:t>
            </a:r>
            <a:r>
              <a:rPr sz="2800" spc="484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unless</a:t>
            </a:r>
            <a:r>
              <a:rPr sz="2800" spc="49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they</a:t>
            </a:r>
            <a:r>
              <a:rPr sz="2800" spc="49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feel</a:t>
            </a:r>
            <a:r>
              <a:rPr sz="2800" spc="484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sure</a:t>
            </a:r>
            <a:r>
              <a:rPr sz="2800" spc="475" dirty="0">
                <a:latin typeface="Corbel"/>
                <a:cs typeface="Corbel"/>
              </a:rPr>
              <a:t> </a:t>
            </a:r>
            <a:r>
              <a:rPr sz="2800" spc="-20" dirty="0">
                <a:latin typeface="Corbel"/>
                <a:cs typeface="Corbel"/>
              </a:rPr>
              <a:t>that 	</a:t>
            </a:r>
            <a:r>
              <a:rPr sz="2800" dirty="0">
                <a:latin typeface="Corbel"/>
                <a:cs typeface="Corbel"/>
              </a:rPr>
              <a:t>death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or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serious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bodily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harm</a:t>
            </a:r>
            <a:r>
              <a:rPr sz="2800" spc="-9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had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been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b="1" dirty="0">
                <a:latin typeface="Corbel"/>
                <a:cs typeface="Corbel"/>
              </a:rPr>
              <a:t>virtual</a:t>
            </a:r>
            <a:r>
              <a:rPr sz="2800" b="1" spc="-75" dirty="0">
                <a:latin typeface="Corbel"/>
                <a:cs typeface="Corbel"/>
              </a:rPr>
              <a:t> </a:t>
            </a:r>
            <a:r>
              <a:rPr sz="2800" b="1" spc="-10" dirty="0">
                <a:latin typeface="Corbel"/>
                <a:cs typeface="Corbel"/>
              </a:rPr>
              <a:t>certainty 	</a:t>
            </a:r>
            <a:r>
              <a:rPr sz="2800" dirty="0">
                <a:latin typeface="Corbel"/>
                <a:cs typeface="Corbel"/>
              </a:rPr>
              <a:t>(barring</a:t>
            </a:r>
            <a:r>
              <a:rPr sz="2800" spc="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some</a:t>
            </a:r>
            <a:r>
              <a:rPr sz="2800" spc="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unforeseen</a:t>
            </a:r>
            <a:r>
              <a:rPr sz="2800" spc="9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intervention)</a:t>
            </a:r>
            <a:r>
              <a:rPr sz="2800" spc="9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as</a:t>
            </a:r>
            <a:r>
              <a:rPr sz="2800" spc="8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9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result</a:t>
            </a:r>
            <a:r>
              <a:rPr sz="2800" spc="8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85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D’s 	</a:t>
            </a:r>
            <a:r>
              <a:rPr sz="2800" dirty="0">
                <a:latin typeface="Corbel"/>
                <a:cs typeface="Corbel"/>
              </a:rPr>
              <a:t>actions,</a:t>
            </a:r>
            <a:r>
              <a:rPr sz="2800" spc="4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and</a:t>
            </a:r>
            <a:r>
              <a:rPr sz="2800" spc="4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that</a:t>
            </a:r>
            <a:r>
              <a:rPr sz="2800" spc="4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4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defendant</a:t>
            </a:r>
            <a:r>
              <a:rPr sz="2800" spc="459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appreciated</a:t>
            </a:r>
            <a:r>
              <a:rPr sz="2800" spc="4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that</a:t>
            </a:r>
            <a:r>
              <a:rPr sz="2800" spc="455" dirty="0">
                <a:latin typeface="Corbel"/>
                <a:cs typeface="Corbel"/>
              </a:rPr>
              <a:t> </a:t>
            </a:r>
            <a:r>
              <a:rPr sz="2800" spc="-20" dirty="0">
                <a:latin typeface="Corbel"/>
                <a:cs typeface="Corbel"/>
              </a:rPr>
              <a:t>such 	</a:t>
            </a:r>
            <a:r>
              <a:rPr sz="2800" dirty="0">
                <a:latin typeface="Corbel"/>
                <a:cs typeface="Corbel"/>
              </a:rPr>
              <a:t>was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case.’</a:t>
            </a:r>
            <a:endParaRPr sz="2800">
              <a:latin typeface="Corbel"/>
              <a:cs typeface="Corbel"/>
            </a:endParaRPr>
          </a:p>
          <a:p>
            <a:pPr marL="499109" indent="-486409" algn="just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499109" algn="l"/>
              </a:tabLst>
            </a:pPr>
            <a:r>
              <a:rPr sz="2800" dirty="0">
                <a:latin typeface="Corbel"/>
                <a:cs typeface="Corbel"/>
              </a:rPr>
              <a:t>The</a:t>
            </a:r>
            <a:r>
              <a:rPr sz="2800" spc="-3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only</a:t>
            </a:r>
            <a:r>
              <a:rPr sz="2800" spc="-3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change</a:t>
            </a:r>
            <a:r>
              <a:rPr sz="2800" spc="-3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to</a:t>
            </a:r>
            <a:r>
              <a:rPr sz="2800" spc="-3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3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Nedrick</a:t>
            </a:r>
            <a:r>
              <a:rPr sz="2800" spc="-3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direction</a:t>
            </a:r>
            <a:r>
              <a:rPr sz="2800" spc="-2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is</a:t>
            </a:r>
            <a:r>
              <a:rPr sz="2800" spc="-3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that</a:t>
            </a:r>
            <a:r>
              <a:rPr sz="2800" spc="-2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35" dirty="0">
                <a:latin typeface="Corbel"/>
                <a:cs typeface="Corbel"/>
              </a:rPr>
              <a:t> </a:t>
            </a:r>
            <a:r>
              <a:rPr sz="2800" spc="-20" dirty="0">
                <a:latin typeface="Corbel"/>
                <a:cs typeface="Corbel"/>
              </a:rPr>
              <a:t>word</a:t>
            </a:r>
            <a:endParaRPr sz="2800">
              <a:latin typeface="Corbel"/>
              <a:cs typeface="Corbel"/>
            </a:endParaRPr>
          </a:p>
          <a:p>
            <a:pPr marL="501015" algn="just">
              <a:lnSpc>
                <a:spcPct val="100000"/>
              </a:lnSpc>
              <a:spcBef>
                <a:spcPts val="50"/>
              </a:spcBef>
            </a:pPr>
            <a:r>
              <a:rPr sz="2800" b="1" dirty="0">
                <a:latin typeface="Corbel"/>
                <a:cs typeface="Corbel"/>
              </a:rPr>
              <a:t>‘find’</a:t>
            </a:r>
            <a:r>
              <a:rPr sz="2800" b="1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has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replaced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word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b="1" spc="-10" dirty="0">
                <a:latin typeface="Corbel"/>
                <a:cs typeface="Corbel"/>
              </a:rPr>
              <a:t>‘infer’.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14299"/>
            <a:ext cx="9766299" cy="63682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0143" y="6821861"/>
            <a:ext cx="555942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0" dirty="0">
                <a:solidFill>
                  <a:srgbClr val="231F20"/>
                </a:solidFill>
                <a:latin typeface="Calibri"/>
                <a:cs typeface="Calibri"/>
              </a:rPr>
              <a:t>Figure</a:t>
            </a:r>
            <a:r>
              <a:rPr sz="13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31F20"/>
                </a:solidFill>
                <a:latin typeface="Calibri"/>
                <a:cs typeface="Calibri"/>
              </a:rPr>
              <a:t>3.1</a:t>
            </a:r>
            <a:r>
              <a:rPr sz="13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Did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defendant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 have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requisite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intention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(e.g.,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kill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cause</a:t>
            </a:r>
            <a:r>
              <a:rPr sz="13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GBH)?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Direct</a:t>
            </a:r>
            <a:r>
              <a:rPr spc="-100" dirty="0"/>
              <a:t> </a:t>
            </a:r>
            <a:r>
              <a:rPr dirty="0"/>
              <a:t>Intent</a:t>
            </a:r>
            <a:r>
              <a:rPr spc="-70" dirty="0"/>
              <a:t> </a:t>
            </a:r>
            <a:r>
              <a:rPr dirty="0"/>
              <a:t>v</a:t>
            </a:r>
            <a:r>
              <a:rPr spc="-150" dirty="0"/>
              <a:t> </a:t>
            </a:r>
            <a:r>
              <a:rPr dirty="0"/>
              <a:t>Oblique</a:t>
            </a:r>
            <a:r>
              <a:rPr spc="-80" dirty="0"/>
              <a:t> </a:t>
            </a:r>
            <a:r>
              <a:rPr spc="-10" dirty="0"/>
              <a:t>Intent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815" y="1773793"/>
            <a:ext cx="3195320" cy="815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sz="2600" b="1" spc="-10" dirty="0">
                <a:latin typeface="Corbel"/>
                <a:cs typeface="Corbel"/>
              </a:rPr>
              <a:t>Direct</a:t>
            </a:r>
            <a:r>
              <a:rPr sz="2600" b="1" spc="-8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Intention</a:t>
            </a:r>
            <a:r>
              <a:rPr sz="2600" b="1" spc="-7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=</a:t>
            </a:r>
            <a:r>
              <a:rPr sz="2600" b="1" spc="-85" dirty="0">
                <a:latin typeface="Corbel"/>
                <a:cs typeface="Corbel"/>
              </a:rPr>
              <a:t> </a:t>
            </a:r>
            <a:r>
              <a:rPr sz="2600" b="1" spc="-20" dirty="0">
                <a:latin typeface="Corbel"/>
                <a:cs typeface="Corbel"/>
              </a:rPr>
              <a:t>aim, </a:t>
            </a:r>
            <a:r>
              <a:rPr sz="2600" b="1" spc="-10" dirty="0">
                <a:latin typeface="Corbel"/>
                <a:cs typeface="Corbel"/>
              </a:rPr>
              <a:t>purpose</a:t>
            </a:r>
            <a:r>
              <a:rPr sz="2600" b="1" spc="-7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or</a:t>
            </a:r>
            <a:r>
              <a:rPr sz="2600" b="1" spc="-6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desire</a:t>
            </a:r>
            <a:endParaRPr sz="26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515" y="3778249"/>
            <a:ext cx="4315144" cy="290963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05645" y="1758553"/>
            <a:ext cx="4187825" cy="15925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8500"/>
              </a:lnSpc>
              <a:spcBef>
                <a:spcPts val="145"/>
              </a:spcBef>
            </a:pPr>
            <a:r>
              <a:rPr sz="2600" b="1" spc="-25" dirty="0">
                <a:latin typeface="Corbel"/>
                <a:cs typeface="Corbel"/>
              </a:rPr>
              <a:t>Indirect/Oblique</a:t>
            </a:r>
            <a:r>
              <a:rPr sz="2600" b="1" spc="-5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Intention</a:t>
            </a:r>
            <a:r>
              <a:rPr sz="2600" b="1" spc="-40" dirty="0">
                <a:latin typeface="Corbel"/>
                <a:cs typeface="Corbel"/>
              </a:rPr>
              <a:t> </a:t>
            </a:r>
            <a:r>
              <a:rPr sz="2600" b="1" spc="-50" dirty="0">
                <a:latin typeface="Corbel"/>
                <a:cs typeface="Corbel"/>
              </a:rPr>
              <a:t>= </a:t>
            </a:r>
            <a:r>
              <a:rPr sz="2600" b="1" spc="-10" dirty="0">
                <a:latin typeface="Corbel"/>
                <a:cs typeface="Corbel"/>
              </a:rPr>
              <a:t>intending</a:t>
            </a:r>
            <a:r>
              <a:rPr sz="2600" b="1" spc="-9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one</a:t>
            </a:r>
            <a:r>
              <a:rPr sz="2600" b="1" spc="-9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act</a:t>
            </a:r>
            <a:r>
              <a:rPr sz="2600" b="1" spc="-8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which</a:t>
            </a:r>
            <a:r>
              <a:rPr sz="2600" b="1" spc="-9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leads </a:t>
            </a:r>
            <a:r>
              <a:rPr sz="2600" b="1" dirty="0">
                <a:latin typeface="Corbel"/>
                <a:cs typeface="Corbel"/>
              </a:rPr>
              <a:t>to</a:t>
            </a:r>
            <a:r>
              <a:rPr sz="2600" b="1" spc="-8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another</a:t>
            </a:r>
            <a:r>
              <a:rPr sz="2600" b="1" spc="-70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act</a:t>
            </a:r>
            <a:r>
              <a:rPr sz="2600" b="1" spc="-6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and</a:t>
            </a:r>
            <a:r>
              <a:rPr sz="2600" b="1" spc="-75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becomes </a:t>
            </a:r>
            <a:r>
              <a:rPr sz="2600" b="1" dirty="0">
                <a:latin typeface="Corbel"/>
                <a:cs typeface="Corbel"/>
              </a:rPr>
              <a:t>the</a:t>
            </a:r>
            <a:r>
              <a:rPr sz="2600" b="1" spc="-70" dirty="0">
                <a:latin typeface="Corbel"/>
                <a:cs typeface="Corbel"/>
              </a:rPr>
              <a:t> </a:t>
            </a:r>
            <a:r>
              <a:rPr sz="2600" b="1" spc="-20" dirty="0">
                <a:latin typeface="Corbel"/>
                <a:cs typeface="Corbel"/>
              </a:rPr>
              <a:t>unavoidable</a:t>
            </a:r>
            <a:r>
              <a:rPr sz="2600" b="1" spc="-7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result</a:t>
            </a:r>
            <a:endParaRPr sz="2600">
              <a:latin typeface="Corbel"/>
              <a:cs typeface="Corbe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7" name="object 7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8138" y="7119547"/>
              <a:ext cx="98425" cy="109220"/>
            </a:xfrm>
            <a:custGeom>
              <a:avLst/>
              <a:gdLst/>
              <a:ahLst/>
              <a:cxnLst/>
              <a:rect l="l" t="t" r="r" b="b"/>
              <a:pathLst>
                <a:path w="98425" h="109220">
                  <a:moveTo>
                    <a:pt x="43420" y="92488"/>
                  </a:moveTo>
                  <a:lnTo>
                    <a:pt x="2344" y="92488"/>
                  </a:lnTo>
                  <a:lnTo>
                    <a:pt x="2344" y="108877"/>
                  </a:lnTo>
                  <a:lnTo>
                    <a:pt x="43420" y="108877"/>
                  </a:lnTo>
                  <a:lnTo>
                    <a:pt x="43420" y="92488"/>
                  </a:lnTo>
                  <a:close/>
                </a:path>
                <a:path w="98425" h="109220">
                  <a:moveTo>
                    <a:pt x="28798" y="18910"/>
                  </a:moveTo>
                  <a:lnTo>
                    <a:pt x="20147" y="18910"/>
                  </a:lnTo>
                  <a:lnTo>
                    <a:pt x="20147" y="92488"/>
                  </a:lnTo>
                  <a:lnTo>
                    <a:pt x="28798" y="92488"/>
                  </a:lnTo>
                  <a:lnTo>
                    <a:pt x="28798" y="18910"/>
                  </a:lnTo>
                  <a:close/>
                </a:path>
                <a:path w="98425" h="109220">
                  <a:moveTo>
                    <a:pt x="28798" y="0"/>
                  </a:moveTo>
                  <a:lnTo>
                    <a:pt x="21319" y="0"/>
                  </a:lnTo>
                  <a:lnTo>
                    <a:pt x="0" y="15357"/>
                  </a:lnTo>
                  <a:lnTo>
                    <a:pt x="0" y="31861"/>
                  </a:lnTo>
                  <a:lnTo>
                    <a:pt x="20147" y="18910"/>
                  </a:lnTo>
                  <a:lnTo>
                    <a:pt x="28798" y="18910"/>
                  </a:lnTo>
                  <a:lnTo>
                    <a:pt x="28798" y="0"/>
                  </a:lnTo>
                  <a:close/>
                </a:path>
                <a:path w="98425" h="109220">
                  <a:moveTo>
                    <a:pt x="51235" y="93895"/>
                  </a:moveTo>
                  <a:lnTo>
                    <a:pt x="51235" y="104328"/>
                  </a:lnTo>
                  <a:lnTo>
                    <a:pt x="53095" y="105740"/>
                  </a:lnTo>
                  <a:lnTo>
                    <a:pt x="55244" y="106851"/>
                  </a:lnTo>
                  <a:lnTo>
                    <a:pt x="60118" y="108472"/>
                  </a:lnTo>
                  <a:lnTo>
                    <a:pt x="62751" y="108877"/>
                  </a:lnTo>
                  <a:lnTo>
                    <a:pt x="69485" y="108877"/>
                  </a:lnTo>
                  <a:lnTo>
                    <a:pt x="73001" y="108158"/>
                  </a:lnTo>
                  <a:lnTo>
                    <a:pt x="79252" y="105282"/>
                  </a:lnTo>
                  <a:lnTo>
                    <a:pt x="82005" y="103269"/>
                  </a:lnTo>
                  <a:lnTo>
                    <a:pt x="86587" y="98288"/>
                  </a:lnTo>
                  <a:lnTo>
                    <a:pt x="62360" y="98288"/>
                  </a:lnTo>
                  <a:lnTo>
                    <a:pt x="59932" y="97895"/>
                  </a:lnTo>
                  <a:lnTo>
                    <a:pt x="55207" y="96327"/>
                  </a:lnTo>
                  <a:lnTo>
                    <a:pt x="53095" y="95254"/>
                  </a:lnTo>
                  <a:lnTo>
                    <a:pt x="51235" y="93895"/>
                  </a:lnTo>
                  <a:close/>
                </a:path>
                <a:path w="98425" h="109220">
                  <a:moveTo>
                    <a:pt x="97750" y="58988"/>
                  </a:moveTo>
                  <a:lnTo>
                    <a:pt x="88740" y="58988"/>
                  </a:lnTo>
                  <a:lnTo>
                    <a:pt x="88692" y="59890"/>
                  </a:lnTo>
                  <a:lnTo>
                    <a:pt x="88588" y="61851"/>
                  </a:lnTo>
                  <a:lnTo>
                    <a:pt x="88475" y="63969"/>
                  </a:lnTo>
                  <a:lnTo>
                    <a:pt x="88368" y="65996"/>
                  </a:lnTo>
                  <a:lnTo>
                    <a:pt x="87558" y="71983"/>
                  </a:lnTo>
                  <a:lnTo>
                    <a:pt x="68276" y="98288"/>
                  </a:lnTo>
                  <a:lnTo>
                    <a:pt x="86587" y="98288"/>
                  </a:lnTo>
                  <a:lnTo>
                    <a:pt x="97188" y="65028"/>
                  </a:lnTo>
                  <a:lnTo>
                    <a:pt x="97298" y="63969"/>
                  </a:lnTo>
                  <a:lnTo>
                    <a:pt x="97413" y="62871"/>
                  </a:lnTo>
                  <a:lnTo>
                    <a:pt x="97519" y="61851"/>
                  </a:lnTo>
                  <a:lnTo>
                    <a:pt x="97639" y="60701"/>
                  </a:lnTo>
                  <a:lnTo>
                    <a:pt x="97750" y="58988"/>
                  </a:lnTo>
                  <a:close/>
                </a:path>
                <a:path w="98425" h="109220">
                  <a:moveTo>
                    <a:pt x="76889" y="0"/>
                  </a:moveTo>
                  <a:lnTo>
                    <a:pt x="69150" y="0"/>
                  </a:lnTo>
                  <a:lnTo>
                    <a:pt x="65867" y="875"/>
                  </a:lnTo>
                  <a:lnTo>
                    <a:pt x="49728" y="29415"/>
                  </a:lnTo>
                  <a:lnTo>
                    <a:pt x="49844" y="40175"/>
                  </a:lnTo>
                  <a:lnTo>
                    <a:pt x="50305" y="43744"/>
                  </a:lnTo>
                  <a:lnTo>
                    <a:pt x="52514" y="51157"/>
                  </a:lnTo>
                  <a:lnTo>
                    <a:pt x="52612" y="51484"/>
                  </a:lnTo>
                  <a:lnTo>
                    <a:pt x="68667" y="65185"/>
                  </a:lnTo>
                  <a:lnTo>
                    <a:pt x="73206" y="65185"/>
                  </a:lnTo>
                  <a:lnTo>
                    <a:pt x="74722" y="65028"/>
                  </a:lnTo>
                  <a:lnTo>
                    <a:pt x="77231" y="64518"/>
                  </a:lnTo>
                  <a:lnTo>
                    <a:pt x="77399" y="64518"/>
                  </a:lnTo>
                  <a:lnTo>
                    <a:pt x="88516" y="58988"/>
                  </a:lnTo>
                  <a:lnTo>
                    <a:pt x="97750" y="58988"/>
                  </a:lnTo>
                  <a:lnTo>
                    <a:pt x="97949" y="55040"/>
                  </a:lnTo>
                  <a:lnTo>
                    <a:pt x="97949" y="54360"/>
                  </a:lnTo>
                  <a:lnTo>
                    <a:pt x="70787" y="54360"/>
                  </a:lnTo>
                  <a:lnTo>
                    <a:pt x="68834" y="53968"/>
                  </a:lnTo>
                  <a:lnTo>
                    <a:pt x="58770" y="36894"/>
                  </a:lnTo>
                  <a:lnTo>
                    <a:pt x="58770" y="29415"/>
                  </a:lnTo>
                  <a:lnTo>
                    <a:pt x="70601" y="10354"/>
                  </a:lnTo>
                  <a:lnTo>
                    <a:pt x="90230" y="10354"/>
                  </a:lnTo>
                  <a:lnTo>
                    <a:pt x="89354" y="8615"/>
                  </a:lnTo>
                  <a:lnTo>
                    <a:pt x="86731" y="5425"/>
                  </a:lnTo>
                  <a:lnTo>
                    <a:pt x="80480" y="1085"/>
                  </a:lnTo>
                  <a:lnTo>
                    <a:pt x="76889" y="0"/>
                  </a:lnTo>
                  <a:close/>
                </a:path>
                <a:path w="98425" h="109220">
                  <a:moveTo>
                    <a:pt x="90230" y="10354"/>
                  </a:moveTo>
                  <a:lnTo>
                    <a:pt x="75029" y="10354"/>
                  </a:lnTo>
                  <a:lnTo>
                    <a:pt x="77234" y="11073"/>
                  </a:lnTo>
                  <a:lnTo>
                    <a:pt x="81215" y="13949"/>
                  </a:lnTo>
                  <a:lnTo>
                    <a:pt x="88907" y="47849"/>
                  </a:lnTo>
                  <a:lnTo>
                    <a:pt x="86675" y="49732"/>
                  </a:lnTo>
                  <a:lnTo>
                    <a:pt x="84163" y="51288"/>
                  </a:lnTo>
                  <a:lnTo>
                    <a:pt x="78582" y="53746"/>
                  </a:lnTo>
                  <a:lnTo>
                    <a:pt x="75773" y="54360"/>
                  </a:lnTo>
                  <a:lnTo>
                    <a:pt x="97949" y="54360"/>
                  </a:lnTo>
                  <a:lnTo>
                    <a:pt x="97834" y="40175"/>
                  </a:lnTo>
                  <a:lnTo>
                    <a:pt x="97580" y="36894"/>
                  </a:lnTo>
                  <a:lnTo>
                    <a:pt x="97480" y="35599"/>
                  </a:lnTo>
                  <a:lnTo>
                    <a:pt x="97400" y="34566"/>
                  </a:lnTo>
                  <a:lnTo>
                    <a:pt x="95209" y="22251"/>
                  </a:lnTo>
                  <a:lnTo>
                    <a:pt x="93595" y="17035"/>
                  </a:lnTo>
                  <a:lnTo>
                    <a:pt x="90230" y="10354"/>
                  </a:lnTo>
                  <a:close/>
                </a:path>
              </a:pathLst>
            </a:custGeom>
            <a:solidFill>
              <a:srgbClr val="171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8343" y="3778249"/>
            <a:ext cx="4316840" cy="29096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620" rIns="0" bIns="0" rtlCol="0">
            <a:spAutoFit/>
          </a:bodyPr>
          <a:lstStyle/>
          <a:p>
            <a:pPr marL="476250">
              <a:lnSpc>
                <a:spcPct val="100000"/>
              </a:lnSpc>
              <a:spcBef>
                <a:spcPts val="2060"/>
              </a:spcBef>
            </a:pPr>
            <a:r>
              <a:rPr spc="-10" dirty="0">
                <a:solidFill>
                  <a:srgbClr val="EB641E"/>
                </a:solidFill>
              </a:rPr>
              <a:t>Recklessness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0904" y="1815438"/>
            <a:ext cx="9036685" cy="17233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77190" marR="5080" indent="-365125" algn="just">
              <a:lnSpc>
                <a:spcPct val="99300"/>
              </a:lnSpc>
              <a:spcBef>
                <a:spcPts val="125"/>
              </a:spcBef>
              <a:buFont typeface="Arial MT"/>
              <a:buChar char="•"/>
              <a:tabLst>
                <a:tab pos="378460" algn="l"/>
              </a:tabLst>
            </a:pPr>
            <a:r>
              <a:rPr sz="2800" dirty="0">
                <a:latin typeface="Corbel"/>
                <a:cs typeface="Corbel"/>
              </a:rPr>
              <a:t>Though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majority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criminal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offences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can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be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committed 	</a:t>
            </a:r>
            <a:r>
              <a:rPr sz="2800" dirty="0">
                <a:latin typeface="Corbel"/>
                <a:cs typeface="Corbel"/>
              </a:rPr>
              <a:t>intentionally,</a:t>
            </a:r>
            <a:r>
              <a:rPr sz="2800" spc="31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some</a:t>
            </a:r>
            <a:r>
              <a:rPr sz="2800" spc="30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can</a:t>
            </a:r>
            <a:r>
              <a:rPr sz="2800" spc="31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also</a:t>
            </a:r>
            <a:r>
              <a:rPr sz="2800" spc="30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be</a:t>
            </a:r>
            <a:r>
              <a:rPr sz="2800" spc="30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committed</a:t>
            </a:r>
            <a:r>
              <a:rPr sz="2800" spc="29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recklessly</a:t>
            </a:r>
            <a:r>
              <a:rPr sz="2800" spc="31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(i.e. 	</a:t>
            </a:r>
            <a:r>
              <a:rPr sz="2800" dirty="0">
                <a:latin typeface="Corbel"/>
                <a:cs typeface="Corbel"/>
              </a:rPr>
              <a:t>where</a:t>
            </a:r>
            <a:r>
              <a:rPr sz="2800" spc="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defendant</a:t>
            </a:r>
            <a:r>
              <a:rPr sz="2800" spc="70" dirty="0">
                <a:latin typeface="Corbel"/>
                <a:cs typeface="Corbel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does</a:t>
            </a:r>
            <a:r>
              <a:rPr sz="2800" b="1" u="heavy" spc="5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not</a:t>
            </a:r>
            <a:r>
              <a:rPr sz="2800" b="1" spc="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intend</a:t>
            </a:r>
            <a:r>
              <a:rPr sz="2800" spc="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to</a:t>
            </a:r>
            <a:r>
              <a:rPr sz="2800" spc="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perform</a:t>
            </a:r>
            <a:r>
              <a:rPr sz="2800" spc="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65" dirty="0">
                <a:latin typeface="Corbel"/>
                <a:cs typeface="Corbel"/>
              </a:rPr>
              <a:t> </a:t>
            </a:r>
            <a:r>
              <a:rPr sz="2800" i="1" spc="-10" dirty="0">
                <a:latin typeface="Corbel"/>
                <a:cs typeface="Corbel"/>
              </a:rPr>
              <a:t>actus 	</a:t>
            </a:r>
            <a:r>
              <a:rPr sz="2800" i="1" dirty="0">
                <a:latin typeface="Corbel"/>
                <a:cs typeface="Corbel"/>
              </a:rPr>
              <a:t>reus</a:t>
            </a:r>
            <a:r>
              <a:rPr sz="2800" i="1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offence,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but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does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so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recklessly).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0904" y="3671670"/>
            <a:ext cx="53181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78460" algn="l"/>
                <a:tab pos="1090295" algn="l"/>
                <a:tab pos="2630805" algn="l"/>
                <a:tab pos="4025900" algn="l"/>
              </a:tabLst>
            </a:pPr>
            <a:r>
              <a:rPr sz="2800" spc="-25" dirty="0">
                <a:latin typeface="Corbel"/>
                <a:cs typeface="Corbel"/>
              </a:rPr>
              <a:t>For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10" dirty="0">
                <a:latin typeface="Corbel"/>
                <a:cs typeface="Corbel"/>
              </a:rPr>
              <a:t>instance,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10" dirty="0">
                <a:latin typeface="Corbel"/>
                <a:cs typeface="Corbel"/>
              </a:rPr>
              <a:t>criminal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10" dirty="0">
                <a:latin typeface="Corbel"/>
                <a:cs typeface="Corbel"/>
              </a:rPr>
              <a:t>damage,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7141" y="4104486"/>
            <a:ext cx="48380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4635" algn="l"/>
                <a:tab pos="2697480" algn="l"/>
                <a:tab pos="3745229" algn="l"/>
                <a:tab pos="4487545" algn="l"/>
              </a:tabLst>
            </a:pPr>
            <a:r>
              <a:rPr sz="2800" spc="-10" dirty="0">
                <a:latin typeface="Corbel"/>
                <a:cs typeface="Corbel"/>
              </a:rPr>
              <a:t>grievous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10" dirty="0">
                <a:latin typeface="Corbel"/>
                <a:cs typeface="Corbel"/>
              </a:rPr>
              <a:t>bodily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20" dirty="0">
                <a:latin typeface="Corbel"/>
                <a:cs typeface="Corbel"/>
              </a:rPr>
              <a:t>harm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25" dirty="0">
                <a:latin typeface="Corbel"/>
                <a:cs typeface="Corbel"/>
              </a:rPr>
              <a:t>are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25" dirty="0">
                <a:latin typeface="Corbel"/>
                <a:cs typeface="Corbel"/>
              </a:rPr>
              <a:t>all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4433" y="3671670"/>
            <a:ext cx="3582670" cy="8851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66675">
              <a:lnSpc>
                <a:spcPct val="101400"/>
              </a:lnSpc>
              <a:spcBef>
                <a:spcPts val="55"/>
              </a:spcBef>
              <a:tabLst>
                <a:tab pos="1416685" algn="l"/>
                <a:tab pos="1532890" algn="l"/>
                <a:tab pos="2414270" algn="l"/>
                <a:tab pos="3019425" algn="l"/>
                <a:tab pos="3204210" algn="l"/>
              </a:tabLst>
            </a:pPr>
            <a:r>
              <a:rPr sz="2800" spc="-10" dirty="0">
                <a:latin typeface="Corbel"/>
                <a:cs typeface="Corbel"/>
              </a:rPr>
              <a:t>assault,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10" dirty="0">
                <a:latin typeface="Corbel"/>
                <a:cs typeface="Corbel"/>
              </a:rPr>
              <a:t>battery,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25" dirty="0">
                <a:latin typeface="Corbel"/>
                <a:cs typeface="Corbel"/>
              </a:rPr>
              <a:t>and </a:t>
            </a:r>
            <a:r>
              <a:rPr sz="2800" spc="-10" dirty="0">
                <a:latin typeface="Corbel"/>
                <a:cs typeface="Corbel"/>
              </a:rPr>
              <a:t>offences</a:t>
            </a:r>
            <a:r>
              <a:rPr sz="2800" dirty="0">
                <a:latin typeface="Corbel"/>
                <a:cs typeface="Corbel"/>
              </a:rPr>
              <a:t>		</a:t>
            </a:r>
            <a:r>
              <a:rPr sz="2800" spc="-20" dirty="0">
                <a:latin typeface="Corbel"/>
                <a:cs typeface="Corbel"/>
              </a:rPr>
              <a:t>that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25" dirty="0">
                <a:latin typeface="Corbel"/>
                <a:cs typeface="Corbel"/>
              </a:rPr>
              <a:t>can</a:t>
            </a:r>
            <a:r>
              <a:rPr sz="2800" dirty="0">
                <a:latin typeface="Corbel"/>
                <a:cs typeface="Corbel"/>
              </a:rPr>
              <a:t>		</a:t>
            </a:r>
            <a:r>
              <a:rPr sz="2800" spc="-25" dirty="0">
                <a:latin typeface="Corbel"/>
                <a:cs typeface="Corbel"/>
              </a:rPr>
              <a:t>be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0904" y="4363751"/>
            <a:ext cx="9034145" cy="162877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1345"/>
              </a:spcBef>
            </a:pPr>
            <a:r>
              <a:rPr sz="2800" spc="-20" dirty="0">
                <a:latin typeface="Corbel"/>
                <a:cs typeface="Corbel"/>
              </a:rPr>
              <a:t>committed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recklessly.</a:t>
            </a:r>
            <a:endParaRPr sz="2800">
              <a:latin typeface="Corbel"/>
              <a:cs typeface="Corbel"/>
            </a:endParaRPr>
          </a:p>
          <a:p>
            <a:pPr marL="378460" marR="5080" indent="-366395">
              <a:lnSpc>
                <a:spcPct val="101400"/>
              </a:lnSpc>
              <a:spcBef>
                <a:spcPts val="1200"/>
              </a:spcBef>
              <a:buFont typeface="Arial MT"/>
              <a:buChar char="•"/>
              <a:tabLst>
                <a:tab pos="378460" algn="l"/>
                <a:tab pos="781050" algn="l"/>
                <a:tab pos="2005330" algn="l"/>
                <a:tab pos="3077845" algn="l"/>
                <a:tab pos="4007485" algn="l"/>
                <a:tab pos="4309745" algn="l"/>
                <a:tab pos="5435600" algn="l"/>
                <a:tab pos="6192520" algn="l"/>
                <a:tab pos="7015480" algn="l"/>
                <a:tab pos="7641590" algn="l"/>
                <a:tab pos="8710295" algn="l"/>
              </a:tabLst>
            </a:pPr>
            <a:r>
              <a:rPr sz="2800" spc="-25" dirty="0">
                <a:latin typeface="Corbel"/>
                <a:cs typeface="Corbel"/>
              </a:rPr>
              <a:t>In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10" dirty="0">
                <a:latin typeface="Corbel"/>
                <a:cs typeface="Corbel"/>
              </a:rPr>
              <a:t>general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10" dirty="0">
                <a:latin typeface="Corbel"/>
                <a:cs typeface="Corbel"/>
              </a:rPr>
              <a:t>terms,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20" dirty="0">
                <a:latin typeface="Corbel"/>
                <a:cs typeface="Corbel"/>
              </a:rPr>
              <a:t>when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50" dirty="0">
                <a:latin typeface="Corbel"/>
                <a:cs typeface="Corbel"/>
              </a:rPr>
              <a:t>a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10" dirty="0">
                <a:latin typeface="Corbel"/>
                <a:cs typeface="Corbel"/>
              </a:rPr>
              <a:t>person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25" dirty="0">
                <a:latin typeface="Corbel"/>
                <a:cs typeface="Corbel"/>
              </a:rPr>
              <a:t>who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20" dirty="0">
                <a:latin typeface="Corbel"/>
                <a:cs typeface="Corbel"/>
              </a:rPr>
              <a:t>does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25" dirty="0">
                <a:latin typeface="Corbel"/>
                <a:cs typeface="Corbel"/>
              </a:rPr>
              <a:t>not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10" dirty="0">
                <a:latin typeface="Corbel"/>
                <a:cs typeface="Corbel"/>
              </a:rPr>
              <a:t>intend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35" dirty="0">
                <a:latin typeface="Corbel"/>
                <a:cs typeface="Corbel"/>
              </a:rPr>
              <a:t>to </a:t>
            </a:r>
            <a:r>
              <a:rPr sz="2800" dirty="0">
                <a:latin typeface="Corbel"/>
                <a:cs typeface="Corbel"/>
              </a:rPr>
              <a:t>cause</a:t>
            </a:r>
            <a:r>
              <a:rPr sz="2800" spc="-2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-1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harmful</a:t>
            </a:r>
            <a:r>
              <a:rPr sz="2800" spc="-1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result,</a:t>
            </a:r>
            <a:r>
              <a:rPr sz="2800" spc="-1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causes</a:t>
            </a:r>
            <a:r>
              <a:rPr sz="2800" spc="-1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-1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harmful</a:t>
            </a:r>
            <a:r>
              <a:rPr sz="2800" spc="-1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result</a:t>
            </a:r>
            <a:r>
              <a:rPr sz="2800" spc="-1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by</a:t>
            </a:r>
            <a:r>
              <a:rPr sz="2800" spc="-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taking</a:t>
            </a:r>
            <a:r>
              <a:rPr sz="2800" spc="-20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an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7141" y="5957670"/>
            <a:ext cx="8667750" cy="8731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250"/>
              </a:spcBef>
              <a:tabLst>
                <a:tab pos="2042795" algn="l"/>
                <a:tab pos="2886075" algn="l"/>
                <a:tab pos="3794125" algn="l"/>
                <a:tab pos="4564380" algn="l"/>
                <a:tab pos="6007735" algn="l"/>
                <a:tab pos="7421245" algn="l"/>
                <a:tab pos="8291830" algn="l"/>
              </a:tabLst>
            </a:pPr>
            <a:r>
              <a:rPr sz="2800" spc="-10" dirty="0">
                <a:latin typeface="Corbel"/>
                <a:cs typeface="Corbel"/>
              </a:rPr>
              <a:t>unjustifiable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20" dirty="0">
                <a:latin typeface="Corbel"/>
                <a:cs typeface="Corbel"/>
              </a:rPr>
              <a:t>risk,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20" dirty="0">
                <a:latin typeface="Corbel"/>
                <a:cs typeface="Corbel"/>
              </a:rPr>
              <a:t>then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20" dirty="0">
                <a:latin typeface="Corbel"/>
                <a:cs typeface="Corbel"/>
              </a:rPr>
              <a:t>this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10" dirty="0">
                <a:latin typeface="Corbel"/>
                <a:cs typeface="Corbel"/>
              </a:rPr>
              <a:t>person’s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10" dirty="0">
                <a:latin typeface="Corbel"/>
                <a:cs typeface="Corbel"/>
              </a:rPr>
              <a:t>conduct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25" dirty="0">
                <a:latin typeface="Corbel"/>
                <a:cs typeface="Corbel"/>
              </a:rPr>
              <a:t>may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sz="2800" spc="-40" dirty="0">
                <a:latin typeface="Corbel"/>
                <a:cs typeface="Corbel"/>
              </a:rPr>
              <a:t>be </a:t>
            </a:r>
            <a:r>
              <a:rPr sz="2800" spc="-10" dirty="0">
                <a:latin typeface="Corbel"/>
                <a:cs typeface="Corbel"/>
              </a:rPr>
              <a:t>considered</a:t>
            </a:r>
            <a:r>
              <a:rPr sz="2800" spc="-9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“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reckless</a:t>
            </a:r>
            <a:r>
              <a:rPr sz="2800" spc="-10" dirty="0">
                <a:latin typeface="Corbel"/>
                <a:cs typeface="Corbel"/>
              </a:rPr>
              <a:t>”.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What</a:t>
            </a:r>
            <a:r>
              <a:rPr spc="-65" dirty="0"/>
              <a:t> </a:t>
            </a:r>
            <a:r>
              <a:rPr dirty="0"/>
              <a:t>will</a:t>
            </a:r>
            <a:r>
              <a:rPr spc="-70" dirty="0"/>
              <a:t> </a:t>
            </a:r>
            <a:r>
              <a:rPr dirty="0"/>
              <a:t>we</a:t>
            </a:r>
            <a:r>
              <a:rPr spc="-70" dirty="0"/>
              <a:t> </a:t>
            </a:r>
            <a:r>
              <a:rPr dirty="0"/>
              <a:t>cover</a:t>
            </a:r>
            <a:r>
              <a:rPr spc="-65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spc="-10" dirty="0"/>
              <a:t>session?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28695" y="1740265"/>
            <a:ext cx="5878830" cy="49212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17500" marR="358775" indent="-305435">
              <a:lnSpc>
                <a:spcPts val="3100"/>
              </a:lnSpc>
              <a:spcBef>
                <a:spcPts val="220"/>
              </a:spcBef>
              <a:buSzPct val="119230"/>
              <a:buFont typeface="Arial MT"/>
              <a:buChar char="•"/>
              <a:tabLst>
                <a:tab pos="317500" algn="l"/>
              </a:tabLst>
            </a:pPr>
            <a:r>
              <a:rPr sz="2600" dirty="0">
                <a:latin typeface="Corbel"/>
                <a:cs typeface="Corbel"/>
              </a:rPr>
              <a:t>How</a:t>
            </a:r>
            <a:r>
              <a:rPr sz="2600" spc="-1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Mens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Rea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concept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impacts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on </a:t>
            </a:r>
            <a:r>
              <a:rPr sz="2600" spc="-10" dirty="0">
                <a:latin typeface="Corbel"/>
                <a:cs typeface="Corbel"/>
              </a:rPr>
              <a:t>criminal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liability</a:t>
            </a:r>
            <a:endParaRPr sz="26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070"/>
              </a:spcBef>
              <a:buSzPct val="119230"/>
              <a:buFont typeface="Arial MT"/>
              <a:buChar char="•"/>
              <a:tabLst>
                <a:tab pos="317500" algn="l"/>
              </a:tabLst>
            </a:pPr>
            <a:r>
              <a:rPr sz="2600" spc="-20" dirty="0">
                <a:latin typeface="Corbel"/>
                <a:cs typeface="Corbel"/>
              </a:rPr>
              <a:t>Introduce</a:t>
            </a:r>
            <a:r>
              <a:rPr sz="2600" spc="-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3</a:t>
            </a:r>
            <a:r>
              <a:rPr sz="2600" spc="-5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examples</a:t>
            </a:r>
            <a:endParaRPr sz="2600">
              <a:latin typeface="Corbel"/>
              <a:cs typeface="Corbel"/>
            </a:endParaRPr>
          </a:p>
          <a:p>
            <a:pPr marL="704215" lvl="1" indent="-488315">
              <a:lnSpc>
                <a:spcPct val="100000"/>
              </a:lnSpc>
              <a:spcBef>
                <a:spcPts val="800"/>
              </a:spcBef>
              <a:buSzPct val="119230"/>
              <a:buAutoNum type="arabicPeriod"/>
              <a:tabLst>
                <a:tab pos="704215" algn="l"/>
              </a:tabLst>
            </a:pPr>
            <a:r>
              <a:rPr sz="2600" spc="-10" dirty="0">
                <a:latin typeface="Corbel"/>
                <a:cs typeface="Corbel"/>
              </a:rPr>
              <a:t>Intention</a:t>
            </a:r>
            <a:endParaRPr sz="2600">
              <a:latin typeface="Corbel"/>
              <a:cs typeface="Corbel"/>
            </a:endParaRPr>
          </a:p>
          <a:p>
            <a:pPr marL="704215" lvl="1" indent="-488315">
              <a:lnSpc>
                <a:spcPct val="100000"/>
              </a:lnSpc>
              <a:spcBef>
                <a:spcPts val="670"/>
              </a:spcBef>
              <a:buSzPct val="119230"/>
              <a:buAutoNum type="arabicPeriod"/>
              <a:tabLst>
                <a:tab pos="704215" algn="l"/>
              </a:tabLst>
            </a:pPr>
            <a:r>
              <a:rPr sz="2600" spc="-10" dirty="0">
                <a:latin typeface="Corbel"/>
                <a:cs typeface="Corbel"/>
              </a:rPr>
              <a:t>Recklessness</a:t>
            </a:r>
            <a:endParaRPr sz="2600">
              <a:latin typeface="Corbel"/>
              <a:cs typeface="Corbel"/>
            </a:endParaRPr>
          </a:p>
          <a:p>
            <a:pPr marL="704215" lvl="1" indent="-488315">
              <a:lnSpc>
                <a:spcPct val="100000"/>
              </a:lnSpc>
              <a:spcBef>
                <a:spcPts val="575"/>
              </a:spcBef>
              <a:buSzPct val="119230"/>
              <a:buAutoNum type="arabicPeriod"/>
              <a:tabLst>
                <a:tab pos="704215" algn="l"/>
              </a:tabLst>
            </a:pPr>
            <a:r>
              <a:rPr sz="2600" spc="-10" dirty="0">
                <a:latin typeface="Corbel"/>
                <a:cs typeface="Corbel"/>
              </a:rPr>
              <a:t>‘Gross</a:t>
            </a:r>
            <a:r>
              <a:rPr sz="2600" spc="-11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negligence’</a:t>
            </a:r>
            <a:endParaRPr sz="2600">
              <a:latin typeface="Corbel"/>
              <a:cs typeface="Corbel"/>
            </a:endParaRPr>
          </a:p>
          <a:p>
            <a:pPr marL="317500" marR="5080" indent="-305435">
              <a:lnSpc>
                <a:spcPts val="3100"/>
              </a:lnSpc>
              <a:spcBef>
                <a:spcPts val="1315"/>
              </a:spcBef>
              <a:buSzPct val="119230"/>
              <a:buFont typeface="Arial MT"/>
              <a:buChar char="•"/>
              <a:tabLst>
                <a:tab pos="317500" algn="l"/>
              </a:tabLst>
            </a:pPr>
            <a:r>
              <a:rPr sz="2600" spc="-20" dirty="0">
                <a:latin typeface="Corbel"/>
                <a:cs typeface="Corbel"/>
              </a:rPr>
              <a:t>Consider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tests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that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have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developed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in </a:t>
            </a:r>
            <a:r>
              <a:rPr sz="2600" dirty="0">
                <a:latin typeface="Corbel"/>
                <a:cs typeface="Corbel"/>
              </a:rPr>
              <a:t>case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law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intention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recklessness</a:t>
            </a:r>
            <a:endParaRPr sz="2600">
              <a:latin typeface="Corbel"/>
              <a:cs typeface="Corbel"/>
            </a:endParaRPr>
          </a:p>
          <a:p>
            <a:pPr marL="317500" marR="655320" indent="-305435">
              <a:lnSpc>
                <a:spcPct val="100000"/>
              </a:lnSpc>
              <a:spcBef>
                <a:spcPts val="1075"/>
              </a:spcBef>
              <a:buSzPct val="119230"/>
              <a:buFont typeface="Arial MT"/>
              <a:buChar char="•"/>
              <a:tabLst>
                <a:tab pos="317500" algn="l"/>
              </a:tabLst>
            </a:pPr>
            <a:r>
              <a:rPr sz="2600" spc="-20" dirty="0">
                <a:latin typeface="Corbel"/>
                <a:cs typeface="Corbel"/>
              </a:rPr>
              <a:t>Examine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principle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‘transferred malice/mens</a:t>
            </a:r>
            <a:r>
              <a:rPr sz="2600" spc="-114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rea’</a:t>
            </a:r>
            <a:endParaRPr sz="26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5" name="object 5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5735" y="7119547"/>
              <a:ext cx="42545" cy="109220"/>
            </a:xfrm>
            <a:custGeom>
              <a:avLst/>
              <a:gdLst/>
              <a:ahLst/>
              <a:cxnLst/>
              <a:rect l="l" t="t" r="r" b="b"/>
              <a:pathLst>
                <a:path w="42544" h="109220">
                  <a:moveTo>
                    <a:pt x="20854" y="0"/>
                  </a:moveTo>
                  <a:lnTo>
                    <a:pt x="15124" y="0"/>
                  </a:lnTo>
                  <a:lnTo>
                    <a:pt x="12678" y="339"/>
                  </a:lnTo>
                  <a:lnTo>
                    <a:pt x="7134" y="1699"/>
                  </a:lnTo>
                  <a:lnTo>
                    <a:pt x="4223" y="2928"/>
                  </a:lnTo>
                  <a:lnTo>
                    <a:pt x="1171" y="4706"/>
                  </a:lnTo>
                  <a:lnTo>
                    <a:pt x="1171" y="15060"/>
                  </a:lnTo>
                  <a:lnTo>
                    <a:pt x="3664" y="13648"/>
                  </a:lnTo>
                  <a:lnTo>
                    <a:pt x="6194" y="12524"/>
                  </a:lnTo>
                  <a:lnTo>
                    <a:pt x="11329" y="10851"/>
                  </a:lnTo>
                  <a:lnTo>
                    <a:pt x="13878" y="10432"/>
                  </a:lnTo>
                  <a:lnTo>
                    <a:pt x="18454" y="10432"/>
                  </a:lnTo>
                  <a:lnTo>
                    <a:pt x="31086" y="24709"/>
                  </a:lnTo>
                  <a:lnTo>
                    <a:pt x="31086" y="30514"/>
                  </a:lnTo>
                  <a:lnTo>
                    <a:pt x="16092" y="47692"/>
                  </a:lnTo>
                  <a:lnTo>
                    <a:pt x="9431" y="47692"/>
                  </a:lnTo>
                  <a:lnTo>
                    <a:pt x="9431" y="58125"/>
                  </a:lnTo>
                  <a:lnTo>
                    <a:pt x="21189" y="58125"/>
                  </a:lnTo>
                  <a:lnTo>
                    <a:pt x="25654" y="59629"/>
                  </a:lnTo>
                  <a:lnTo>
                    <a:pt x="31830" y="65642"/>
                  </a:lnTo>
                  <a:lnTo>
                    <a:pt x="33374" y="70545"/>
                  </a:lnTo>
                  <a:lnTo>
                    <a:pt x="33374" y="80115"/>
                  </a:lnTo>
                  <a:lnTo>
                    <a:pt x="18715" y="98444"/>
                  </a:lnTo>
                  <a:lnTo>
                    <a:pt x="12985" y="98444"/>
                  </a:lnTo>
                  <a:lnTo>
                    <a:pt x="10529" y="98092"/>
                  </a:lnTo>
                  <a:lnTo>
                    <a:pt x="5320" y="96680"/>
                  </a:lnTo>
                  <a:lnTo>
                    <a:pt x="2678" y="95516"/>
                  </a:lnTo>
                  <a:lnTo>
                    <a:pt x="0" y="93895"/>
                  </a:lnTo>
                  <a:lnTo>
                    <a:pt x="0" y="104249"/>
                  </a:lnTo>
                  <a:lnTo>
                    <a:pt x="2120" y="105766"/>
                  </a:lnTo>
                  <a:lnTo>
                    <a:pt x="4548" y="106916"/>
                  </a:lnTo>
                  <a:lnTo>
                    <a:pt x="10017" y="108485"/>
                  </a:lnTo>
                  <a:lnTo>
                    <a:pt x="12892" y="108877"/>
                  </a:lnTo>
                  <a:lnTo>
                    <a:pt x="20221" y="108877"/>
                  </a:lnTo>
                  <a:lnTo>
                    <a:pt x="42415" y="81919"/>
                  </a:lnTo>
                  <a:lnTo>
                    <a:pt x="42415" y="73082"/>
                  </a:lnTo>
                  <a:lnTo>
                    <a:pt x="27347" y="52320"/>
                  </a:lnTo>
                  <a:lnTo>
                    <a:pt x="27347" y="52007"/>
                  </a:lnTo>
                  <a:lnTo>
                    <a:pt x="40127" y="30200"/>
                  </a:lnTo>
                  <a:lnTo>
                    <a:pt x="40127" y="23506"/>
                  </a:lnTo>
                  <a:lnTo>
                    <a:pt x="24072" y="679"/>
                  </a:lnTo>
                  <a:lnTo>
                    <a:pt x="20854" y="0"/>
                  </a:lnTo>
                  <a:close/>
                </a:path>
              </a:pathLst>
            </a:custGeom>
            <a:solidFill>
              <a:srgbClr val="171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1175" y="1777931"/>
            <a:ext cx="2554188" cy="48852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029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889"/>
              </a:spcBef>
            </a:pPr>
            <a:r>
              <a:rPr spc="-10" dirty="0"/>
              <a:t>Recklessness</a:t>
            </a:r>
            <a:r>
              <a:rPr spc="-70" dirty="0"/>
              <a:t> </a:t>
            </a:r>
            <a:r>
              <a:rPr dirty="0"/>
              <a:t>explained</a:t>
            </a:r>
            <a:r>
              <a:rPr spc="-75" dirty="0"/>
              <a:t> </a:t>
            </a:r>
            <a:r>
              <a:rPr dirty="0"/>
              <a:t>through</a:t>
            </a:r>
            <a:r>
              <a:rPr spc="-75" dirty="0"/>
              <a:t> </a:t>
            </a:r>
            <a:r>
              <a:rPr dirty="0"/>
              <a:t>case</a:t>
            </a:r>
            <a:r>
              <a:rPr spc="-80" dirty="0"/>
              <a:t> </a:t>
            </a:r>
            <a:r>
              <a:rPr spc="-25" dirty="0"/>
              <a:t>law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815" y="1983624"/>
            <a:ext cx="4195445" cy="36106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7500" marR="5715" indent="-305435" algn="just">
              <a:lnSpc>
                <a:spcPct val="101000"/>
              </a:lnSpc>
              <a:spcBef>
                <a:spcPts val="7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Recklessness</a:t>
            </a:r>
            <a:r>
              <a:rPr sz="2100" b="1" spc="390" dirty="0">
                <a:latin typeface="Corbel"/>
                <a:cs typeface="Corbel"/>
              </a:rPr>
              <a:t>    </a:t>
            </a:r>
            <a:r>
              <a:rPr sz="2100" b="1" dirty="0">
                <a:latin typeface="Corbel"/>
                <a:cs typeface="Corbel"/>
              </a:rPr>
              <a:t>–</a:t>
            </a:r>
            <a:r>
              <a:rPr sz="2100" b="1" spc="390" dirty="0">
                <a:latin typeface="Corbel"/>
                <a:cs typeface="Corbel"/>
              </a:rPr>
              <a:t>    </a:t>
            </a:r>
            <a:r>
              <a:rPr sz="2100" dirty="0">
                <a:latin typeface="Corbel"/>
                <a:cs typeface="Corbel"/>
              </a:rPr>
              <a:t>taking</a:t>
            </a:r>
            <a:r>
              <a:rPr sz="2100" spc="405" dirty="0">
                <a:latin typeface="Corbel"/>
                <a:cs typeface="Corbel"/>
              </a:rPr>
              <a:t>    </a:t>
            </a:r>
            <a:r>
              <a:rPr sz="2100" spc="-25" dirty="0">
                <a:latin typeface="Corbel"/>
                <a:cs typeface="Corbel"/>
              </a:rPr>
              <a:t>an </a:t>
            </a:r>
            <a:r>
              <a:rPr sz="2100" dirty="0">
                <a:latin typeface="Corbel"/>
                <a:cs typeface="Corbel"/>
              </a:rPr>
              <a:t>unjustifiable</a:t>
            </a:r>
            <a:r>
              <a:rPr sz="2100" spc="24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risk</a:t>
            </a:r>
            <a:r>
              <a:rPr sz="2100" spc="23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23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229" dirty="0">
                <a:latin typeface="Corbel"/>
                <a:cs typeface="Corbel"/>
              </a:rPr>
              <a:t>  </a:t>
            </a:r>
            <a:r>
              <a:rPr sz="2100" spc="-10" dirty="0">
                <a:latin typeface="Corbel"/>
                <a:cs typeface="Corbel"/>
              </a:rPr>
              <a:t>particular </a:t>
            </a:r>
            <a:r>
              <a:rPr sz="2100" dirty="0">
                <a:latin typeface="Corbel"/>
                <a:cs typeface="Corbel"/>
              </a:rPr>
              <a:t>consequence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occurring.</a:t>
            </a:r>
            <a:endParaRPr sz="2100">
              <a:latin typeface="Corbel"/>
              <a:cs typeface="Corbel"/>
            </a:endParaRPr>
          </a:p>
          <a:p>
            <a:pPr marL="317500" marR="5715" indent="-305435" algn="just">
              <a:lnSpc>
                <a:spcPct val="101000"/>
              </a:lnSpc>
              <a:spcBef>
                <a:spcPts val="136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This</a:t>
            </a:r>
            <a:r>
              <a:rPr sz="2100" spc="1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1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now</a:t>
            </a:r>
            <a:r>
              <a:rPr sz="2100" spc="1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1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subjective</a:t>
            </a:r>
            <a:r>
              <a:rPr sz="2100" spc="1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test</a:t>
            </a:r>
            <a:r>
              <a:rPr sz="2100" spc="1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as</a:t>
            </a:r>
            <a:r>
              <a:rPr sz="2100" spc="12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set </a:t>
            </a:r>
            <a:r>
              <a:rPr sz="2100" dirty="0">
                <a:latin typeface="Corbel"/>
                <a:cs typeface="Corbel"/>
              </a:rPr>
              <a:t>out</a:t>
            </a:r>
            <a:r>
              <a:rPr sz="2100" spc="37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375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G</a:t>
            </a:r>
            <a:r>
              <a:rPr sz="2100" b="1" spc="365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and</a:t>
            </a:r>
            <a:r>
              <a:rPr sz="2100" b="1" spc="360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Another</a:t>
            </a:r>
            <a:r>
              <a:rPr sz="2100" b="1" spc="355" dirty="0">
                <a:latin typeface="Corbel"/>
                <a:cs typeface="Corbel"/>
              </a:rPr>
              <a:t>  </a:t>
            </a:r>
            <a:r>
              <a:rPr sz="2100" b="1" spc="-10" dirty="0">
                <a:latin typeface="Corbel"/>
                <a:cs typeface="Corbel"/>
              </a:rPr>
              <a:t>[2003] </a:t>
            </a:r>
            <a:r>
              <a:rPr sz="2100" b="1" dirty="0">
                <a:latin typeface="Corbel"/>
                <a:cs typeface="Corbel"/>
              </a:rPr>
              <a:t>UKHL</a:t>
            </a:r>
            <a:r>
              <a:rPr sz="2100" b="1" spc="65" dirty="0">
                <a:latin typeface="Corbel"/>
                <a:cs typeface="Corbel"/>
              </a:rPr>
              <a:t> </a:t>
            </a:r>
            <a:r>
              <a:rPr sz="2100" b="1" spc="-25" dirty="0">
                <a:latin typeface="Corbel"/>
                <a:cs typeface="Corbel"/>
              </a:rPr>
              <a:t>50</a:t>
            </a:r>
            <a:endParaRPr sz="2100">
              <a:latin typeface="Corbel"/>
              <a:cs typeface="Corbel"/>
            </a:endParaRPr>
          </a:p>
          <a:p>
            <a:pPr marL="317500" marR="5080" indent="-305435" algn="just">
              <a:lnSpc>
                <a:spcPct val="101000"/>
              </a:lnSpc>
              <a:spcBef>
                <a:spcPts val="137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But</a:t>
            </a:r>
            <a:r>
              <a:rPr sz="2100" spc="45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46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previous</a:t>
            </a:r>
            <a:r>
              <a:rPr sz="2100" spc="459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attempts</a:t>
            </a:r>
            <a:r>
              <a:rPr sz="2100" spc="465" dirty="0">
                <a:latin typeface="Corbel"/>
                <a:cs typeface="Corbel"/>
              </a:rPr>
              <a:t>  </a:t>
            </a:r>
            <a:r>
              <a:rPr sz="2100" spc="-25" dirty="0">
                <a:latin typeface="Corbel"/>
                <a:cs typeface="Corbel"/>
              </a:rPr>
              <a:t>to </a:t>
            </a:r>
            <a:r>
              <a:rPr sz="2100" dirty="0">
                <a:latin typeface="Corbel"/>
                <a:cs typeface="Corbel"/>
              </a:rPr>
              <a:t>define</a:t>
            </a:r>
            <a:r>
              <a:rPr sz="2100" spc="22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229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test</a:t>
            </a:r>
            <a:r>
              <a:rPr sz="2100" spc="22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229" dirty="0">
                <a:latin typeface="Corbel"/>
                <a:cs typeface="Corbel"/>
              </a:rPr>
              <a:t>  </a:t>
            </a:r>
            <a:r>
              <a:rPr sz="2100" b="1" spc="-10" dirty="0">
                <a:latin typeface="Corbel"/>
                <a:cs typeface="Corbel"/>
              </a:rPr>
              <a:t>Cunningham </a:t>
            </a:r>
            <a:r>
              <a:rPr sz="2100" b="1" dirty="0">
                <a:latin typeface="Corbel"/>
                <a:cs typeface="Corbel"/>
              </a:rPr>
              <a:t>[1957]</a:t>
            </a:r>
            <a:r>
              <a:rPr sz="2100" b="1" spc="190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2</a:t>
            </a:r>
            <a:r>
              <a:rPr sz="2100" b="1" spc="200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QB</a:t>
            </a:r>
            <a:r>
              <a:rPr sz="2100" b="1" spc="200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396</a:t>
            </a:r>
            <a:r>
              <a:rPr sz="2100" b="1" spc="20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220" dirty="0">
                <a:latin typeface="Corbel"/>
                <a:cs typeface="Corbel"/>
              </a:rPr>
              <a:t>  </a:t>
            </a:r>
            <a:r>
              <a:rPr sz="2100" b="1" spc="-10" dirty="0">
                <a:latin typeface="Corbel"/>
                <a:cs typeface="Corbel"/>
              </a:rPr>
              <a:t>Caldwell</a:t>
            </a:r>
            <a:endParaRPr sz="2100">
              <a:latin typeface="Corbel"/>
              <a:cs typeface="Corbel"/>
            </a:endParaRPr>
          </a:p>
          <a:p>
            <a:pPr marL="317500" algn="just">
              <a:lnSpc>
                <a:spcPct val="100000"/>
              </a:lnSpc>
              <a:spcBef>
                <a:spcPts val="95"/>
              </a:spcBef>
            </a:pPr>
            <a:r>
              <a:rPr sz="2100" b="1" spc="-10" dirty="0">
                <a:latin typeface="Corbel"/>
                <a:cs typeface="Corbel"/>
              </a:rPr>
              <a:t>[1982]</a:t>
            </a:r>
            <a:r>
              <a:rPr sz="2100" b="1" spc="-7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AC</a:t>
            </a:r>
            <a:r>
              <a:rPr sz="2100" b="1" spc="55" dirty="0">
                <a:latin typeface="Corbel"/>
                <a:cs typeface="Corbel"/>
              </a:rPr>
              <a:t> </a:t>
            </a:r>
            <a:r>
              <a:rPr sz="2100" b="1" spc="-25" dirty="0">
                <a:latin typeface="Corbel"/>
                <a:cs typeface="Corbel"/>
              </a:rPr>
              <a:t>341</a:t>
            </a:r>
            <a:endParaRPr sz="21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1176" y="7073575"/>
            <a:ext cx="345440" cy="361315"/>
            <a:chOff x="921176" y="7073575"/>
            <a:chExt cx="345440" cy="361315"/>
          </a:xfrm>
        </p:grpSpPr>
        <p:sp>
          <p:nvSpPr>
            <p:cNvPr id="5" name="object 5"/>
            <p:cNvSpPr/>
            <p:nvPr/>
          </p:nvSpPr>
          <p:spPr>
            <a:xfrm>
              <a:off x="921176" y="7073575"/>
              <a:ext cx="345440" cy="361315"/>
            </a:xfrm>
            <a:custGeom>
              <a:avLst/>
              <a:gdLst/>
              <a:ahLst/>
              <a:cxnLst/>
              <a:rect l="l" t="t" r="r" b="b"/>
              <a:pathLst>
                <a:path w="345440" h="361315">
                  <a:moveTo>
                    <a:pt x="345074" y="0"/>
                  </a:moveTo>
                  <a:lnTo>
                    <a:pt x="0" y="0"/>
                  </a:lnTo>
                  <a:lnTo>
                    <a:pt x="0" y="361234"/>
                  </a:lnTo>
                  <a:lnTo>
                    <a:pt x="345074" y="361234"/>
                  </a:lnTo>
                  <a:lnTo>
                    <a:pt x="345074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9802" y="7184793"/>
              <a:ext cx="95745" cy="10887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5300" y="2007047"/>
            <a:ext cx="4299884" cy="46629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85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2155"/>
              </a:spcBef>
            </a:pPr>
            <a:r>
              <a:rPr dirty="0"/>
              <a:t>R</a:t>
            </a:r>
            <a:r>
              <a:rPr spc="-60" dirty="0"/>
              <a:t> </a:t>
            </a:r>
            <a:r>
              <a:rPr dirty="0"/>
              <a:t>v</a:t>
            </a:r>
            <a:r>
              <a:rPr spc="-150" dirty="0"/>
              <a:t> </a:t>
            </a:r>
            <a:r>
              <a:rPr spc="-10" dirty="0"/>
              <a:t>Cunningham</a:t>
            </a:r>
            <a:r>
              <a:rPr spc="-40" dirty="0"/>
              <a:t> </a:t>
            </a:r>
            <a:r>
              <a:rPr dirty="0"/>
              <a:t>[1957]</a:t>
            </a:r>
            <a:r>
              <a:rPr spc="-35" dirty="0"/>
              <a:t> </a:t>
            </a:r>
            <a:r>
              <a:rPr dirty="0"/>
              <a:t>2</a:t>
            </a:r>
            <a:r>
              <a:rPr spc="-150" dirty="0"/>
              <a:t> </a:t>
            </a:r>
            <a:r>
              <a:rPr dirty="0"/>
              <a:t>QB</a:t>
            </a:r>
            <a:r>
              <a:rPr spc="-45" dirty="0"/>
              <a:t> </a:t>
            </a:r>
            <a:r>
              <a:rPr spc="-25" dirty="0"/>
              <a:t>396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3264" y="1828176"/>
            <a:ext cx="9081770" cy="49085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17500" marR="5715" indent="-305435" algn="just">
              <a:lnSpc>
                <a:spcPct val="103800"/>
              </a:lnSpc>
              <a:spcBef>
                <a:spcPts val="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This</a:t>
            </a:r>
            <a:r>
              <a:rPr sz="2100" spc="1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case</a:t>
            </a:r>
            <a:r>
              <a:rPr sz="2100" spc="1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involved</a:t>
            </a:r>
            <a:r>
              <a:rPr sz="2100" spc="1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</a:t>
            </a:r>
            <a:r>
              <a:rPr sz="2100" spc="1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tearing</a:t>
            </a:r>
            <a:r>
              <a:rPr sz="2100" spc="1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1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gas</a:t>
            </a:r>
            <a:r>
              <a:rPr sz="2100" spc="1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meter</a:t>
            </a:r>
            <a:r>
              <a:rPr sz="2100" spc="1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off</a:t>
            </a:r>
            <a:r>
              <a:rPr sz="2100" spc="1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wall</a:t>
            </a:r>
            <a:r>
              <a:rPr sz="2100" spc="1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1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1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cellar</a:t>
            </a:r>
            <a:r>
              <a:rPr sz="2100" spc="13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in </a:t>
            </a:r>
            <a:r>
              <a:rPr sz="2100" dirty="0">
                <a:latin typeface="Corbel"/>
                <a:cs typeface="Corbel"/>
              </a:rPr>
              <a:t>an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unoccupied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house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order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steal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money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from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it.</a:t>
            </a:r>
            <a:endParaRPr sz="2100">
              <a:latin typeface="Corbel"/>
              <a:cs typeface="Corbel"/>
            </a:endParaRPr>
          </a:p>
          <a:p>
            <a:pPr marL="317500" marR="7620" indent="-305435" algn="just">
              <a:lnSpc>
                <a:spcPct val="102899"/>
              </a:lnSpc>
              <a:spcBef>
                <a:spcPts val="120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Gas</a:t>
            </a:r>
            <a:r>
              <a:rPr sz="2100" spc="2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then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leaked</a:t>
            </a:r>
            <a:r>
              <a:rPr sz="2100" spc="2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from</a:t>
            </a:r>
            <a:r>
              <a:rPr sz="2100" spc="2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2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meter,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seeped</a:t>
            </a:r>
            <a:r>
              <a:rPr sz="2100" spc="2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through</a:t>
            </a:r>
            <a:r>
              <a:rPr sz="2100" spc="2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2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cracks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2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2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wall,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and </a:t>
            </a:r>
            <a:r>
              <a:rPr sz="2100" dirty="0">
                <a:latin typeface="Corbel"/>
                <a:cs typeface="Corbel"/>
              </a:rPr>
              <a:t>poisoned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defendant’s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mother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law,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who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was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sleeping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next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door.</a:t>
            </a:r>
            <a:endParaRPr sz="2100">
              <a:latin typeface="Corbel"/>
              <a:cs typeface="Corbel"/>
            </a:endParaRPr>
          </a:p>
          <a:p>
            <a:pPr marL="317500" marR="6350" indent="-305435" algn="just">
              <a:lnSpc>
                <a:spcPct val="101899"/>
              </a:lnSpc>
              <a:spcBef>
                <a:spcPts val="124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3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</a:t>
            </a:r>
            <a:r>
              <a:rPr sz="2100" spc="3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was</a:t>
            </a:r>
            <a:r>
              <a:rPr sz="2100" spc="3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convicted</a:t>
            </a:r>
            <a:r>
              <a:rPr sz="2100" spc="3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3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offence</a:t>
            </a:r>
            <a:r>
              <a:rPr sz="2100" spc="3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“maliciously</a:t>
            </a:r>
            <a:r>
              <a:rPr sz="2100" spc="3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administering</a:t>
            </a:r>
            <a:r>
              <a:rPr sz="2100" spc="345" dirty="0">
                <a:latin typeface="Corbel"/>
                <a:cs typeface="Corbel"/>
              </a:rPr>
              <a:t> </a:t>
            </a:r>
            <a:r>
              <a:rPr sz="2100" spc="-50" dirty="0">
                <a:latin typeface="Corbel"/>
                <a:cs typeface="Corbel"/>
              </a:rPr>
              <a:t>a </a:t>
            </a:r>
            <a:r>
              <a:rPr sz="2100" dirty="0">
                <a:latin typeface="Corbel"/>
                <a:cs typeface="Corbel"/>
              </a:rPr>
              <a:t>noxious</a:t>
            </a:r>
            <a:r>
              <a:rPr sz="2100" spc="10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thing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so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as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endanger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life”</a:t>
            </a:r>
            <a:r>
              <a:rPr sz="2100" spc="10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under</a:t>
            </a:r>
            <a:r>
              <a:rPr sz="2100" spc="105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Section</a:t>
            </a:r>
            <a:r>
              <a:rPr sz="2100" b="1" spc="95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23</a:t>
            </a:r>
            <a:r>
              <a:rPr sz="2100" b="1" spc="90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of</a:t>
            </a:r>
            <a:r>
              <a:rPr sz="2100" b="1" spc="90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the</a:t>
            </a:r>
            <a:r>
              <a:rPr sz="2100" b="1" spc="90" dirty="0">
                <a:latin typeface="Corbel"/>
                <a:cs typeface="Corbel"/>
              </a:rPr>
              <a:t>  </a:t>
            </a:r>
            <a:r>
              <a:rPr sz="2100" b="1" spc="-10" dirty="0">
                <a:latin typeface="Corbel"/>
                <a:cs typeface="Corbel"/>
              </a:rPr>
              <a:t>Offences </a:t>
            </a:r>
            <a:r>
              <a:rPr sz="2100" b="1" dirty="0">
                <a:latin typeface="Corbel"/>
                <a:cs typeface="Corbel"/>
              </a:rPr>
              <a:t>Against</a:t>
            </a:r>
            <a:r>
              <a:rPr sz="2100" b="1" spc="50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the</a:t>
            </a:r>
            <a:r>
              <a:rPr sz="2100" b="1" spc="55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Person</a:t>
            </a:r>
            <a:r>
              <a:rPr sz="2100" b="1" spc="55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Act</a:t>
            </a:r>
            <a:r>
              <a:rPr sz="2100" b="1" spc="55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1861</a:t>
            </a:r>
            <a:r>
              <a:rPr sz="2100" dirty="0">
                <a:latin typeface="Corbel"/>
                <a:cs typeface="Corbel"/>
              </a:rPr>
              <a:t>,</a:t>
            </a:r>
            <a:r>
              <a:rPr sz="2100" spc="6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after</a:t>
            </a:r>
            <a:r>
              <a:rPr sz="2100" spc="7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7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trial</a:t>
            </a:r>
            <a:r>
              <a:rPr sz="2100" spc="6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judge</a:t>
            </a:r>
            <a:r>
              <a:rPr sz="2100" spc="7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directed</a:t>
            </a:r>
            <a:r>
              <a:rPr sz="2100" spc="7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7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jury</a:t>
            </a:r>
            <a:r>
              <a:rPr sz="2100" spc="65" dirty="0">
                <a:latin typeface="Corbel"/>
                <a:cs typeface="Corbel"/>
              </a:rPr>
              <a:t>  </a:t>
            </a:r>
            <a:r>
              <a:rPr sz="2100" spc="-20" dirty="0">
                <a:latin typeface="Corbel"/>
                <a:cs typeface="Corbel"/>
              </a:rPr>
              <a:t>that </a:t>
            </a:r>
            <a:r>
              <a:rPr sz="2100" dirty="0">
                <a:latin typeface="Corbel"/>
                <a:cs typeface="Corbel"/>
              </a:rPr>
              <a:t>“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malicious</a:t>
            </a:r>
            <a:r>
              <a:rPr sz="2100" dirty="0">
                <a:latin typeface="Corbel"/>
                <a:cs typeface="Corbel"/>
              </a:rPr>
              <a:t>”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this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context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simply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meant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“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wicked</a:t>
            </a:r>
            <a:r>
              <a:rPr sz="2100" spc="-10" dirty="0">
                <a:latin typeface="Corbel"/>
                <a:cs typeface="Corbel"/>
              </a:rPr>
              <a:t>”.</a:t>
            </a:r>
            <a:endParaRPr sz="2100">
              <a:latin typeface="Corbel"/>
              <a:cs typeface="Corbel"/>
            </a:endParaRPr>
          </a:p>
          <a:p>
            <a:pPr marL="317500" marR="6985" indent="-305435" algn="just">
              <a:lnSpc>
                <a:spcPct val="103800"/>
              </a:lnSpc>
              <a:spcBef>
                <a:spcPts val="127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On</a:t>
            </a:r>
            <a:r>
              <a:rPr sz="2100" spc="3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appeal,</a:t>
            </a:r>
            <a:r>
              <a:rPr sz="2100" spc="3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3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Court</a:t>
            </a:r>
            <a:r>
              <a:rPr sz="2100" spc="3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Appeal</a:t>
            </a:r>
            <a:r>
              <a:rPr sz="2100" spc="3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quashed</a:t>
            </a:r>
            <a:r>
              <a:rPr sz="2100" spc="3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3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earlier</a:t>
            </a:r>
            <a:r>
              <a:rPr sz="2100" spc="3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decision,</a:t>
            </a:r>
            <a:r>
              <a:rPr sz="2100" spc="3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3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held</a:t>
            </a:r>
            <a:r>
              <a:rPr sz="2100" spc="38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that </a:t>
            </a:r>
            <a:r>
              <a:rPr sz="2100" dirty="0">
                <a:latin typeface="Corbel"/>
                <a:cs typeface="Corbel"/>
              </a:rPr>
              <a:t>“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malicious</a:t>
            </a:r>
            <a:r>
              <a:rPr sz="2100" dirty="0">
                <a:latin typeface="Corbel"/>
                <a:cs typeface="Corbel"/>
              </a:rPr>
              <a:t>”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this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context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meant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either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“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intention</a:t>
            </a:r>
            <a:r>
              <a:rPr sz="2100" dirty="0">
                <a:latin typeface="Corbel"/>
                <a:cs typeface="Corbel"/>
              </a:rPr>
              <a:t>”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“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recklessness</a:t>
            </a:r>
            <a:r>
              <a:rPr sz="2100" spc="-10" dirty="0">
                <a:latin typeface="Corbel"/>
                <a:cs typeface="Corbel"/>
              </a:rPr>
              <a:t>”.</a:t>
            </a:r>
            <a:endParaRPr sz="2100">
              <a:latin typeface="Corbel"/>
              <a:cs typeface="Corbel"/>
            </a:endParaRPr>
          </a:p>
          <a:p>
            <a:pPr marL="317500" marR="5080" indent="-305435" algn="just">
              <a:lnSpc>
                <a:spcPct val="101400"/>
              </a:lnSpc>
              <a:spcBef>
                <a:spcPts val="123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In</a:t>
            </a:r>
            <a:r>
              <a:rPr sz="2100" spc="11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other</a:t>
            </a:r>
            <a:r>
              <a:rPr sz="2100" spc="1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words,</a:t>
            </a:r>
            <a:r>
              <a:rPr sz="2100" spc="11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</a:t>
            </a:r>
            <a:r>
              <a:rPr sz="2100" spc="1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should</a:t>
            </a:r>
            <a:r>
              <a:rPr sz="2100" spc="1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only</a:t>
            </a:r>
            <a:r>
              <a:rPr sz="2100" spc="1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have</a:t>
            </a:r>
            <a:r>
              <a:rPr sz="2100" spc="1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been</a:t>
            </a:r>
            <a:r>
              <a:rPr sz="2100" spc="1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convicted</a:t>
            </a:r>
            <a:r>
              <a:rPr sz="2100" spc="1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11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3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offence </a:t>
            </a:r>
            <a:r>
              <a:rPr sz="2100" dirty="0">
                <a:latin typeface="Corbel"/>
                <a:cs typeface="Corbel"/>
              </a:rPr>
              <a:t>if</a:t>
            </a:r>
            <a:r>
              <a:rPr sz="2100" spc="3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he</a:t>
            </a:r>
            <a:r>
              <a:rPr sz="2100" spc="3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had</a:t>
            </a:r>
            <a:r>
              <a:rPr sz="2100" spc="3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either</a:t>
            </a:r>
            <a:r>
              <a:rPr sz="2100" spc="3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intentionally</a:t>
            </a:r>
            <a:r>
              <a:rPr sz="2100" spc="3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3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recklessly</a:t>
            </a:r>
            <a:r>
              <a:rPr sz="2100" spc="3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poisoned</a:t>
            </a:r>
            <a:r>
              <a:rPr sz="2100" spc="3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his</a:t>
            </a:r>
            <a:r>
              <a:rPr sz="2100" spc="3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mother</a:t>
            </a:r>
            <a:r>
              <a:rPr sz="2100" spc="3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3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law.</a:t>
            </a:r>
            <a:r>
              <a:rPr sz="2100" spc="360" dirty="0">
                <a:latin typeface="Corbel"/>
                <a:cs typeface="Corbel"/>
              </a:rPr>
              <a:t>  </a:t>
            </a:r>
            <a:r>
              <a:rPr sz="2100" spc="-25" dirty="0">
                <a:latin typeface="Corbel"/>
                <a:cs typeface="Corbel"/>
              </a:rPr>
              <a:t>But </a:t>
            </a:r>
            <a:r>
              <a:rPr sz="2100" dirty="0">
                <a:latin typeface="Corbel"/>
                <a:cs typeface="Corbel"/>
              </a:rPr>
              <a:t>what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does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“reckless”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mean?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620" rIns="0" bIns="0" rtlCol="0">
            <a:spAutoFit/>
          </a:bodyPr>
          <a:lstStyle/>
          <a:p>
            <a:pPr marL="547370">
              <a:lnSpc>
                <a:spcPct val="100000"/>
              </a:lnSpc>
              <a:spcBef>
                <a:spcPts val="2060"/>
              </a:spcBef>
            </a:pPr>
            <a:r>
              <a:rPr dirty="0"/>
              <a:t>R</a:t>
            </a:r>
            <a:r>
              <a:rPr spc="-60" dirty="0"/>
              <a:t> </a:t>
            </a:r>
            <a:r>
              <a:rPr dirty="0"/>
              <a:t>v</a:t>
            </a:r>
            <a:r>
              <a:rPr spc="-150" dirty="0"/>
              <a:t> </a:t>
            </a:r>
            <a:r>
              <a:rPr spc="-10" dirty="0"/>
              <a:t>Cunningham</a:t>
            </a:r>
            <a:r>
              <a:rPr spc="-40" dirty="0"/>
              <a:t> </a:t>
            </a:r>
            <a:r>
              <a:rPr dirty="0"/>
              <a:t>[1957]</a:t>
            </a:r>
            <a:r>
              <a:rPr spc="-35" dirty="0"/>
              <a:t> </a:t>
            </a:r>
            <a:r>
              <a:rPr dirty="0"/>
              <a:t>2</a:t>
            </a:r>
            <a:r>
              <a:rPr spc="-150" dirty="0"/>
              <a:t> </a:t>
            </a:r>
            <a:r>
              <a:rPr dirty="0"/>
              <a:t>QB</a:t>
            </a:r>
            <a:r>
              <a:rPr spc="-45" dirty="0"/>
              <a:t> </a:t>
            </a:r>
            <a:r>
              <a:rPr spc="-25" dirty="0"/>
              <a:t>396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623" y="1627148"/>
            <a:ext cx="9129395" cy="558228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court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held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will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have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acted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“recklessly”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if:</a:t>
            </a:r>
            <a:endParaRPr sz="2100">
              <a:latin typeface="Corbel"/>
              <a:cs typeface="Corbel"/>
            </a:endParaRPr>
          </a:p>
          <a:p>
            <a:pPr marL="915035" lvl="1" indent="-490220" algn="just">
              <a:lnSpc>
                <a:spcPct val="100000"/>
              </a:lnSpc>
              <a:spcBef>
                <a:spcPts val="1390"/>
              </a:spcBef>
              <a:buAutoNum type="alphaLcPeriod"/>
              <a:tabLst>
                <a:tab pos="915035" algn="l"/>
              </a:tabLst>
            </a:pPr>
            <a:r>
              <a:rPr sz="2100" dirty="0">
                <a:latin typeface="Corbel"/>
                <a:cs typeface="Corbel"/>
              </a:rPr>
              <a:t>they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are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aware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existence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risk;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and</a:t>
            </a:r>
            <a:endParaRPr sz="2100">
              <a:latin typeface="Corbel"/>
              <a:cs typeface="Corbel"/>
            </a:endParaRPr>
          </a:p>
          <a:p>
            <a:pPr marL="913130" marR="8255" lvl="1" indent="-488315" algn="just">
              <a:lnSpc>
                <a:spcPct val="103800"/>
              </a:lnSpc>
              <a:spcBef>
                <a:spcPts val="1180"/>
              </a:spcBef>
              <a:buAutoNum type="alphaLcPeriod"/>
              <a:tabLst>
                <a:tab pos="913130" algn="l"/>
                <a:tab pos="915035" algn="l"/>
              </a:tabLst>
            </a:pPr>
            <a:r>
              <a:rPr sz="2100" dirty="0">
                <a:latin typeface="Corbel"/>
                <a:cs typeface="Corbel"/>
              </a:rPr>
              <a:t>	having</a:t>
            </a:r>
            <a:r>
              <a:rPr sz="2100" spc="18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become</a:t>
            </a:r>
            <a:r>
              <a:rPr sz="2100" spc="1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aware</a:t>
            </a:r>
            <a:r>
              <a:rPr sz="2100" spc="1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18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existence</a:t>
            </a:r>
            <a:r>
              <a:rPr sz="2100" spc="1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18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1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risk,</a:t>
            </a:r>
            <a:r>
              <a:rPr sz="2100" spc="18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go</a:t>
            </a:r>
            <a:r>
              <a:rPr sz="2100" spc="18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ahead</a:t>
            </a:r>
            <a:r>
              <a:rPr sz="2100" spc="190" dirty="0">
                <a:latin typeface="Corbel"/>
                <a:cs typeface="Corbel"/>
              </a:rPr>
              <a:t>  </a:t>
            </a:r>
            <a:r>
              <a:rPr sz="2100" spc="-25" dirty="0">
                <a:latin typeface="Corbel"/>
                <a:cs typeface="Corbel"/>
              </a:rPr>
              <a:t>and </a:t>
            </a:r>
            <a:r>
              <a:rPr sz="2100" dirty="0">
                <a:latin typeface="Corbel"/>
                <a:cs typeface="Corbel"/>
              </a:rPr>
              <a:t>unreasonably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take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risk.</a:t>
            </a:r>
            <a:endParaRPr sz="2100">
              <a:latin typeface="Corbel"/>
              <a:cs typeface="Corbel"/>
            </a:endParaRPr>
          </a:p>
          <a:p>
            <a:pPr marL="378460" marR="5715" indent="-366395" algn="just">
              <a:lnSpc>
                <a:spcPct val="101899"/>
              </a:lnSpc>
              <a:spcBef>
                <a:spcPts val="1225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In</a:t>
            </a:r>
            <a:r>
              <a:rPr sz="2100" spc="1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other</a:t>
            </a:r>
            <a:r>
              <a:rPr sz="2100" spc="1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words,</a:t>
            </a:r>
            <a:r>
              <a:rPr sz="2100" spc="1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1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order</a:t>
            </a:r>
            <a:r>
              <a:rPr sz="2100" spc="1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for</a:t>
            </a:r>
            <a:r>
              <a:rPr sz="2100" spc="1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1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</a:t>
            </a:r>
            <a:r>
              <a:rPr sz="2100" spc="1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1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1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found</a:t>
            </a:r>
            <a:r>
              <a:rPr sz="2100" spc="1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1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have</a:t>
            </a:r>
            <a:r>
              <a:rPr sz="2100" spc="1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acted</a:t>
            </a:r>
            <a:r>
              <a:rPr sz="2100" spc="17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recklessly, </a:t>
            </a:r>
            <a:r>
              <a:rPr sz="2100" dirty="0">
                <a:latin typeface="Corbel"/>
                <a:cs typeface="Corbel"/>
              </a:rPr>
              <a:t>they</a:t>
            </a:r>
            <a:r>
              <a:rPr sz="2100" spc="2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must</a:t>
            </a:r>
            <a:r>
              <a:rPr sz="2100" spc="2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2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“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aware</a:t>
            </a:r>
            <a:r>
              <a:rPr sz="2100" dirty="0">
                <a:latin typeface="Corbel"/>
                <a:cs typeface="Corbel"/>
              </a:rPr>
              <a:t>”</a:t>
            </a:r>
            <a:r>
              <a:rPr sz="2100" spc="1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1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what</a:t>
            </a:r>
            <a:r>
              <a:rPr sz="2100" spc="2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they</a:t>
            </a:r>
            <a:r>
              <a:rPr sz="2100" spc="20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are</a:t>
            </a:r>
            <a:r>
              <a:rPr sz="2100" spc="20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doing</a:t>
            </a:r>
            <a:r>
              <a:rPr sz="2100" spc="20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will</a:t>
            </a:r>
            <a:r>
              <a:rPr sz="2100" spc="1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create</a:t>
            </a:r>
            <a:r>
              <a:rPr sz="2100" spc="20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1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risk</a:t>
            </a:r>
            <a:r>
              <a:rPr sz="2100" spc="1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1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200" dirty="0">
                <a:latin typeface="Corbel"/>
                <a:cs typeface="Corbel"/>
              </a:rPr>
              <a:t> </a:t>
            </a:r>
            <a:r>
              <a:rPr sz="2100" i="1" spc="-10" dirty="0">
                <a:latin typeface="Corbel"/>
                <a:cs typeface="Corbel"/>
              </a:rPr>
              <a:t>actus </a:t>
            </a:r>
            <a:r>
              <a:rPr sz="2100" i="1" dirty="0">
                <a:latin typeface="Corbel"/>
                <a:cs typeface="Corbel"/>
              </a:rPr>
              <a:t>reus</a:t>
            </a:r>
            <a:r>
              <a:rPr sz="2100" i="1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criminal</a:t>
            </a:r>
            <a:r>
              <a:rPr sz="2100" spc="2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offence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being</a:t>
            </a:r>
            <a:r>
              <a:rPr sz="2100" spc="2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performed,</a:t>
            </a:r>
            <a:r>
              <a:rPr sz="2100" spc="2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2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then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go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on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28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unreasonably </a:t>
            </a:r>
            <a:r>
              <a:rPr sz="2100" dirty="0">
                <a:latin typeface="Corbel"/>
                <a:cs typeface="Corbel"/>
              </a:rPr>
              <a:t>take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risk.</a:t>
            </a:r>
            <a:endParaRPr sz="2100">
              <a:latin typeface="Corbel"/>
              <a:cs typeface="Corbel"/>
            </a:endParaRPr>
          </a:p>
          <a:p>
            <a:pPr marL="378460" marR="5715" indent="-366395" algn="just">
              <a:lnSpc>
                <a:spcPct val="101000"/>
              </a:lnSpc>
              <a:spcBef>
                <a:spcPts val="1365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b="1" dirty="0">
                <a:latin typeface="Corbel"/>
                <a:cs typeface="Corbel"/>
              </a:rPr>
              <a:t>R</a:t>
            </a:r>
            <a:r>
              <a:rPr sz="2100" b="1" spc="31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v</a:t>
            </a:r>
            <a:r>
              <a:rPr sz="2100" b="1" spc="32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Cunningham</a:t>
            </a:r>
            <a:r>
              <a:rPr sz="2100" b="1" spc="315" dirty="0">
                <a:latin typeface="Corbel"/>
                <a:cs typeface="Corbel"/>
              </a:rPr>
              <a:t>  </a:t>
            </a:r>
            <a:r>
              <a:rPr sz="2100" b="1" dirty="0">
                <a:latin typeface="Corbel"/>
                <a:cs typeface="Corbel"/>
              </a:rPr>
              <a:t>[1957]</a:t>
            </a:r>
            <a:r>
              <a:rPr sz="2100" b="1" spc="31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2</a:t>
            </a:r>
            <a:r>
              <a:rPr sz="2100" b="1" spc="32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QB</a:t>
            </a:r>
            <a:r>
              <a:rPr sz="2100" b="1" spc="33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396</a:t>
            </a:r>
            <a:r>
              <a:rPr sz="2100" b="1" spc="3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decided</a:t>
            </a:r>
            <a:r>
              <a:rPr sz="2100" spc="3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3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test</a:t>
            </a:r>
            <a:r>
              <a:rPr sz="2100" spc="3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should</a:t>
            </a:r>
            <a:r>
              <a:rPr sz="2100" spc="3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3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33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subjective </a:t>
            </a:r>
            <a:r>
              <a:rPr sz="2100" dirty="0">
                <a:latin typeface="Corbel"/>
                <a:cs typeface="Corbel"/>
              </a:rPr>
              <a:t>one:</a:t>
            </a:r>
            <a:r>
              <a:rPr sz="2100" spc="20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2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knowing</a:t>
            </a:r>
            <a:r>
              <a:rPr sz="2100" spc="22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disregard</a:t>
            </a:r>
            <a:r>
              <a:rPr sz="2100" spc="2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21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</a:t>
            </a:r>
            <a:r>
              <a:rPr sz="2100" spc="2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appreciated</a:t>
            </a:r>
            <a:r>
              <a:rPr sz="2100" spc="2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2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unacceptable</a:t>
            </a:r>
            <a:r>
              <a:rPr sz="2100" spc="2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risk</a:t>
            </a:r>
            <a:r>
              <a:rPr sz="2100" spc="2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21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causing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injurious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result</a:t>
            </a:r>
            <a:r>
              <a:rPr sz="2100" spc="5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i.e.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defendants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themselves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must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perceive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risk</a:t>
            </a:r>
            <a:endParaRPr sz="2100">
              <a:latin typeface="Corbel"/>
              <a:cs typeface="Corbel"/>
            </a:endParaRPr>
          </a:p>
          <a:p>
            <a:pPr marL="378460" marR="5080" indent="-366395" algn="just">
              <a:lnSpc>
                <a:spcPct val="101400"/>
              </a:lnSpc>
              <a:spcBef>
                <a:spcPts val="1355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However,</a:t>
            </a:r>
            <a:r>
              <a:rPr sz="2100" spc="2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law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has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not</a:t>
            </a:r>
            <a:r>
              <a:rPr sz="2100" spc="2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always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been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as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straightforward,</a:t>
            </a:r>
            <a:r>
              <a:rPr sz="2100" spc="25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2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it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useful</a:t>
            </a:r>
            <a:r>
              <a:rPr sz="2100" spc="26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to </a:t>
            </a:r>
            <a:r>
              <a:rPr sz="2100" dirty="0">
                <a:latin typeface="Corbel"/>
                <a:cs typeface="Corbel"/>
              </a:rPr>
              <a:t>consider</a:t>
            </a:r>
            <a:r>
              <a:rPr sz="2100" spc="3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how</a:t>
            </a:r>
            <a:r>
              <a:rPr sz="2100" spc="3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it</a:t>
            </a:r>
            <a:r>
              <a:rPr sz="2100" spc="3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has</a:t>
            </a:r>
            <a:r>
              <a:rPr sz="2100" spc="3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developed</a:t>
            </a:r>
            <a:r>
              <a:rPr sz="2100" spc="3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over</a:t>
            </a:r>
            <a:r>
              <a:rPr sz="2100" spc="3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time</a:t>
            </a:r>
            <a:r>
              <a:rPr sz="2100" spc="3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3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39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Caldwell</a:t>
            </a:r>
            <a:r>
              <a:rPr sz="2100" b="1" spc="35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[1982]</a:t>
            </a:r>
            <a:r>
              <a:rPr sz="2100" b="1" spc="3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39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G</a:t>
            </a:r>
            <a:r>
              <a:rPr sz="2100" b="1" spc="390" dirty="0">
                <a:latin typeface="Corbel"/>
                <a:cs typeface="Corbel"/>
              </a:rPr>
              <a:t> </a:t>
            </a:r>
            <a:r>
              <a:rPr sz="2100" b="1" spc="-25" dirty="0">
                <a:latin typeface="Corbel"/>
                <a:cs typeface="Corbel"/>
              </a:rPr>
              <a:t>and </a:t>
            </a:r>
            <a:r>
              <a:rPr sz="2100" b="1" dirty="0">
                <a:latin typeface="Corbel"/>
                <a:cs typeface="Corbel"/>
              </a:rPr>
              <a:t>Another</a:t>
            </a:r>
            <a:r>
              <a:rPr sz="2100" b="1" spc="105" dirty="0">
                <a:latin typeface="Corbel"/>
                <a:cs typeface="Corbel"/>
              </a:rPr>
              <a:t> </a:t>
            </a:r>
            <a:r>
              <a:rPr sz="2100" b="1" spc="-10" dirty="0">
                <a:latin typeface="Corbel"/>
                <a:cs typeface="Corbel"/>
              </a:rPr>
              <a:t>[2003]</a:t>
            </a:r>
            <a:r>
              <a:rPr sz="2100" spc="-10" dirty="0">
                <a:latin typeface="Corbel"/>
                <a:cs typeface="Corbel"/>
              </a:rPr>
              <a:t>.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361971"/>
            <a:ext cx="8813165" cy="605790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100" b="1" spc="-10" dirty="0">
                <a:latin typeface="Corbel"/>
                <a:cs typeface="Corbel"/>
              </a:rPr>
              <a:t>EITHER:</a:t>
            </a:r>
            <a:endParaRPr sz="21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was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aware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existence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unreasonable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risk</a:t>
            </a:r>
            <a:endParaRPr sz="21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100" b="1" dirty="0">
                <a:latin typeface="Corbel"/>
                <a:cs typeface="Corbel"/>
              </a:rPr>
              <a:t>OR</a:t>
            </a:r>
            <a:r>
              <a:rPr sz="2100" b="1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case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i="1" dirty="0">
                <a:latin typeface="Corbel"/>
                <a:cs typeface="Corbel"/>
              </a:rPr>
              <a:t>obvious</a:t>
            </a:r>
            <a:r>
              <a:rPr sz="2100" i="1" spc="3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risk</a:t>
            </a:r>
            <a:endParaRPr sz="21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failed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give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any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thought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possibility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any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such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risk</a:t>
            </a:r>
            <a:endParaRPr sz="21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100" b="1" dirty="0">
                <a:latin typeface="Corbel"/>
                <a:cs typeface="Corbel"/>
              </a:rPr>
              <a:t>But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who</a:t>
            </a:r>
            <a:r>
              <a:rPr sz="2100" b="1" spc="5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decides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what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is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an</a:t>
            </a:r>
            <a:r>
              <a:rPr sz="2100" b="1" spc="5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obvious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b="1" spc="-10" dirty="0">
                <a:latin typeface="Corbel"/>
                <a:cs typeface="Corbel"/>
              </a:rPr>
              <a:t>risk?</a:t>
            </a:r>
            <a:endParaRPr sz="2100">
              <a:latin typeface="Corbel"/>
              <a:cs typeface="Corbel"/>
            </a:endParaRPr>
          </a:p>
          <a:p>
            <a:pPr marL="12700" marR="5080">
              <a:lnSpc>
                <a:spcPts val="2500"/>
              </a:lnSpc>
              <a:spcBef>
                <a:spcPts val="1465"/>
              </a:spcBef>
              <a:tabLst>
                <a:tab pos="990600" algn="l"/>
                <a:tab pos="1262380" algn="l"/>
                <a:tab pos="1769110" algn="l"/>
                <a:tab pos="2330450" algn="l"/>
                <a:tab pos="2552700" algn="l"/>
                <a:tab pos="3811270" algn="l"/>
                <a:tab pos="4404360" algn="l"/>
                <a:tab pos="4779645" algn="l"/>
                <a:tab pos="5085080" algn="l"/>
                <a:tab pos="5887085" algn="l"/>
                <a:tab pos="6306185" algn="l"/>
                <a:tab pos="7002780" algn="l"/>
                <a:tab pos="7510145" algn="l"/>
              </a:tabLst>
            </a:pPr>
            <a:r>
              <a:rPr sz="2100" spc="-10" dirty="0">
                <a:latin typeface="Corbel"/>
                <a:cs typeface="Corbel"/>
              </a:rPr>
              <a:t>Answer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spc="-50" dirty="0">
                <a:latin typeface="Corbel"/>
                <a:cs typeface="Corbel"/>
              </a:rPr>
              <a:t>=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spc="-25" dirty="0">
                <a:latin typeface="Corbel"/>
                <a:cs typeface="Corbel"/>
              </a:rPr>
              <a:t>the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spc="-20" dirty="0">
                <a:latin typeface="Corbel"/>
                <a:cs typeface="Corbel"/>
              </a:rPr>
              <a:t>jury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spc="-50" dirty="0">
                <a:latin typeface="Corbel"/>
                <a:cs typeface="Corbel"/>
              </a:rPr>
              <a:t>-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b="1" spc="-10" dirty="0">
                <a:latin typeface="Corbel"/>
                <a:cs typeface="Corbel"/>
              </a:rPr>
              <a:t>Objective</a:t>
            </a:r>
            <a:r>
              <a:rPr sz="2100" b="1" dirty="0">
                <a:latin typeface="Corbel"/>
                <a:cs typeface="Corbel"/>
              </a:rPr>
              <a:t>	</a:t>
            </a:r>
            <a:r>
              <a:rPr sz="2100" b="1" spc="-20" dirty="0">
                <a:latin typeface="Corbel"/>
                <a:cs typeface="Corbel"/>
              </a:rPr>
              <a:t>test</a:t>
            </a:r>
            <a:r>
              <a:rPr sz="2100" b="1" dirty="0">
                <a:latin typeface="Corbel"/>
                <a:cs typeface="Corbel"/>
              </a:rPr>
              <a:t>	</a:t>
            </a:r>
            <a:r>
              <a:rPr sz="2100" spc="-25" dirty="0">
                <a:latin typeface="Corbel"/>
                <a:cs typeface="Corbel"/>
              </a:rPr>
              <a:t>as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spc="-25" dirty="0">
                <a:latin typeface="Corbel"/>
                <a:cs typeface="Corbel"/>
              </a:rPr>
              <a:t>is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spc="-10" dirty="0">
                <a:latin typeface="Corbel"/>
                <a:cs typeface="Corbel"/>
              </a:rPr>
              <a:t>based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spc="-25" dirty="0">
                <a:latin typeface="Corbel"/>
                <a:cs typeface="Corbel"/>
              </a:rPr>
              <a:t>on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spc="-20" dirty="0">
                <a:latin typeface="Corbel"/>
                <a:cs typeface="Corbel"/>
              </a:rPr>
              <a:t>what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spc="-25" dirty="0">
                <a:latin typeface="Corbel"/>
                <a:cs typeface="Corbel"/>
              </a:rPr>
              <a:t>the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spc="-10" dirty="0">
                <a:latin typeface="Corbel"/>
                <a:cs typeface="Corbel"/>
              </a:rPr>
              <a:t>‘reasonable </a:t>
            </a:r>
            <a:r>
              <a:rPr sz="2100" dirty="0">
                <a:latin typeface="Corbel"/>
                <a:cs typeface="Corbel"/>
              </a:rPr>
              <a:t>bystander’</a:t>
            </a:r>
            <a:r>
              <a:rPr sz="2100" spc="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would</a:t>
            </a:r>
            <a:r>
              <a:rPr sz="2100" spc="10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perceive</a:t>
            </a:r>
            <a:endParaRPr sz="21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100" b="1" dirty="0">
                <a:latin typeface="Corbel"/>
                <a:cs typeface="Corbel"/>
              </a:rPr>
              <a:t>Potential</a:t>
            </a:r>
            <a:r>
              <a:rPr sz="2100" b="1" spc="5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unfairness</a:t>
            </a:r>
            <a:r>
              <a:rPr sz="2100" b="1" spc="65" dirty="0">
                <a:latin typeface="Corbel"/>
                <a:cs typeface="Corbel"/>
              </a:rPr>
              <a:t> </a:t>
            </a:r>
            <a:r>
              <a:rPr sz="2100" b="1" spc="-20" dirty="0">
                <a:latin typeface="Corbel"/>
                <a:cs typeface="Corbel"/>
              </a:rPr>
              <a:t>for:</a:t>
            </a:r>
            <a:endParaRPr sz="2100">
              <a:latin typeface="Corbel"/>
              <a:cs typeface="Corbel"/>
            </a:endParaRPr>
          </a:p>
          <a:p>
            <a:pPr marL="704215" lvl="1" indent="-366395">
              <a:lnSpc>
                <a:spcPct val="100000"/>
              </a:lnSpc>
              <a:spcBef>
                <a:spcPts val="1270"/>
              </a:spcBef>
              <a:buAutoNum type="alphaLcParenR"/>
              <a:tabLst>
                <a:tab pos="704215" algn="l"/>
              </a:tabLst>
            </a:pPr>
            <a:r>
              <a:rPr sz="2100" spc="-10" dirty="0">
                <a:latin typeface="Corbel"/>
                <a:cs typeface="Corbel"/>
              </a:rPr>
              <a:t>Young</a:t>
            </a:r>
            <a:r>
              <a:rPr sz="2100" spc="-8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people</a:t>
            </a:r>
            <a:endParaRPr sz="2100">
              <a:latin typeface="Corbel"/>
              <a:cs typeface="Corbel"/>
            </a:endParaRPr>
          </a:p>
          <a:p>
            <a:pPr marL="704215">
              <a:lnSpc>
                <a:spcPct val="100000"/>
              </a:lnSpc>
              <a:spcBef>
                <a:spcPts val="1395"/>
              </a:spcBef>
            </a:pPr>
            <a:r>
              <a:rPr sz="2100" b="1" dirty="0">
                <a:latin typeface="Corbel"/>
                <a:cs typeface="Corbel"/>
              </a:rPr>
              <a:t>Elliott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v</a:t>
            </a:r>
            <a:r>
              <a:rPr sz="2100" b="1" spc="-4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C</a:t>
            </a:r>
            <a:r>
              <a:rPr sz="2100" b="1" spc="5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[1983]</a:t>
            </a:r>
            <a:r>
              <a:rPr sz="2100" b="1" spc="3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1</a:t>
            </a:r>
            <a:r>
              <a:rPr sz="2100" b="1" spc="-8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WLR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spc="-25" dirty="0">
                <a:latin typeface="Corbel"/>
                <a:cs typeface="Corbel"/>
              </a:rPr>
              <a:t>939</a:t>
            </a:r>
            <a:endParaRPr sz="2100">
              <a:latin typeface="Corbel"/>
              <a:cs typeface="Corbel"/>
            </a:endParaRPr>
          </a:p>
          <a:p>
            <a:pPr marL="704215" lvl="1" indent="-366395">
              <a:lnSpc>
                <a:spcPct val="100000"/>
              </a:lnSpc>
              <a:spcBef>
                <a:spcPts val="1270"/>
              </a:spcBef>
              <a:buAutoNum type="alphaLcParenR" startAt="2"/>
              <a:tabLst>
                <a:tab pos="704215" algn="l"/>
              </a:tabLst>
            </a:pPr>
            <a:r>
              <a:rPr sz="2100" dirty="0">
                <a:latin typeface="Corbel"/>
                <a:cs typeface="Corbel"/>
              </a:rPr>
              <a:t>People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with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mental</a:t>
            </a:r>
            <a:r>
              <a:rPr sz="2100" spc="1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illness</a:t>
            </a:r>
            <a:endParaRPr sz="2100">
              <a:latin typeface="Corbel"/>
              <a:cs typeface="Corbel"/>
            </a:endParaRPr>
          </a:p>
          <a:p>
            <a:pPr marL="704215">
              <a:lnSpc>
                <a:spcPts val="2510"/>
              </a:lnSpc>
              <a:spcBef>
                <a:spcPts val="1395"/>
              </a:spcBef>
              <a:tabLst>
                <a:tab pos="1017269" algn="l"/>
                <a:tab pos="1294130" algn="l"/>
                <a:tab pos="2844800" algn="l"/>
                <a:tab pos="3722370" algn="l"/>
                <a:tab pos="4242435" algn="l"/>
                <a:tab pos="4816475" algn="l"/>
                <a:tab pos="5049520" algn="l"/>
                <a:tab pos="5759450" algn="l"/>
                <a:tab pos="6276975" algn="l"/>
                <a:tab pos="6824345" algn="l"/>
                <a:tab pos="7950834" algn="l"/>
              </a:tabLst>
            </a:pPr>
            <a:r>
              <a:rPr sz="2100" b="1" spc="-50" dirty="0">
                <a:latin typeface="Corbel"/>
                <a:cs typeface="Corbel"/>
              </a:rPr>
              <a:t>R</a:t>
            </a:r>
            <a:r>
              <a:rPr sz="2100" b="1" dirty="0">
                <a:latin typeface="Corbel"/>
                <a:cs typeface="Corbel"/>
              </a:rPr>
              <a:t>	</a:t>
            </a:r>
            <a:r>
              <a:rPr sz="2100" b="1" spc="-50" dirty="0">
                <a:latin typeface="Corbel"/>
                <a:cs typeface="Corbel"/>
              </a:rPr>
              <a:t>v</a:t>
            </a:r>
            <a:r>
              <a:rPr sz="2100" b="1" dirty="0">
                <a:latin typeface="Corbel"/>
                <a:cs typeface="Corbel"/>
              </a:rPr>
              <a:t>	</a:t>
            </a:r>
            <a:r>
              <a:rPr sz="2100" b="1" spc="-10" dirty="0">
                <a:latin typeface="Corbel"/>
                <a:cs typeface="Corbel"/>
              </a:rPr>
              <a:t>Stephenson</a:t>
            </a:r>
            <a:r>
              <a:rPr sz="2100" b="1" dirty="0">
                <a:latin typeface="Corbel"/>
                <a:cs typeface="Corbel"/>
              </a:rPr>
              <a:t>	</a:t>
            </a:r>
            <a:r>
              <a:rPr sz="2100" b="1" spc="-10" dirty="0">
                <a:latin typeface="Corbel"/>
                <a:cs typeface="Corbel"/>
              </a:rPr>
              <a:t>[1979]</a:t>
            </a:r>
            <a:r>
              <a:rPr sz="2100" b="1" dirty="0">
                <a:latin typeface="Corbel"/>
                <a:cs typeface="Corbel"/>
              </a:rPr>
              <a:t>	</a:t>
            </a:r>
            <a:r>
              <a:rPr sz="2100" b="1" spc="-25" dirty="0">
                <a:latin typeface="Corbel"/>
                <a:cs typeface="Corbel"/>
              </a:rPr>
              <a:t>QB</a:t>
            </a:r>
            <a:r>
              <a:rPr sz="2100" b="1" dirty="0">
                <a:latin typeface="Corbel"/>
                <a:cs typeface="Corbel"/>
              </a:rPr>
              <a:t>	</a:t>
            </a:r>
            <a:r>
              <a:rPr sz="2100" b="1" spc="-25" dirty="0">
                <a:latin typeface="Corbel"/>
                <a:cs typeface="Corbel"/>
              </a:rPr>
              <a:t>695</a:t>
            </a:r>
            <a:r>
              <a:rPr sz="2100" b="1" dirty="0">
                <a:latin typeface="Corbel"/>
                <a:cs typeface="Corbel"/>
              </a:rPr>
              <a:t>	</a:t>
            </a:r>
            <a:r>
              <a:rPr sz="2100" b="1" i="1" spc="-50" dirty="0">
                <a:latin typeface="Corbel"/>
                <a:cs typeface="Corbel"/>
              </a:rPr>
              <a:t>-</a:t>
            </a:r>
            <a:r>
              <a:rPr sz="2100" b="1" i="1" dirty="0">
                <a:latin typeface="Corbel"/>
                <a:cs typeface="Corbel"/>
              </a:rPr>
              <a:t>	</a:t>
            </a:r>
            <a:r>
              <a:rPr sz="2100" spc="-10" dirty="0">
                <a:latin typeface="Corbel"/>
                <a:cs typeface="Corbel"/>
              </a:rPr>
              <a:t>Blurs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spc="-25" dirty="0">
                <a:latin typeface="Corbel"/>
                <a:cs typeface="Corbel"/>
              </a:rPr>
              <a:t>the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spc="-20" dirty="0">
                <a:latin typeface="Corbel"/>
                <a:cs typeface="Corbel"/>
              </a:rPr>
              <a:t>line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spc="-10" dirty="0">
                <a:latin typeface="Corbel"/>
                <a:cs typeface="Corbel"/>
              </a:rPr>
              <a:t>between</a:t>
            </a:r>
            <a:r>
              <a:rPr sz="2100" dirty="0">
                <a:latin typeface="Corbel"/>
                <a:cs typeface="Corbel"/>
              </a:rPr>
              <a:t>	</a:t>
            </a:r>
            <a:r>
              <a:rPr sz="2100" i="1" spc="-10" dirty="0">
                <a:latin typeface="Corbel"/>
                <a:cs typeface="Corbel"/>
              </a:rPr>
              <a:t>reckless</a:t>
            </a:r>
            <a:endParaRPr sz="2100">
              <a:latin typeface="Corbel"/>
              <a:cs typeface="Corbel"/>
            </a:endParaRPr>
          </a:p>
          <a:p>
            <a:pPr marL="704215">
              <a:lnSpc>
                <a:spcPts val="2510"/>
              </a:lnSpc>
            </a:pPr>
            <a:r>
              <a:rPr sz="2100" dirty="0">
                <a:latin typeface="Corbel"/>
                <a:cs typeface="Corbel"/>
              </a:rPr>
              <a:t>(knowingly)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i="1" dirty="0">
                <a:latin typeface="Corbel"/>
                <a:cs typeface="Corbel"/>
              </a:rPr>
              <a:t>negligent</a:t>
            </a:r>
            <a:r>
              <a:rPr sz="2100" i="1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(inadvertently)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taking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unjustifiable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risk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R</a:t>
            </a:r>
            <a:r>
              <a:rPr spc="-80" dirty="0"/>
              <a:t> </a:t>
            </a:r>
            <a:r>
              <a:rPr dirty="0"/>
              <a:t>v</a:t>
            </a:r>
            <a:r>
              <a:rPr spc="-150" dirty="0"/>
              <a:t> </a:t>
            </a:r>
            <a:r>
              <a:rPr dirty="0"/>
              <a:t>Caldwell</a:t>
            </a:r>
            <a:r>
              <a:rPr spc="-40" dirty="0"/>
              <a:t> [1982]</a:t>
            </a:r>
            <a:r>
              <a:rPr spc="-130" dirty="0"/>
              <a:t> </a:t>
            </a:r>
            <a:r>
              <a:rPr dirty="0"/>
              <a:t>AC</a:t>
            </a:r>
            <a:r>
              <a:rPr spc="-45" dirty="0"/>
              <a:t> </a:t>
            </a:r>
            <a:r>
              <a:rPr spc="-25" dirty="0"/>
              <a:t>341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228" y="1658516"/>
            <a:ext cx="9368790" cy="51435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4960" marR="5080" indent="-302895" algn="just">
              <a:lnSpc>
                <a:spcPct val="101099"/>
              </a:lnSpc>
              <a:spcBef>
                <a:spcPts val="7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In</a:t>
            </a:r>
            <a:r>
              <a:rPr sz="1900" spc="4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this</a:t>
            </a:r>
            <a:r>
              <a:rPr sz="1900" spc="4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case</a:t>
            </a:r>
            <a:r>
              <a:rPr sz="1900" spc="4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4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two</a:t>
            </a:r>
            <a:r>
              <a:rPr sz="1900" spc="4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child</a:t>
            </a:r>
            <a:r>
              <a:rPr sz="1900" spc="4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defendants</a:t>
            </a:r>
            <a:r>
              <a:rPr sz="1900" spc="459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were</a:t>
            </a:r>
            <a:r>
              <a:rPr sz="1900" spc="459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found</a:t>
            </a:r>
            <a:r>
              <a:rPr sz="1900" spc="4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guilty</a:t>
            </a:r>
            <a:r>
              <a:rPr sz="1900" spc="4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at</a:t>
            </a:r>
            <a:r>
              <a:rPr sz="1900" spc="4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first</a:t>
            </a:r>
            <a:r>
              <a:rPr sz="1900" spc="4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instance</a:t>
            </a:r>
            <a:r>
              <a:rPr sz="1900" spc="4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46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causing 	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damage.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This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decision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trial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was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reached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applying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decision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3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Caldwell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(objective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test)</a:t>
            </a:r>
            <a:endParaRPr sz="1900">
              <a:latin typeface="Corbel"/>
              <a:cs typeface="Corbel"/>
            </a:endParaRPr>
          </a:p>
          <a:p>
            <a:pPr marL="314960" marR="5080" indent="-302895" algn="just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However,</a:t>
            </a:r>
            <a:r>
              <a:rPr sz="1900" spc="120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on</a:t>
            </a:r>
            <a:r>
              <a:rPr sz="1900" spc="125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appeal</a:t>
            </a:r>
            <a:r>
              <a:rPr sz="1900" spc="120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125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30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House</a:t>
            </a:r>
            <a:r>
              <a:rPr sz="1900" spc="125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120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Lords</a:t>
            </a:r>
            <a:r>
              <a:rPr sz="1900" spc="125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overruled</a:t>
            </a:r>
            <a:r>
              <a:rPr sz="1900" spc="120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30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decision</a:t>
            </a:r>
            <a:r>
              <a:rPr sz="1900" spc="125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125" dirty="0">
                <a:latin typeface="Corbel"/>
                <a:cs typeface="Corbel"/>
              </a:rPr>
              <a:t>  </a:t>
            </a:r>
            <a:r>
              <a:rPr sz="1900" spc="-10" dirty="0">
                <a:latin typeface="Corbel"/>
                <a:cs typeface="Corbel"/>
              </a:rPr>
              <a:t>substituted 	</a:t>
            </a:r>
            <a:r>
              <a:rPr sz="1900" dirty="0">
                <a:latin typeface="Corbel"/>
                <a:cs typeface="Corbel"/>
              </a:rPr>
              <a:t>Cunningham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recklessness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correct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test</a:t>
            </a:r>
            <a:endParaRPr sz="1900">
              <a:latin typeface="Corbel"/>
              <a:cs typeface="Corbel"/>
            </a:endParaRPr>
          </a:p>
          <a:p>
            <a:pPr marL="316865" marR="5080" indent="-302895" algn="just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19405" algn="l"/>
              </a:tabLst>
            </a:pPr>
            <a:r>
              <a:rPr sz="1900" dirty="0">
                <a:latin typeface="Corbel"/>
                <a:cs typeface="Corbel"/>
              </a:rPr>
              <a:t>Cunningham</a:t>
            </a:r>
            <a:r>
              <a:rPr sz="1900" spc="229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test</a:t>
            </a:r>
            <a:r>
              <a:rPr sz="1900" spc="229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(subjective</a:t>
            </a:r>
            <a:r>
              <a:rPr sz="1900" spc="240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test)</a:t>
            </a:r>
            <a:r>
              <a:rPr sz="1900" spc="229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=</a:t>
            </a:r>
            <a:r>
              <a:rPr sz="1900" spc="235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40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knowing</a:t>
            </a:r>
            <a:r>
              <a:rPr sz="1900" spc="229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disregard</a:t>
            </a:r>
            <a:r>
              <a:rPr sz="1900" spc="235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35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an</a:t>
            </a:r>
            <a:r>
              <a:rPr sz="1900" spc="235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appreciated</a:t>
            </a:r>
            <a:r>
              <a:rPr sz="1900" spc="235" dirty="0">
                <a:latin typeface="Corbel"/>
                <a:cs typeface="Corbel"/>
              </a:rPr>
              <a:t>  </a:t>
            </a:r>
            <a:r>
              <a:rPr sz="1900" spc="-25" dirty="0">
                <a:latin typeface="Corbel"/>
                <a:cs typeface="Corbel"/>
              </a:rPr>
              <a:t>and 	</a:t>
            </a:r>
            <a:r>
              <a:rPr sz="1900" dirty="0">
                <a:latin typeface="Corbel"/>
                <a:cs typeface="Corbel"/>
              </a:rPr>
              <a:t>unacceptable</a:t>
            </a:r>
            <a:r>
              <a:rPr sz="1900" spc="3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risk</a:t>
            </a:r>
            <a:r>
              <a:rPr sz="1900" spc="3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causing</a:t>
            </a:r>
            <a:r>
              <a:rPr sz="1900" spc="3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injurious</a:t>
            </a:r>
            <a:r>
              <a:rPr sz="1900" spc="3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result</a:t>
            </a:r>
            <a:r>
              <a:rPr sz="1900" spc="370" dirty="0">
                <a:latin typeface="Corbel"/>
                <a:cs typeface="Corbel"/>
              </a:rPr>
              <a:t>  </a:t>
            </a:r>
            <a:r>
              <a:rPr sz="1900" dirty="0">
                <a:latin typeface="Corbel"/>
                <a:cs typeface="Corbel"/>
              </a:rPr>
              <a:t>i.e.</a:t>
            </a:r>
            <a:r>
              <a:rPr sz="1900" spc="3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defendants</a:t>
            </a:r>
            <a:r>
              <a:rPr sz="1900" spc="3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themselves</a:t>
            </a:r>
            <a:r>
              <a:rPr sz="1900" spc="37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must 	</a:t>
            </a:r>
            <a:r>
              <a:rPr sz="1900" dirty="0">
                <a:latin typeface="Corbel"/>
                <a:cs typeface="Corbel"/>
              </a:rPr>
              <a:t>perceive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risk</a:t>
            </a:r>
            <a:endParaRPr sz="1900">
              <a:latin typeface="Corbel"/>
              <a:cs typeface="Corbel"/>
            </a:endParaRPr>
          </a:p>
          <a:p>
            <a:pPr marL="380365" indent="-36576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380365" algn="l"/>
              </a:tabLst>
            </a:pPr>
            <a:r>
              <a:rPr sz="1900" b="1" dirty="0">
                <a:latin typeface="Corbel"/>
                <a:cs typeface="Corbel"/>
              </a:rPr>
              <a:t>THEREFORE:</a:t>
            </a:r>
            <a:r>
              <a:rPr sz="1900" b="1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found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guilty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damage,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must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both</a:t>
            </a:r>
            <a:endParaRPr sz="1900">
              <a:latin typeface="Corbel"/>
              <a:cs typeface="Corbel"/>
            </a:endParaRPr>
          </a:p>
          <a:p>
            <a:pPr marL="704215" lvl="1" indent="-366395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704215" algn="l"/>
              </a:tabLst>
            </a:pPr>
            <a:r>
              <a:rPr sz="1900" i="1" dirty="0">
                <a:latin typeface="Corbel"/>
                <a:cs typeface="Corbel"/>
              </a:rPr>
              <a:t>cause</a:t>
            </a:r>
            <a:r>
              <a:rPr sz="1900" i="1" spc="3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the</a:t>
            </a:r>
            <a:r>
              <a:rPr sz="1900" i="1" spc="3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injurious</a:t>
            </a:r>
            <a:r>
              <a:rPr sz="1900" i="1" spc="2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result,</a:t>
            </a:r>
            <a:r>
              <a:rPr sz="1900" i="1" spc="2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and</a:t>
            </a:r>
            <a:endParaRPr sz="1900">
              <a:latin typeface="Corbel"/>
              <a:cs typeface="Corbel"/>
            </a:endParaRPr>
          </a:p>
          <a:p>
            <a:pPr marL="704215" lvl="1" indent="-366395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704215" algn="l"/>
              </a:tabLst>
            </a:pPr>
            <a:r>
              <a:rPr sz="1900" i="1" dirty="0">
                <a:latin typeface="Corbel"/>
                <a:cs typeface="Corbel"/>
              </a:rPr>
              <a:t>have</a:t>
            </a:r>
            <a:r>
              <a:rPr sz="1900" i="1" spc="2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a</a:t>
            </a:r>
            <a:r>
              <a:rPr sz="1900" i="1" spc="2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culpable</a:t>
            </a:r>
            <a:r>
              <a:rPr sz="1900" i="1" spc="3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state</a:t>
            </a:r>
            <a:r>
              <a:rPr sz="1900" i="1" spc="2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of</a:t>
            </a:r>
            <a:r>
              <a:rPr sz="1900" i="1" spc="2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mind</a:t>
            </a:r>
            <a:r>
              <a:rPr sz="1900" i="1" spc="2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,</a:t>
            </a:r>
            <a:r>
              <a:rPr sz="1900" i="1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which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b="1" spc="-10" dirty="0">
                <a:latin typeface="Corbel"/>
                <a:cs typeface="Corbel"/>
              </a:rPr>
              <a:t>EITHER:</a:t>
            </a:r>
            <a:endParaRPr sz="1900">
              <a:latin typeface="Corbel"/>
              <a:cs typeface="Corbel"/>
            </a:endParaRPr>
          </a:p>
          <a:p>
            <a:pPr marL="1319530" lvl="2" indent="-304800">
              <a:lnSpc>
                <a:spcPct val="100000"/>
              </a:lnSpc>
              <a:spcBef>
                <a:spcPts val="1320"/>
              </a:spcBef>
              <a:buFont typeface="Wingdings"/>
              <a:buChar char=""/>
              <a:tabLst>
                <a:tab pos="1319530" algn="l"/>
              </a:tabLst>
            </a:pPr>
            <a:r>
              <a:rPr sz="1900" dirty="0">
                <a:latin typeface="Corbel"/>
                <a:cs typeface="Corbel"/>
              </a:rPr>
              <a:t>Intention,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b="1" spc="-25" dirty="0">
                <a:latin typeface="Corbel"/>
                <a:cs typeface="Corbel"/>
              </a:rPr>
              <a:t>OR</a:t>
            </a:r>
            <a:endParaRPr sz="1900">
              <a:latin typeface="Corbel"/>
              <a:cs typeface="Corbel"/>
            </a:endParaRPr>
          </a:p>
          <a:p>
            <a:pPr marL="1319530" lvl="2" indent="-304800">
              <a:lnSpc>
                <a:spcPct val="100000"/>
              </a:lnSpc>
              <a:spcBef>
                <a:spcPts val="1320"/>
              </a:spcBef>
              <a:buFont typeface="Wingdings"/>
              <a:buChar char=""/>
              <a:tabLst>
                <a:tab pos="1319530" algn="l"/>
              </a:tabLst>
            </a:pPr>
            <a:r>
              <a:rPr sz="1900" dirty="0">
                <a:latin typeface="Corbel"/>
                <a:cs typeface="Corbel"/>
              </a:rPr>
              <a:t>Recklessness</a:t>
            </a:r>
            <a:r>
              <a:rPr sz="1900" spc="3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(Cunningham</a:t>
            </a:r>
            <a:r>
              <a:rPr sz="1900" spc="-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Subjective</a:t>
            </a:r>
            <a:r>
              <a:rPr sz="1900" spc="-114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Test)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760"/>
              </a:spcBef>
            </a:pPr>
            <a:r>
              <a:rPr sz="2700" dirty="0"/>
              <a:t>R</a:t>
            </a:r>
            <a:r>
              <a:rPr sz="2700" spc="-95" dirty="0"/>
              <a:t> </a:t>
            </a:r>
            <a:r>
              <a:rPr sz="2700" spc="-20" dirty="0"/>
              <a:t>v</a:t>
            </a:r>
            <a:r>
              <a:rPr sz="2700" spc="-130" dirty="0"/>
              <a:t> </a:t>
            </a:r>
            <a:r>
              <a:rPr sz="2700" dirty="0"/>
              <a:t>G</a:t>
            </a:r>
            <a:r>
              <a:rPr sz="2700" spc="-45" dirty="0"/>
              <a:t> </a:t>
            </a:r>
            <a:r>
              <a:rPr sz="2700" spc="-35" dirty="0"/>
              <a:t>and</a:t>
            </a:r>
            <a:r>
              <a:rPr sz="2700" spc="-140" dirty="0"/>
              <a:t> </a:t>
            </a:r>
            <a:r>
              <a:rPr sz="2700" spc="-10" dirty="0"/>
              <a:t>Another</a:t>
            </a:r>
            <a:r>
              <a:rPr sz="2700" spc="-35" dirty="0"/>
              <a:t> </a:t>
            </a:r>
            <a:r>
              <a:rPr sz="2700" spc="-40" dirty="0"/>
              <a:t>[2003]</a:t>
            </a:r>
            <a:r>
              <a:rPr sz="2700" spc="-100" dirty="0"/>
              <a:t> </a:t>
            </a:r>
            <a:r>
              <a:rPr sz="2700" spc="-10" dirty="0"/>
              <a:t>UKHL</a:t>
            </a:r>
            <a:r>
              <a:rPr sz="2700" spc="-45" dirty="0"/>
              <a:t> </a:t>
            </a:r>
            <a:r>
              <a:rPr sz="2700" spc="-20" dirty="0"/>
              <a:t>5054</a:t>
            </a:r>
            <a:endParaRPr sz="2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787012"/>
            <a:ext cx="8818245" cy="46342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8100"/>
              </a:lnSpc>
              <a:spcBef>
                <a:spcPts val="155"/>
              </a:spcBef>
            </a:pPr>
            <a:r>
              <a:rPr sz="2400" dirty="0">
                <a:latin typeface="Corbel"/>
                <a:cs typeface="Corbel"/>
              </a:rPr>
              <a:t>“Can</a:t>
            </a:r>
            <a:r>
              <a:rPr sz="2400" spc="5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5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defendant</a:t>
            </a:r>
            <a:r>
              <a:rPr sz="2400" spc="5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be</a:t>
            </a:r>
            <a:r>
              <a:rPr sz="2400" spc="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properly</a:t>
            </a:r>
            <a:r>
              <a:rPr sz="2400" spc="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convicted</a:t>
            </a:r>
            <a:r>
              <a:rPr sz="2400" spc="5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on</a:t>
            </a:r>
            <a:r>
              <a:rPr sz="2400" spc="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the</a:t>
            </a:r>
            <a:r>
              <a:rPr sz="2400" spc="5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basis</a:t>
            </a:r>
            <a:r>
              <a:rPr sz="2400" spc="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being</a:t>
            </a:r>
            <a:r>
              <a:rPr sz="2400" spc="5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reckless </a:t>
            </a:r>
            <a:r>
              <a:rPr sz="2400" dirty="0">
                <a:latin typeface="Corbel"/>
                <a:cs typeface="Corbel"/>
              </a:rPr>
              <a:t>as</a:t>
            </a:r>
            <a:r>
              <a:rPr sz="2400" spc="5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to</a:t>
            </a:r>
            <a:r>
              <a:rPr sz="2400" spc="5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whether</a:t>
            </a:r>
            <a:r>
              <a:rPr sz="2400" spc="5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property</a:t>
            </a:r>
            <a:r>
              <a:rPr sz="2400" spc="5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was</a:t>
            </a:r>
            <a:r>
              <a:rPr sz="2400" spc="5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destroyed</a:t>
            </a:r>
            <a:r>
              <a:rPr sz="2400" spc="5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or</a:t>
            </a:r>
            <a:r>
              <a:rPr sz="2400" spc="5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damaged</a:t>
            </a:r>
            <a:r>
              <a:rPr sz="2400" spc="5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if</a:t>
            </a:r>
            <a:r>
              <a:rPr sz="2400" spc="5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he</a:t>
            </a:r>
            <a:r>
              <a:rPr sz="2400" spc="5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gave</a:t>
            </a:r>
            <a:r>
              <a:rPr sz="2400" spc="535" dirty="0">
                <a:latin typeface="Corbel"/>
                <a:cs typeface="Corbel"/>
              </a:rPr>
              <a:t> </a:t>
            </a:r>
            <a:r>
              <a:rPr sz="2400" spc="-25" dirty="0">
                <a:latin typeface="Corbel"/>
                <a:cs typeface="Corbel"/>
              </a:rPr>
              <a:t>no </a:t>
            </a:r>
            <a:r>
              <a:rPr sz="2400" spc="-10" dirty="0">
                <a:latin typeface="Corbel"/>
                <a:cs typeface="Corbel"/>
              </a:rPr>
              <a:t>thought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to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the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risk,</a:t>
            </a:r>
            <a:r>
              <a:rPr sz="2400" spc="-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but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by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reason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his</a:t>
            </a:r>
            <a:r>
              <a:rPr sz="2400" spc="-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age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or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personal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characteristics, </a:t>
            </a:r>
            <a:r>
              <a:rPr sz="2400" dirty="0">
                <a:latin typeface="Corbel"/>
                <a:cs typeface="Corbel"/>
              </a:rPr>
              <a:t>the</a:t>
            </a:r>
            <a:r>
              <a:rPr sz="2400" spc="1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risk</a:t>
            </a:r>
            <a:r>
              <a:rPr sz="2400" spc="16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would</a:t>
            </a:r>
            <a:r>
              <a:rPr sz="2400" spc="15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not</a:t>
            </a:r>
            <a:r>
              <a:rPr sz="2400" spc="16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have</a:t>
            </a:r>
            <a:r>
              <a:rPr sz="2400" spc="16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been</a:t>
            </a:r>
            <a:r>
              <a:rPr sz="2400" spc="1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obvious</a:t>
            </a:r>
            <a:r>
              <a:rPr sz="2400" spc="16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to</a:t>
            </a:r>
            <a:r>
              <a:rPr sz="2400" spc="1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him,</a:t>
            </a:r>
            <a:r>
              <a:rPr sz="2400" spc="17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even</a:t>
            </a:r>
            <a:r>
              <a:rPr sz="2400" spc="1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if</a:t>
            </a:r>
            <a:r>
              <a:rPr sz="2400" spc="16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he</a:t>
            </a:r>
            <a:r>
              <a:rPr sz="2400" spc="16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had</a:t>
            </a:r>
            <a:r>
              <a:rPr sz="2400" spc="15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thought </a:t>
            </a:r>
            <a:r>
              <a:rPr sz="2400" spc="-20" dirty="0">
                <a:latin typeface="Corbel"/>
                <a:cs typeface="Corbel"/>
              </a:rPr>
              <a:t>about</a:t>
            </a:r>
            <a:r>
              <a:rPr sz="2400" spc="-80" dirty="0">
                <a:latin typeface="Corbel"/>
                <a:cs typeface="Corbel"/>
              </a:rPr>
              <a:t> </a:t>
            </a:r>
            <a:r>
              <a:rPr sz="2400" spc="-20" dirty="0">
                <a:latin typeface="Corbel"/>
                <a:cs typeface="Corbel"/>
              </a:rPr>
              <a:t>it?”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395"/>
              </a:spcBef>
            </a:pPr>
            <a:endParaRPr sz="2400">
              <a:latin typeface="Corbel"/>
              <a:cs typeface="Corbe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rbel"/>
                <a:cs typeface="Corbel"/>
              </a:rPr>
              <a:t>“In</a:t>
            </a:r>
            <a:r>
              <a:rPr sz="2400" spc="-10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R</a:t>
            </a:r>
            <a:r>
              <a:rPr sz="2400" spc="-75" dirty="0">
                <a:latin typeface="Corbel"/>
                <a:cs typeface="Corbel"/>
              </a:rPr>
              <a:t> </a:t>
            </a:r>
            <a:r>
              <a:rPr sz="2400" spc="-20" dirty="0">
                <a:latin typeface="Corbel"/>
                <a:cs typeface="Corbel"/>
              </a:rPr>
              <a:t>v</a:t>
            </a:r>
            <a:r>
              <a:rPr sz="2400" spc="-135" dirty="0">
                <a:latin typeface="Corbel"/>
                <a:cs typeface="Corbel"/>
              </a:rPr>
              <a:t> </a:t>
            </a:r>
            <a:r>
              <a:rPr sz="2400" spc="-25" dirty="0">
                <a:latin typeface="Corbel"/>
                <a:cs typeface="Corbel"/>
              </a:rPr>
              <a:t>Caldwell</a:t>
            </a:r>
            <a:r>
              <a:rPr sz="2400" spc="-6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the</a:t>
            </a:r>
            <a:r>
              <a:rPr sz="2400" spc="-7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law</a:t>
            </a:r>
            <a:r>
              <a:rPr sz="2400" spc="-9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took</a:t>
            </a:r>
            <a:r>
              <a:rPr sz="2400" spc="-7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-80" dirty="0">
                <a:latin typeface="Corbel"/>
                <a:cs typeface="Corbel"/>
              </a:rPr>
              <a:t> </a:t>
            </a:r>
            <a:r>
              <a:rPr sz="2400" spc="-20" dirty="0">
                <a:latin typeface="Corbel"/>
                <a:cs typeface="Corbel"/>
              </a:rPr>
              <a:t>wrong</a:t>
            </a:r>
            <a:r>
              <a:rPr sz="2400" spc="-8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turn”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395"/>
              </a:spcBef>
            </a:pPr>
            <a:endParaRPr sz="2400">
              <a:latin typeface="Corbel"/>
              <a:cs typeface="Corbel"/>
            </a:endParaRPr>
          </a:p>
          <a:p>
            <a:pPr marL="12700" marR="5080" algn="just">
              <a:lnSpc>
                <a:spcPct val="99200"/>
              </a:lnSpc>
            </a:pPr>
            <a:r>
              <a:rPr sz="2400" dirty="0">
                <a:latin typeface="Corbel"/>
                <a:cs typeface="Corbel"/>
              </a:rPr>
              <a:t>“It</a:t>
            </a:r>
            <a:r>
              <a:rPr sz="2400" spc="-6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is</a:t>
            </a:r>
            <a:r>
              <a:rPr sz="2400" spc="-65" dirty="0">
                <a:latin typeface="Corbel"/>
                <a:cs typeface="Corbel"/>
              </a:rPr>
              <a:t> </a:t>
            </a:r>
            <a:r>
              <a:rPr sz="2400" spc="-20" dirty="0">
                <a:latin typeface="Corbel"/>
                <a:cs typeface="Corbel"/>
              </a:rPr>
              <a:t>neither</a:t>
            </a:r>
            <a:r>
              <a:rPr sz="2400" spc="-6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moral</a:t>
            </a:r>
            <a:r>
              <a:rPr sz="2400" spc="-5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nor</a:t>
            </a:r>
            <a:r>
              <a:rPr sz="2400" spc="-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just</a:t>
            </a:r>
            <a:r>
              <a:rPr sz="2400" spc="-6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to</a:t>
            </a:r>
            <a:r>
              <a:rPr sz="2400" spc="-65" dirty="0">
                <a:latin typeface="Corbel"/>
                <a:cs typeface="Corbel"/>
              </a:rPr>
              <a:t> </a:t>
            </a:r>
            <a:r>
              <a:rPr sz="2400" spc="-20" dirty="0">
                <a:latin typeface="Corbel"/>
                <a:cs typeface="Corbel"/>
              </a:rPr>
              <a:t>convict</a:t>
            </a:r>
            <a:r>
              <a:rPr sz="2400" spc="-7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-7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defendant,</a:t>
            </a:r>
            <a:r>
              <a:rPr sz="2400" spc="-6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least</a:t>
            </a:r>
            <a:r>
              <a:rPr sz="2400" spc="-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all</a:t>
            </a:r>
            <a:r>
              <a:rPr sz="2400" spc="-5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-6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child,</a:t>
            </a:r>
            <a:r>
              <a:rPr sz="2400" spc="-65" dirty="0">
                <a:latin typeface="Corbel"/>
                <a:cs typeface="Corbel"/>
              </a:rPr>
              <a:t> </a:t>
            </a:r>
            <a:r>
              <a:rPr sz="2400" spc="-25" dirty="0">
                <a:latin typeface="Corbel"/>
                <a:cs typeface="Corbel"/>
              </a:rPr>
              <a:t>on </a:t>
            </a:r>
            <a:r>
              <a:rPr sz="2400" dirty="0">
                <a:latin typeface="Corbel"/>
                <a:cs typeface="Corbel"/>
              </a:rPr>
              <a:t>the</a:t>
            </a:r>
            <a:r>
              <a:rPr sz="2400" spc="3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strength</a:t>
            </a:r>
            <a:r>
              <a:rPr sz="2400" spc="3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3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what</a:t>
            </a:r>
            <a:r>
              <a:rPr sz="2400" spc="3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someone</a:t>
            </a:r>
            <a:r>
              <a:rPr sz="2400" spc="3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else</a:t>
            </a:r>
            <a:r>
              <a:rPr sz="2400" spc="3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would</a:t>
            </a:r>
            <a:r>
              <a:rPr sz="2400" spc="3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have</a:t>
            </a:r>
            <a:r>
              <a:rPr sz="2400" spc="3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apprehended</a:t>
            </a:r>
            <a:r>
              <a:rPr sz="2400" spc="3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if</a:t>
            </a:r>
            <a:r>
              <a:rPr sz="2400" spc="345" dirty="0">
                <a:latin typeface="Corbel"/>
                <a:cs typeface="Corbel"/>
              </a:rPr>
              <a:t> </a:t>
            </a:r>
            <a:r>
              <a:rPr sz="2400" spc="-25" dirty="0">
                <a:latin typeface="Corbel"/>
                <a:cs typeface="Corbel"/>
              </a:rPr>
              <a:t>the </a:t>
            </a:r>
            <a:r>
              <a:rPr sz="2400" spc="-30" dirty="0">
                <a:latin typeface="Corbel"/>
                <a:cs typeface="Corbel"/>
              </a:rPr>
              <a:t>defendant</a:t>
            </a:r>
            <a:r>
              <a:rPr sz="2400" spc="-80" dirty="0">
                <a:latin typeface="Corbel"/>
                <a:cs typeface="Corbel"/>
              </a:rPr>
              <a:t> </a:t>
            </a:r>
            <a:r>
              <a:rPr sz="2400" spc="-20" dirty="0">
                <a:latin typeface="Corbel"/>
                <a:cs typeface="Corbel"/>
              </a:rPr>
              <a:t>himself</a:t>
            </a:r>
            <a:r>
              <a:rPr sz="2400" spc="-8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had</a:t>
            </a:r>
            <a:r>
              <a:rPr sz="2400" spc="-9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had</a:t>
            </a:r>
            <a:r>
              <a:rPr sz="2400" spc="-9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no</a:t>
            </a:r>
            <a:r>
              <a:rPr sz="2400" spc="-8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such</a:t>
            </a:r>
            <a:r>
              <a:rPr sz="2400" spc="-8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apprehension”.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326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Lord</a:t>
            </a:r>
            <a:r>
              <a:rPr sz="3000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Bingham</a:t>
            </a:r>
            <a:r>
              <a:rPr sz="30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3000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Cornhill</a:t>
            </a:r>
            <a:r>
              <a:rPr sz="30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30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000" spc="-1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endParaRPr sz="3000">
              <a:latin typeface="Corbel"/>
              <a:cs typeface="Corbel"/>
            </a:endParaRPr>
          </a:p>
          <a:p>
            <a:pPr marL="48768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Another</a:t>
            </a:r>
            <a:r>
              <a:rPr sz="30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[2003]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10" dirty="0">
                <a:solidFill>
                  <a:srgbClr val="EB641E"/>
                </a:solidFill>
              </a:rPr>
              <a:t>Negligence?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7420" y="1801772"/>
            <a:ext cx="9363710" cy="481393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464820" marR="106680" indent="-363855" algn="just">
              <a:lnSpc>
                <a:spcPct val="81300"/>
              </a:lnSpc>
              <a:spcBef>
                <a:spcPts val="525"/>
              </a:spcBef>
              <a:buFont typeface="Arial MT"/>
              <a:buChar char="•"/>
              <a:tabLst>
                <a:tab pos="467359" algn="l"/>
              </a:tabLst>
            </a:pPr>
            <a:r>
              <a:rPr sz="1900" dirty="0">
                <a:latin typeface="Corbel"/>
                <a:cs typeface="Corbel"/>
              </a:rPr>
              <a:t>“Negligence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involves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failure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comply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with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objective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standard 	</a:t>
            </a:r>
            <a:r>
              <a:rPr sz="1900" dirty="0">
                <a:latin typeface="Corbel"/>
                <a:cs typeface="Corbel"/>
              </a:rPr>
              <a:t>set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law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[…]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Whereas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intention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subjective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recklessness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require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proof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D’s 	</a:t>
            </a:r>
            <a:r>
              <a:rPr sz="1900" dirty="0">
                <a:latin typeface="Corbel"/>
                <a:cs typeface="Corbel"/>
              </a:rPr>
              <a:t>state</a:t>
            </a:r>
            <a:r>
              <a:rPr sz="1900" spc="4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4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mind</a:t>
            </a:r>
            <a:r>
              <a:rPr sz="1900" spc="4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4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foresight</a:t>
            </a:r>
            <a:r>
              <a:rPr sz="1900" spc="4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4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4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risk</a:t>
            </a:r>
            <a:r>
              <a:rPr sz="1900" spc="4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4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4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proscribed</a:t>
            </a:r>
            <a:r>
              <a:rPr sz="1900" spc="4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harm</a:t>
            </a:r>
            <a:r>
              <a:rPr sz="1900" spc="4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4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negligence</a:t>
            </a:r>
            <a:r>
              <a:rPr sz="1900" spc="4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may</a:t>
            </a:r>
            <a:r>
              <a:rPr sz="1900" spc="45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be 	</a:t>
            </a:r>
            <a:r>
              <a:rPr sz="1900" dirty="0">
                <a:latin typeface="Corbel"/>
                <a:cs typeface="Corbel"/>
              </a:rPr>
              <a:t>conclusively</a:t>
            </a:r>
            <a:r>
              <a:rPr sz="1900" spc="3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proved</a:t>
            </a:r>
            <a:r>
              <a:rPr sz="1900" spc="3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3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simply</a:t>
            </a:r>
            <a:r>
              <a:rPr sz="1900" spc="3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showing</a:t>
            </a:r>
            <a:r>
              <a:rPr sz="1900" spc="3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that</a:t>
            </a:r>
            <a:r>
              <a:rPr sz="1900" spc="3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D’s</a:t>
            </a:r>
            <a:r>
              <a:rPr sz="1900" spc="3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conduct</a:t>
            </a:r>
            <a:r>
              <a:rPr sz="1900" spc="3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failed</a:t>
            </a:r>
            <a:r>
              <a:rPr sz="1900" spc="3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measure</a:t>
            </a:r>
            <a:r>
              <a:rPr sz="1900" spc="3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up</a:t>
            </a:r>
            <a:r>
              <a:rPr sz="1900" spc="3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5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an 	</a:t>
            </a:r>
            <a:r>
              <a:rPr sz="1900" dirty="0">
                <a:latin typeface="Corbel"/>
                <a:cs typeface="Corbel"/>
              </a:rPr>
              <a:t>objective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standard”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D.</a:t>
            </a:r>
            <a:r>
              <a:rPr sz="1900" spc="-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Ormerod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(2008)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Smith</a:t>
            </a:r>
            <a:r>
              <a:rPr sz="1900" i="1" spc="3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and</a:t>
            </a:r>
            <a:r>
              <a:rPr sz="1900" i="1" spc="3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Hogan,</a:t>
            </a:r>
            <a:r>
              <a:rPr sz="1900" i="1" spc="-5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Criminal</a:t>
            </a:r>
            <a:r>
              <a:rPr sz="1900" i="1" spc="2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Law</a:t>
            </a:r>
            <a:r>
              <a:rPr sz="1900" dirty="0">
                <a:latin typeface="Corbel"/>
                <a:cs typeface="Corbel"/>
              </a:rPr>
              <a:t>,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12</a:t>
            </a:r>
            <a:r>
              <a:rPr sz="1950" baseline="25641" dirty="0">
                <a:latin typeface="Corbel"/>
                <a:cs typeface="Corbel"/>
              </a:rPr>
              <a:t>th</a:t>
            </a:r>
            <a:r>
              <a:rPr sz="1950" spc="195" baseline="25641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Ed,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p.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141.</a:t>
            </a:r>
            <a:endParaRPr sz="1900">
              <a:latin typeface="Corbel"/>
              <a:cs typeface="Corbel"/>
            </a:endParaRPr>
          </a:p>
          <a:p>
            <a:pPr marL="464820" marR="107314" indent="-363855" algn="just">
              <a:lnSpc>
                <a:spcPct val="81100"/>
              </a:lnSpc>
              <a:spcBef>
                <a:spcPts val="1250"/>
              </a:spcBef>
              <a:buFont typeface="Arial MT"/>
              <a:buChar char="•"/>
              <a:tabLst>
                <a:tab pos="467359" algn="l"/>
              </a:tabLst>
            </a:pPr>
            <a:r>
              <a:rPr sz="1900" dirty="0">
                <a:latin typeface="Corbel"/>
                <a:cs typeface="Corbel"/>
              </a:rPr>
              <a:t>Negligence</a:t>
            </a:r>
            <a:r>
              <a:rPr sz="1900" spc="2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regarded</a:t>
            </a:r>
            <a:r>
              <a:rPr sz="1900" spc="2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2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some</a:t>
            </a:r>
            <a:r>
              <a:rPr sz="1900" spc="2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as</a:t>
            </a:r>
            <a:r>
              <a:rPr sz="1900" spc="2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not</a:t>
            </a:r>
            <a:r>
              <a:rPr sz="1900" spc="2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really</a:t>
            </a:r>
            <a:r>
              <a:rPr sz="1900" spc="2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type</a:t>
            </a:r>
            <a:r>
              <a:rPr sz="1900" spc="2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4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mens</a:t>
            </a:r>
            <a:r>
              <a:rPr sz="1900" i="1" spc="23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rea</a:t>
            </a:r>
            <a:r>
              <a:rPr sz="1900" i="1" spc="2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because</a:t>
            </a:r>
            <a:r>
              <a:rPr sz="1900" spc="2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it</a:t>
            </a:r>
            <a:r>
              <a:rPr sz="1900" spc="2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does</a:t>
            </a:r>
            <a:r>
              <a:rPr sz="1900" spc="23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not 	</a:t>
            </a:r>
            <a:r>
              <a:rPr sz="1900" dirty="0">
                <a:latin typeface="Corbel"/>
                <a:cs typeface="Corbel"/>
              </a:rPr>
              <a:t>require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consideration</a:t>
            </a:r>
            <a:r>
              <a:rPr sz="1900" spc="1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state</a:t>
            </a:r>
            <a:r>
              <a:rPr sz="1900" spc="1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mind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1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defendant,</a:t>
            </a:r>
            <a:r>
              <a:rPr sz="1900" spc="1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which</a:t>
            </a:r>
            <a:r>
              <a:rPr sz="1900" spc="1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it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said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that</a:t>
            </a:r>
            <a:r>
              <a:rPr sz="1900" spc="160" dirty="0">
                <a:latin typeface="Corbel"/>
                <a:cs typeface="Corbel"/>
              </a:rPr>
              <a:t> </a:t>
            </a:r>
            <a:r>
              <a:rPr sz="1900" i="1" spc="-20" dirty="0">
                <a:latin typeface="Corbel"/>
                <a:cs typeface="Corbel"/>
              </a:rPr>
              <a:t>mens 	</a:t>
            </a:r>
            <a:r>
              <a:rPr sz="1900" i="1" dirty="0">
                <a:latin typeface="Corbel"/>
                <a:cs typeface="Corbel"/>
              </a:rPr>
              <a:t>rea</a:t>
            </a:r>
            <a:r>
              <a:rPr sz="1900" i="1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does.</a:t>
            </a:r>
            <a:endParaRPr sz="1900">
              <a:latin typeface="Corbel"/>
              <a:cs typeface="Corbel"/>
            </a:endParaRPr>
          </a:p>
          <a:p>
            <a:pPr marL="464820" marR="107314" indent="-363855" algn="just">
              <a:lnSpc>
                <a:spcPts val="1900"/>
              </a:lnSpc>
              <a:spcBef>
                <a:spcPts val="1195"/>
              </a:spcBef>
              <a:buFont typeface="Arial MT"/>
              <a:buChar char="•"/>
              <a:tabLst>
                <a:tab pos="467359" algn="l"/>
              </a:tabLst>
            </a:pPr>
            <a:r>
              <a:rPr sz="1900" dirty="0">
                <a:latin typeface="Corbel"/>
                <a:cs typeface="Corbel"/>
              </a:rPr>
              <a:t>Negligence</a:t>
            </a:r>
            <a:r>
              <a:rPr sz="1900" spc="4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imposes</a:t>
            </a:r>
            <a:r>
              <a:rPr sz="1900" spc="4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</a:t>
            </a:r>
            <a:r>
              <a:rPr sz="1900" spc="4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objective</a:t>
            </a:r>
            <a:r>
              <a:rPr sz="1900" spc="4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standard</a:t>
            </a:r>
            <a:r>
              <a:rPr sz="1900" spc="4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</a:t>
            </a:r>
            <a:r>
              <a:rPr sz="1900" spc="4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4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4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4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can</a:t>
            </a:r>
            <a:r>
              <a:rPr sz="1900" spc="4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4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satisfied</a:t>
            </a:r>
            <a:r>
              <a:rPr sz="1900" spc="45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by 	</a:t>
            </a:r>
            <a:r>
              <a:rPr sz="1900" dirty="0">
                <a:latin typeface="Corbel"/>
                <a:cs typeface="Corbel"/>
              </a:rPr>
              <a:t>inadvertence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obvious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risk.</a:t>
            </a:r>
            <a:endParaRPr sz="1900">
              <a:latin typeface="Corbel"/>
              <a:cs typeface="Corbel"/>
            </a:endParaRPr>
          </a:p>
          <a:p>
            <a:pPr marL="464820" marR="107950" indent="-363855" algn="just">
              <a:lnSpc>
                <a:spcPts val="1900"/>
              </a:lnSpc>
              <a:spcBef>
                <a:spcPts val="1215"/>
              </a:spcBef>
              <a:buFont typeface="Arial MT"/>
              <a:buChar char="•"/>
              <a:tabLst>
                <a:tab pos="467359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defendant’s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conduct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judged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against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conduct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hypothetical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reasonable 	person.</a:t>
            </a:r>
            <a:endParaRPr sz="1900">
              <a:latin typeface="Corbel"/>
              <a:cs typeface="Corbel"/>
            </a:endParaRPr>
          </a:p>
          <a:p>
            <a:pPr marL="467359" marR="107950" indent="-366395">
              <a:lnSpc>
                <a:spcPct val="78900"/>
              </a:lnSpc>
              <a:spcBef>
                <a:spcPts val="1295"/>
              </a:spcBef>
              <a:buFont typeface="Arial MT"/>
              <a:buChar char="•"/>
              <a:tabLst>
                <a:tab pos="467359" algn="l"/>
              </a:tabLst>
            </a:pPr>
            <a:r>
              <a:rPr sz="1900" dirty="0">
                <a:latin typeface="Corbel"/>
                <a:cs typeface="Corbel"/>
              </a:rPr>
              <a:t>This</a:t>
            </a:r>
            <a:r>
              <a:rPr sz="1900" spc="1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means</a:t>
            </a:r>
            <a:r>
              <a:rPr sz="1900" spc="1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that</a:t>
            </a:r>
            <a:r>
              <a:rPr sz="1900" spc="1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characteristics</a:t>
            </a:r>
            <a:r>
              <a:rPr sz="1900" spc="1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1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1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are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not</a:t>
            </a:r>
            <a:r>
              <a:rPr sz="1900" spc="1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1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taken</a:t>
            </a:r>
            <a:r>
              <a:rPr sz="1900" spc="1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into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account </a:t>
            </a:r>
            <a:r>
              <a:rPr sz="1900" dirty="0">
                <a:latin typeface="Corbel"/>
                <a:cs typeface="Corbel"/>
              </a:rPr>
              <a:t>when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assessing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his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fault.</a:t>
            </a:r>
            <a:endParaRPr sz="1900">
              <a:latin typeface="Corbel"/>
              <a:cs typeface="Corbel"/>
            </a:endParaRPr>
          </a:p>
          <a:p>
            <a:pPr marL="467359" indent="-365760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467359" algn="l"/>
              </a:tabLst>
            </a:pPr>
            <a:r>
              <a:rPr sz="1900" dirty="0">
                <a:latin typeface="Corbel"/>
                <a:cs typeface="Corbel"/>
              </a:rPr>
              <a:t>It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irrelevant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was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unable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understand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did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know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risk.</a:t>
            </a:r>
            <a:endParaRPr sz="1900">
              <a:latin typeface="Corbel"/>
              <a:cs typeface="Corbel"/>
            </a:endParaRPr>
          </a:p>
          <a:p>
            <a:pPr marL="467359" indent="-365760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467359" algn="l"/>
              </a:tabLst>
            </a:pPr>
            <a:r>
              <a:rPr sz="1900" dirty="0">
                <a:latin typeface="Corbel"/>
                <a:cs typeface="Corbel"/>
              </a:rPr>
              <a:t>Negligence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much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wider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fault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element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intention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recklessness.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10" dirty="0"/>
              <a:t>Negligence?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429" y="1731667"/>
            <a:ext cx="352996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4855" indent="-7321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744855" algn="l"/>
              </a:tabLst>
            </a:pPr>
            <a:r>
              <a:rPr sz="1900" dirty="0">
                <a:latin typeface="Corbel"/>
                <a:cs typeface="Corbel"/>
              </a:rPr>
              <a:t>A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person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negligent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when: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3208" y="1960267"/>
            <a:ext cx="20193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5" dirty="0">
                <a:latin typeface="Corbel"/>
                <a:cs typeface="Corbel"/>
              </a:rPr>
              <a:t>1.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3208" y="2429660"/>
            <a:ext cx="21717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5" dirty="0">
                <a:latin typeface="Corbel"/>
                <a:cs typeface="Corbel"/>
              </a:rPr>
              <a:t>2.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9838" y="1960267"/>
            <a:ext cx="7524750" cy="12541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6350">
              <a:lnSpc>
                <a:spcPts val="1900"/>
              </a:lnSpc>
              <a:spcBef>
                <a:spcPts val="480"/>
              </a:spcBef>
            </a:pPr>
            <a:r>
              <a:rPr sz="1900" dirty="0">
                <a:latin typeface="Corbel"/>
                <a:cs typeface="Corbel"/>
              </a:rPr>
              <a:t>They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fail</a:t>
            </a:r>
            <a:r>
              <a:rPr sz="1900" spc="1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foresee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risk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that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reasonable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person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would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have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foreseen; </a:t>
            </a:r>
            <a:r>
              <a:rPr sz="1900" spc="-25" dirty="0">
                <a:latin typeface="Corbel"/>
                <a:cs typeface="Corbel"/>
              </a:rPr>
              <a:t>or</a:t>
            </a:r>
            <a:endParaRPr sz="1900">
              <a:latin typeface="Corbel"/>
              <a:cs typeface="Corbel"/>
            </a:endParaRPr>
          </a:p>
          <a:p>
            <a:pPr marL="12700">
              <a:lnSpc>
                <a:spcPts val="1605"/>
              </a:lnSpc>
            </a:pPr>
            <a:r>
              <a:rPr sz="1900" dirty="0">
                <a:latin typeface="Corbel"/>
                <a:cs typeface="Corbel"/>
              </a:rPr>
              <a:t>They</a:t>
            </a:r>
            <a:r>
              <a:rPr sz="1900" spc="1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do</a:t>
            </a:r>
            <a:r>
              <a:rPr sz="1900" spc="1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foresee</a:t>
            </a:r>
            <a:r>
              <a:rPr sz="1900" spc="1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risk,</a:t>
            </a:r>
            <a:r>
              <a:rPr sz="1900" spc="1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but</a:t>
            </a:r>
            <a:r>
              <a:rPr sz="1900" spc="1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either</a:t>
            </a:r>
            <a:r>
              <a:rPr sz="1900" spc="1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do</a:t>
            </a:r>
            <a:r>
              <a:rPr sz="1900" spc="1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not</a:t>
            </a:r>
            <a:r>
              <a:rPr sz="1900" spc="1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take</a:t>
            </a:r>
            <a:r>
              <a:rPr sz="1900" spc="1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steps</a:t>
            </a:r>
            <a:r>
              <a:rPr sz="1900" spc="1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1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avoid</a:t>
            </a:r>
            <a:r>
              <a:rPr sz="1900" spc="1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risk</a:t>
            </a:r>
            <a:r>
              <a:rPr sz="1900" spc="17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or</a:t>
            </a:r>
            <a:endParaRPr sz="1900">
              <a:latin typeface="Corbel"/>
              <a:cs typeface="Corbel"/>
            </a:endParaRPr>
          </a:p>
          <a:p>
            <a:pPr marL="12700" marR="5715">
              <a:lnSpc>
                <a:spcPct val="78900"/>
              </a:lnSpc>
              <a:spcBef>
                <a:spcPts val="290"/>
              </a:spcBef>
            </a:pPr>
            <a:r>
              <a:rPr sz="1900" dirty="0">
                <a:latin typeface="Corbel"/>
                <a:cs typeface="Corbel"/>
              </a:rPr>
              <a:t>take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inadequate</a:t>
            </a:r>
            <a:r>
              <a:rPr sz="1900" spc="1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steps,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thereby</a:t>
            </a:r>
            <a:r>
              <a:rPr sz="1900" spc="1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falling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below</a:t>
            </a:r>
            <a:r>
              <a:rPr sz="1900" spc="1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standard</a:t>
            </a:r>
            <a:r>
              <a:rPr sz="1900" spc="1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1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expected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reasonable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person.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429" y="3368444"/>
            <a:ext cx="7398384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4855" indent="-7321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744855" algn="l"/>
              </a:tabLst>
            </a:pPr>
            <a:r>
              <a:rPr sz="1900" dirty="0">
                <a:latin typeface="Corbel"/>
                <a:cs typeface="Corbel"/>
              </a:rPr>
              <a:t>At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common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law,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negligence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rarely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sufficient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liability.</a:t>
            </a:r>
            <a:endParaRPr sz="19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900" spc="-50" dirty="0">
                <a:latin typeface="Arial MT"/>
                <a:cs typeface="Arial MT"/>
              </a:rPr>
              <a:t>•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3902" y="3840884"/>
            <a:ext cx="8460105" cy="556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3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</a:t>
            </a:r>
            <a:r>
              <a:rPr sz="1900" spc="3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gross</a:t>
            </a:r>
            <a:r>
              <a:rPr sz="1900" spc="3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negligence</a:t>
            </a:r>
            <a:r>
              <a:rPr sz="1900" spc="3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manslaughter</a:t>
            </a:r>
            <a:r>
              <a:rPr sz="1900" spc="3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requires</a:t>
            </a:r>
            <a:r>
              <a:rPr sz="1900" spc="3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much</a:t>
            </a:r>
            <a:r>
              <a:rPr sz="1900" spc="3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higher</a:t>
            </a:r>
            <a:r>
              <a:rPr sz="1900" spc="3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degree</a:t>
            </a:r>
            <a:r>
              <a:rPr sz="1900" spc="32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of </a:t>
            </a:r>
            <a:r>
              <a:rPr sz="1900" dirty="0">
                <a:latin typeface="Corbel"/>
                <a:cs typeface="Corbel"/>
              </a:rPr>
              <a:t>fault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ordinary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tortious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negligence.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1429" y="4551068"/>
            <a:ext cx="9190990" cy="10134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44855" marR="5080" indent="-732790">
              <a:lnSpc>
                <a:spcPct val="78900"/>
              </a:lnSpc>
              <a:spcBef>
                <a:spcPts val="580"/>
              </a:spcBef>
              <a:buFont typeface="Arial MT"/>
              <a:buChar char="•"/>
              <a:tabLst>
                <a:tab pos="744855" algn="l"/>
                <a:tab pos="1266190" algn="l"/>
                <a:tab pos="2208530" algn="l"/>
                <a:tab pos="2550160" algn="l"/>
                <a:tab pos="3783965" algn="l"/>
                <a:tab pos="4071620" algn="l"/>
                <a:tab pos="4683125" algn="l"/>
                <a:tab pos="5382895" algn="l"/>
                <a:tab pos="6052185" algn="l"/>
                <a:tab pos="6868795" algn="l"/>
                <a:tab pos="7186930" algn="l"/>
                <a:tab pos="8249284" algn="l"/>
              </a:tabLst>
            </a:pPr>
            <a:r>
              <a:rPr sz="1900" spc="-25" dirty="0">
                <a:latin typeface="Corbel"/>
                <a:cs typeface="Corbel"/>
              </a:rPr>
              <a:t>The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10" dirty="0">
                <a:latin typeface="Corbel"/>
                <a:cs typeface="Corbel"/>
              </a:rPr>
              <a:t>concept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25" dirty="0">
                <a:latin typeface="Corbel"/>
                <a:cs typeface="Corbel"/>
              </a:rPr>
              <a:t>of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10" dirty="0">
                <a:latin typeface="Corbel"/>
                <a:cs typeface="Corbel"/>
              </a:rPr>
              <a:t>negligence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25" dirty="0">
                <a:latin typeface="Corbel"/>
                <a:cs typeface="Corbel"/>
              </a:rPr>
              <a:t>is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20" dirty="0">
                <a:latin typeface="Corbel"/>
                <a:cs typeface="Corbel"/>
              </a:rPr>
              <a:t>used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20" dirty="0">
                <a:latin typeface="Corbel"/>
                <a:cs typeface="Corbel"/>
              </a:rPr>
              <a:t>much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20" dirty="0">
                <a:latin typeface="Corbel"/>
                <a:cs typeface="Corbel"/>
              </a:rPr>
              <a:t>more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10" dirty="0">
                <a:latin typeface="Corbel"/>
                <a:cs typeface="Corbel"/>
              </a:rPr>
              <a:t>readily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25" dirty="0">
                <a:latin typeface="Corbel"/>
                <a:cs typeface="Corbel"/>
              </a:rPr>
              <a:t>in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10" dirty="0">
                <a:latin typeface="Corbel"/>
                <a:cs typeface="Corbel"/>
              </a:rPr>
              <a:t>statutory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10" dirty="0">
                <a:latin typeface="Corbel"/>
                <a:cs typeface="Corbel"/>
              </a:rPr>
              <a:t>offences, </a:t>
            </a:r>
            <a:r>
              <a:rPr sz="1900" dirty="0">
                <a:latin typeface="Corbel"/>
                <a:cs typeface="Corbel"/>
              </a:rPr>
              <a:t>although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most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these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regulatory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nature.</a:t>
            </a:r>
            <a:endParaRPr sz="1900">
              <a:latin typeface="Corbel"/>
              <a:cs typeface="Corbel"/>
            </a:endParaRPr>
          </a:p>
          <a:p>
            <a:pPr marL="744855" indent="-732155">
              <a:lnSpc>
                <a:spcPct val="100000"/>
              </a:lnSpc>
              <a:spcBef>
                <a:spcPts val="1415"/>
              </a:spcBef>
              <a:buFont typeface="Arial MT"/>
              <a:buChar char="•"/>
              <a:tabLst>
                <a:tab pos="744855" algn="l"/>
              </a:tabLst>
            </a:pPr>
            <a:r>
              <a:rPr sz="1900" spc="-10" dirty="0">
                <a:latin typeface="Corbel"/>
                <a:cs typeface="Corbel"/>
              </a:rPr>
              <a:t>Examples: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3208" y="5492900"/>
            <a:ext cx="17081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0" dirty="0">
                <a:latin typeface="Courier New"/>
                <a:cs typeface="Courier New"/>
              </a:rPr>
              <a:t>o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3208" y="6419492"/>
            <a:ext cx="17081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0" dirty="0">
                <a:latin typeface="Courier New"/>
                <a:cs typeface="Courier New"/>
              </a:rPr>
              <a:t>o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58799" y="5492900"/>
            <a:ext cx="7585709" cy="171132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6985" algn="just">
              <a:lnSpc>
                <a:spcPct val="80400"/>
              </a:lnSpc>
              <a:spcBef>
                <a:spcPts val="545"/>
              </a:spcBef>
            </a:pPr>
            <a:r>
              <a:rPr sz="1900" b="1" dirty="0">
                <a:latin typeface="Corbel"/>
                <a:cs typeface="Corbel"/>
              </a:rPr>
              <a:t>Section</a:t>
            </a:r>
            <a:r>
              <a:rPr sz="1900" b="1" spc="10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3</a:t>
            </a:r>
            <a:r>
              <a:rPr sz="1900" b="1" spc="10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of</a:t>
            </a:r>
            <a:r>
              <a:rPr sz="1900" b="1" spc="10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the</a:t>
            </a:r>
            <a:r>
              <a:rPr sz="1900" b="1" spc="1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Road</a:t>
            </a:r>
            <a:r>
              <a:rPr sz="1900" b="1" spc="10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Traffic</a:t>
            </a:r>
            <a:r>
              <a:rPr sz="1900" b="1" spc="9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Act</a:t>
            </a:r>
            <a:r>
              <a:rPr sz="1900" b="1" spc="1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1988</a:t>
            </a:r>
            <a:r>
              <a:rPr sz="1900" b="1" spc="1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provides</a:t>
            </a:r>
            <a:r>
              <a:rPr sz="1900" spc="11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11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</a:t>
            </a:r>
            <a:r>
              <a:rPr sz="1900" spc="1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1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driving </a:t>
            </a:r>
            <a:r>
              <a:rPr sz="1900" dirty="0">
                <a:latin typeface="Corbel"/>
                <a:cs typeface="Corbel"/>
              </a:rPr>
              <a:t>without</a:t>
            </a:r>
            <a:r>
              <a:rPr sz="1900" spc="409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due</a:t>
            </a:r>
            <a:r>
              <a:rPr sz="1900" spc="4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care</a:t>
            </a:r>
            <a:r>
              <a:rPr sz="1900" spc="4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409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attention.</a:t>
            </a:r>
            <a:r>
              <a:rPr sz="1900" spc="409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This</a:t>
            </a:r>
            <a:r>
              <a:rPr sz="1900" spc="40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</a:t>
            </a:r>
            <a:r>
              <a:rPr sz="1900" spc="4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requires</a:t>
            </a:r>
            <a:r>
              <a:rPr sz="1900" spc="4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4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409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to </a:t>
            </a:r>
            <a:r>
              <a:rPr sz="1900" dirty="0">
                <a:latin typeface="Corbel"/>
                <a:cs typeface="Corbel"/>
              </a:rPr>
              <a:t>drive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way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which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falls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below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standard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driving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expected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from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reasonable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person.</a:t>
            </a:r>
            <a:endParaRPr sz="1900">
              <a:latin typeface="Corbel"/>
              <a:cs typeface="Corbel"/>
            </a:endParaRPr>
          </a:p>
          <a:p>
            <a:pPr marL="12700" algn="just">
              <a:lnSpc>
                <a:spcPts val="1610"/>
              </a:lnSpc>
            </a:pPr>
            <a:r>
              <a:rPr sz="1900" b="1" dirty="0">
                <a:latin typeface="Corbel"/>
                <a:cs typeface="Corbel"/>
              </a:rPr>
              <a:t>Section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5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of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the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Domestic</a:t>
            </a:r>
            <a:r>
              <a:rPr sz="1900" b="1" spc="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Violence,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Crime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and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Victims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Act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2004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provides</a:t>
            </a:r>
            <a:endParaRPr sz="1900">
              <a:latin typeface="Corbel"/>
              <a:cs typeface="Corbel"/>
            </a:endParaRPr>
          </a:p>
          <a:p>
            <a:pPr marL="12700" marR="5080" algn="just">
              <a:lnSpc>
                <a:spcPct val="78900"/>
              </a:lnSpc>
              <a:spcBef>
                <a:spcPts val="290"/>
              </a:spcBef>
            </a:pPr>
            <a:r>
              <a:rPr sz="1900" dirty="0">
                <a:latin typeface="Corbel"/>
                <a:cs typeface="Corbel"/>
              </a:rPr>
              <a:t>for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causing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death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serious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physical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harm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child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or </a:t>
            </a:r>
            <a:r>
              <a:rPr sz="1900" dirty="0">
                <a:latin typeface="Corbel"/>
                <a:cs typeface="Corbel"/>
              </a:rPr>
              <a:t>vulnerable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adult.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029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889"/>
              </a:spcBef>
            </a:pPr>
            <a:r>
              <a:rPr dirty="0"/>
              <a:t>Negligence</a:t>
            </a:r>
            <a:r>
              <a:rPr spc="-100" dirty="0"/>
              <a:t> </a:t>
            </a:r>
            <a:r>
              <a:rPr dirty="0"/>
              <a:t>explained</a:t>
            </a:r>
            <a:r>
              <a:rPr spc="-90" dirty="0"/>
              <a:t> </a:t>
            </a:r>
            <a:r>
              <a:rPr dirty="0"/>
              <a:t>through</a:t>
            </a:r>
            <a:r>
              <a:rPr spc="-90" dirty="0"/>
              <a:t> </a:t>
            </a:r>
            <a:r>
              <a:rPr dirty="0"/>
              <a:t>case</a:t>
            </a:r>
            <a:r>
              <a:rPr spc="-100" dirty="0"/>
              <a:t> </a:t>
            </a:r>
            <a:r>
              <a:rPr spc="-25" dirty="0"/>
              <a:t>law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815" y="2440824"/>
            <a:ext cx="4320540" cy="36106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17500" marR="171450" indent="-305435">
              <a:lnSpc>
                <a:spcPct val="101899"/>
              </a:lnSpc>
              <a:spcBef>
                <a:spcPts val="5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Negligence</a:t>
            </a:r>
            <a:r>
              <a:rPr sz="2100" b="1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failure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appreciate </a:t>
            </a:r>
            <a:r>
              <a:rPr sz="2100" dirty="0">
                <a:latin typeface="Corbel"/>
                <a:cs typeface="Corbel"/>
              </a:rPr>
              <a:t>circumstances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consequences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reasonable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man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would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have </a:t>
            </a:r>
            <a:r>
              <a:rPr sz="2100" spc="-10" dirty="0">
                <a:latin typeface="Corbel"/>
                <a:cs typeface="Corbel"/>
              </a:rPr>
              <a:t>considered</a:t>
            </a:r>
            <a:endParaRPr sz="2100">
              <a:latin typeface="Corbel"/>
              <a:cs typeface="Corbel"/>
            </a:endParaRPr>
          </a:p>
          <a:p>
            <a:pPr marL="317500" marR="260350" indent="-305435">
              <a:lnSpc>
                <a:spcPct val="102899"/>
              </a:lnSpc>
              <a:spcBef>
                <a:spcPts val="120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Is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it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same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as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civil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standard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‘want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care’?</a:t>
            </a:r>
            <a:endParaRPr sz="2100">
              <a:latin typeface="Corbel"/>
              <a:cs typeface="Corbel"/>
            </a:endParaRPr>
          </a:p>
          <a:p>
            <a:pPr marL="317500" marR="5080" indent="-305435">
              <a:lnSpc>
                <a:spcPct val="101899"/>
              </a:lnSpc>
              <a:spcBef>
                <a:spcPts val="1345"/>
              </a:spcBef>
              <a:buChar char="•"/>
              <a:tabLst>
                <a:tab pos="317500" algn="l"/>
                <a:tab pos="371475" algn="l"/>
              </a:tabLst>
            </a:pPr>
            <a:r>
              <a:rPr sz="2100" dirty="0">
                <a:latin typeface="Arial MT"/>
                <a:cs typeface="Arial MT"/>
              </a:rPr>
              <a:t>	</a:t>
            </a:r>
            <a:r>
              <a:rPr sz="2100" b="1" dirty="0">
                <a:latin typeface="Corbel"/>
                <a:cs typeface="Corbel"/>
              </a:rPr>
              <a:t>NO.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Andrews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v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DPP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(1937)</a:t>
            </a:r>
            <a:r>
              <a:rPr sz="2100" b="1" spc="-60" dirty="0">
                <a:latin typeface="Corbel"/>
                <a:cs typeface="Corbel"/>
              </a:rPr>
              <a:t> </a:t>
            </a:r>
            <a:r>
              <a:rPr sz="2100" b="1" spc="-25" dirty="0">
                <a:latin typeface="Corbel"/>
                <a:cs typeface="Corbel"/>
              </a:rPr>
              <a:t>AC </a:t>
            </a:r>
            <a:r>
              <a:rPr sz="2100" b="1" dirty="0">
                <a:latin typeface="Corbel"/>
                <a:cs typeface="Corbel"/>
              </a:rPr>
              <a:t>576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per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Lord</a:t>
            </a:r>
            <a:r>
              <a:rPr sz="2100" spc="-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Atkin.</a:t>
            </a:r>
            <a:r>
              <a:rPr sz="2100" spc="-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its </a:t>
            </a:r>
            <a:r>
              <a:rPr sz="2100" dirty="0">
                <a:latin typeface="Corbel"/>
                <a:cs typeface="Corbel"/>
              </a:rPr>
              <a:t>application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R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v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Adomako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b="1" spc="-10" dirty="0">
                <a:latin typeface="Corbel"/>
                <a:cs typeface="Corbel"/>
              </a:rPr>
              <a:t>[1995] </a:t>
            </a:r>
            <a:r>
              <a:rPr sz="2100" b="1" dirty="0">
                <a:latin typeface="Corbel"/>
                <a:cs typeface="Corbel"/>
              </a:rPr>
              <a:t>1</a:t>
            </a:r>
            <a:r>
              <a:rPr sz="2100" b="1" spc="-7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AC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b="1" spc="-25" dirty="0">
                <a:latin typeface="Corbel"/>
                <a:cs typeface="Corbel"/>
              </a:rPr>
              <a:t>171</a:t>
            </a:r>
            <a:endParaRPr sz="21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1176" y="7073575"/>
            <a:ext cx="345440" cy="361315"/>
            <a:chOff x="921176" y="7073575"/>
            <a:chExt cx="345440" cy="361315"/>
          </a:xfrm>
        </p:grpSpPr>
        <p:sp>
          <p:nvSpPr>
            <p:cNvPr id="5" name="object 5"/>
            <p:cNvSpPr/>
            <p:nvPr/>
          </p:nvSpPr>
          <p:spPr>
            <a:xfrm>
              <a:off x="921176" y="7073575"/>
              <a:ext cx="345440" cy="361315"/>
            </a:xfrm>
            <a:custGeom>
              <a:avLst/>
              <a:gdLst/>
              <a:ahLst/>
              <a:cxnLst/>
              <a:rect l="l" t="t" r="r" b="b"/>
              <a:pathLst>
                <a:path w="345440" h="361315">
                  <a:moveTo>
                    <a:pt x="345074" y="0"/>
                  </a:moveTo>
                  <a:lnTo>
                    <a:pt x="0" y="0"/>
                  </a:lnTo>
                  <a:lnTo>
                    <a:pt x="0" y="361234"/>
                  </a:lnTo>
                  <a:lnTo>
                    <a:pt x="345074" y="361234"/>
                  </a:lnTo>
                  <a:lnTo>
                    <a:pt x="345074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563" y="7184793"/>
              <a:ext cx="101103" cy="10887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4458" y="2736899"/>
            <a:ext cx="4299884" cy="243958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25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ADOMAKO</a:t>
            </a:r>
            <a:r>
              <a:rPr spc="-130" dirty="0"/>
              <a:t> </a:t>
            </a:r>
            <a:r>
              <a:rPr dirty="0"/>
              <a:t>GROSS</a:t>
            </a:r>
            <a:r>
              <a:rPr spc="-5" dirty="0"/>
              <a:t> </a:t>
            </a:r>
            <a:r>
              <a:rPr spc="-10" dirty="0"/>
              <a:t>NEGLIGENCE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201" y="1559818"/>
            <a:ext cx="9575800" cy="5882640"/>
            <a:chOff x="457201" y="1559818"/>
            <a:chExt cx="9575800" cy="5882640"/>
          </a:xfrm>
        </p:grpSpPr>
        <p:sp>
          <p:nvSpPr>
            <p:cNvPr id="4" name="object 4"/>
            <p:cNvSpPr/>
            <p:nvPr/>
          </p:nvSpPr>
          <p:spPr>
            <a:xfrm>
              <a:off x="457201" y="7144591"/>
              <a:ext cx="359410" cy="297815"/>
            </a:xfrm>
            <a:custGeom>
              <a:avLst/>
              <a:gdLst/>
              <a:ahLst/>
              <a:cxnLst/>
              <a:rect l="l" t="t" r="r" b="b"/>
              <a:pathLst>
                <a:path w="359409" h="297815">
                  <a:moveTo>
                    <a:pt x="359219" y="0"/>
                  </a:moveTo>
                  <a:lnTo>
                    <a:pt x="0" y="0"/>
                  </a:lnTo>
                  <a:lnTo>
                    <a:pt x="0" y="297606"/>
                  </a:lnTo>
                  <a:lnTo>
                    <a:pt x="359219" y="297606"/>
                  </a:lnTo>
                  <a:lnTo>
                    <a:pt x="35921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044" y="7224012"/>
              <a:ext cx="99065" cy="10887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6811" y="1559818"/>
              <a:ext cx="9396095" cy="5882640"/>
            </a:xfrm>
            <a:custGeom>
              <a:avLst/>
              <a:gdLst/>
              <a:ahLst/>
              <a:cxnLst/>
              <a:rect l="l" t="t" r="r" b="b"/>
              <a:pathLst>
                <a:path w="9396095" h="5882640">
                  <a:moveTo>
                    <a:pt x="9395853" y="0"/>
                  </a:moveTo>
                  <a:lnTo>
                    <a:pt x="0" y="0"/>
                  </a:lnTo>
                  <a:lnTo>
                    <a:pt x="0" y="5882379"/>
                  </a:lnTo>
                  <a:lnTo>
                    <a:pt x="9395853" y="5882379"/>
                  </a:lnTo>
                  <a:lnTo>
                    <a:pt x="9395853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9563" y="3948395"/>
              <a:ext cx="2762250" cy="1105535"/>
            </a:xfrm>
            <a:custGeom>
              <a:avLst/>
              <a:gdLst/>
              <a:ahLst/>
              <a:cxnLst/>
              <a:rect l="l" t="t" r="r" b="b"/>
              <a:pathLst>
                <a:path w="2762250" h="1105535">
                  <a:moveTo>
                    <a:pt x="2209496" y="0"/>
                  </a:moveTo>
                  <a:lnTo>
                    <a:pt x="0" y="0"/>
                  </a:lnTo>
                  <a:lnTo>
                    <a:pt x="0" y="1105225"/>
                  </a:lnTo>
                  <a:lnTo>
                    <a:pt x="2209496" y="1105225"/>
                  </a:lnTo>
                  <a:lnTo>
                    <a:pt x="2761866" y="552613"/>
                  </a:lnTo>
                  <a:lnTo>
                    <a:pt x="2209496" y="0"/>
                  </a:lnTo>
                  <a:close/>
                </a:path>
              </a:pathLst>
            </a:custGeom>
            <a:solidFill>
              <a:srgbClr val="985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9563" y="3948395"/>
              <a:ext cx="2762250" cy="1105535"/>
            </a:xfrm>
            <a:custGeom>
              <a:avLst/>
              <a:gdLst/>
              <a:ahLst/>
              <a:cxnLst/>
              <a:rect l="l" t="t" r="r" b="b"/>
              <a:pathLst>
                <a:path w="2762250" h="1105535">
                  <a:moveTo>
                    <a:pt x="0" y="0"/>
                  </a:moveTo>
                  <a:lnTo>
                    <a:pt x="2209496" y="0"/>
                  </a:lnTo>
                  <a:lnTo>
                    <a:pt x="2761866" y="552614"/>
                  </a:lnTo>
                  <a:lnTo>
                    <a:pt x="2209496" y="1105225"/>
                  </a:lnTo>
                  <a:lnTo>
                    <a:pt x="0" y="1105225"/>
                  </a:lnTo>
                  <a:lnTo>
                    <a:pt x="0" y="0"/>
                  </a:lnTo>
                  <a:close/>
                </a:path>
              </a:pathLst>
            </a:custGeom>
            <a:ln w="27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51436" y="4367707"/>
            <a:ext cx="17189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Duty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14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Care</a:t>
            </a:r>
            <a:r>
              <a:rPr sz="14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Owed</a:t>
            </a:r>
            <a:r>
              <a:rPr sz="1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4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35403" y="3934742"/>
            <a:ext cx="2789555" cy="1132840"/>
            <a:chOff x="2835403" y="3934742"/>
            <a:chExt cx="2789555" cy="1132840"/>
          </a:xfrm>
        </p:grpSpPr>
        <p:sp>
          <p:nvSpPr>
            <p:cNvPr id="11" name="object 11"/>
            <p:cNvSpPr/>
            <p:nvPr/>
          </p:nvSpPr>
          <p:spPr>
            <a:xfrm>
              <a:off x="2849055" y="3948395"/>
              <a:ext cx="2762250" cy="1105535"/>
            </a:xfrm>
            <a:custGeom>
              <a:avLst/>
              <a:gdLst/>
              <a:ahLst/>
              <a:cxnLst/>
              <a:rect l="l" t="t" r="r" b="b"/>
              <a:pathLst>
                <a:path w="2762250" h="1105535">
                  <a:moveTo>
                    <a:pt x="2209496" y="0"/>
                  </a:moveTo>
                  <a:lnTo>
                    <a:pt x="0" y="0"/>
                  </a:lnTo>
                  <a:lnTo>
                    <a:pt x="552373" y="552613"/>
                  </a:lnTo>
                  <a:lnTo>
                    <a:pt x="0" y="1105225"/>
                  </a:lnTo>
                  <a:lnTo>
                    <a:pt x="2209496" y="1105225"/>
                  </a:lnTo>
                  <a:lnTo>
                    <a:pt x="2761866" y="552613"/>
                  </a:lnTo>
                  <a:lnTo>
                    <a:pt x="2209496" y="0"/>
                  </a:lnTo>
                  <a:close/>
                </a:path>
              </a:pathLst>
            </a:custGeom>
            <a:solidFill>
              <a:srgbClr val="D7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49055" y="3948395"/>
              <a:ext cx="2762250" cy="1105535"/>
            </a:xfrm>
            <a:custGeom>
              <a:avLst/>
              <a:gdLst/>
              <a:ahLst/>
              <a:cxnLst/>
              <a:rect l="l" t="t" r="r" b="b"/>
              <a:pathLst>
                <a:path w="2762250" h="1105535">
                  <a:moveTo>
                    <a:pt x="0" y="0"/>
                  </a:moveTo>
                  <a:lnTo>
                    <a:pt x="2209496" y="0"/>
                  </a:lnTo>
                  <a:lnTo>
                    <a:pt x="2761866" y="552614"/>
                  </a:lnTo>
                  <a:lnTo>
                    <a:pt x="2209496" y="1105225"/>
                  </a:lnTo>
                  <a:lnTo>
                    <a:pt x="0" y="1105225"/>
                  </a:lnTo>
                  <a:lnTo>
                    <a:pt x="552373" y="552614"/>
                  </a:lnTo>
                  <a:lnTo>
                    <a:pt x="0" y="0"/>
                  </a:lnTo>
                  <a:close/>
                </a:path>
              </a:pathLst>
            </a:custGeom>
            <a:ln w="27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12013" y="4270171"/>
            <a:ext cx="1473835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76860" marR="5080" indent="-264795">
              <a:lnSpc>
                <a:spcPts val="151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Breach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14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Duty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1400" spc="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Care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44897" y="3934742"/>
            <a:ext cx="2789555" cy="1132840"/>
            <a:chOff x="5044897" y="3934742"/>
            <a:chExt cx="2789555" cy="1132840"/>
          </a:xfrm>
        </p:grpSpPr>
        <p:sp>
          <p:nvSpPr>
            <p:cNvPr id="15" name="object 15"/>
            <p:cNvSpPr/>
            <p:nvPr/>
          </p:nvSpPr>
          <p:spPr>
            <a:xfrm>
              <a:off x="5058549" y="3948395"/>
              <a:ext cx="2762250" cy="1105535"/>
            </a:xfrm>
            <a:custGeom>
              <a:avLst/>
              <a:gdLst/>
              <a:ahLst/>
              <a:cxnLst/>
              <a:rect l="l" t="t" r="r" b="b"/>
              <a:pathLst>
                <a:path w="2762250" h="1105535">
                  <a:moveTo>
                    <a:pt x="2209496" y="0"/>
                  </a:moveTo>
                  <a:lnTo>
                    <a:pt x="0" y="0"/>
                  </a:lnTo>
                  <a:lnTo>
                    <a:pt x="552373" y="552613"/>
                  </a:lnTo>
                  <a:lnTo>
                    <a:pt x="0" y="1105225"/>
                  </a:lnTo>
                  <a:lnTo>
                    <a:pt x="2209496" y="1105225"/>
                  </a:lnTo>
                  <a:lnTo>
                    <a:pt x="2761867" y="552613"/>
                  </a:lnTo>
                  <a:lnTo>
                    <a:pt x="2209496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58549" y="3948395"/>
              <a:ext cx="2762250" cy="1105535"/>
            </a:xfrm>
            <a:custGeom>
              <a:avLst/>
              <a:gdLst/>
              <a:ahLst/>
              <a:cxnLst/>
              <a:rect l="l" t="t" r="r" b="b"/>
              <a:pathLst>
                <a:path w="2762250" h="1105535">
                  <a:moveTo>
                    <a:pt x="0" y="0"/>
                  </a:moveTo>
                  <a:lnTo>
                    <a:pt x="2209496" y="0"/>
                  </a:lnTo>
                  <a:lnTo>
                    <a:pt x="2761866" y="552614"/>
                  </a:lnTo>
                  <a:lnTo>
                    <a:pt x="2209496" y="1105225"/>
                  </a:lnTo>
                  <a:lnTo>
                    <a:pt x="0" y="1105225"/>
                  </a:lnTo>
                  <a:lnTo>
                    <a:pt x="552373" y="552614"/>
                  </a:lnTo>
                  <a:lnTo>
                    <a:pt x="0" y="0"/>
                  </a:lnTo>
                  <a:close/>
                </a:path>
              </a:pathLst>
            </a:custGeom>
            <a:ln w="27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91568" y="4270171"/>
            <a:ext cx="1332865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442595" marR="5080" indent="-430530">
              <a:lnSpc>
                <a:spcPts val="1510"/>
              </a:lnSpc>
              <a:spcBef>
                <a:spcPts val="290"/>
              </a:spcBef>
            </a:pP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Breach</a:t>
            </a:r>
            <a:r>
              <a:rPr sz="1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Caused</a:t>
            </a:r>
            <a:r>
              <a:rPr sz="14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V’s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Death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54474" y="3934826"/>
            <a:ext cx="2789555" cy="1132840"/>
            <a:chOff x="7254474" y="3934826"/>
            <a:chExt cx="2789555" cy="1132840"/>
          </a:xfrm>
        </p:grpSpPr>
        <p:sp>
          <p:nvSpPr>
            <p:cNvPr id="19" name="object 19"/>
            <p:cNvSpPr/>
            <p:nvPr/>
          </p:nvSpPr>
          <p:spPr>
            <a:xfrm>
              <a:off x="7268043" y="3948395"/>
              <a:ext cx="2762250" cy="1105535"/>
            </a:xfrm>
            <a:custGeom>
              <a:avLst/>
              <a:gdLst/>
              <a:ahLst/>
              <a:cxnLst/>
              <a:rect l="l" t="t" r="r" b="b"/>
              <a:pathLst>
                <a:path w="2762250" h="1105535">
                  <a:moveTo>
                    <a:pt x="2209496" y="0"/>
                  </a:moveTo>
                  <a:lnTo>
                    <a:pt x="0" y="0"/>
                  </a:lnTo>
                  <a:lnTo>
                    <a:pt x="552373" y="552613"/>
                  </a:lnTo>
                  <a:lnTo>
                    <a:pt x="0" y="1105225"/>
                  </a:lnTo>
                  <a:lnTo>
                    <a:pt x="2209496" y="1105225"/>
                  </a:lnTo>
                  <a:lnTo>
                    <a:pt x="2761866" y="552613"/>
                  </a:lnTo>
                  <a:lnTo>
                    <a:pt x="2209496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68043" y="3948395"/>
              <a:ext cx="2762250" cy="1105535"/>
            </a:xfrm>
            <a:custGeom>
              <a:avLst/>
              <a:gdLst/>
              <a:ahLst/>
              <a:cxnLst/>
              <a:rect l="l" t="t" r="r" b="b"/>
              <a:pathLst>
                <a:path w="2762250" h="1105535">
                  <a:moveTo>
                    <a:pt x="0" y="0"/>
                  </a:moveTo>
                  <a:lnTo>
                    <a:pt x="2209496" y="0"/>
                  </a:lnTo>
                  <a:lnTo>
                    <a:pt x="2761866" y="552614"/>
                  </a:lnTo>
                  <a:lnTo>
                    <a:pt x="2209496" y="1105225"/>
                  </a:lnTo>
                  <a:lnTo>
                    <a:pt x="0" y="1105225"/>
                  </a:lnTo>
                  <a:lnTo>
                    <a:pt x="552373" y="552614"/>
                  </a:lnTo>
                  <a:lnTo>
                    <a:pt x="0" y="0"/>
                  </a:lnTo>
                  <a:close/>
                </a:path>
              </a:pathLst>
            </a:custGeom>
            <a:ln w="27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884273" y="3980611"/>
            <a:ext cx="1567815" cy="101346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algn="ctr">
              <a:lnSpc>
                <a:spcPct val="90700"/>
              </a:lnSpc>
              <a:spcBef>
                <a:spcPts val="254"/>
              </a:spcBef>
            </a:pP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Death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Involved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Gross Negligence</a:t>
            </a:r>
            <a:r>
              <a:rPr sz="1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Was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‘So</a:t>
            </a:r>
            <a:r>
              <a:rPr sz="1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Bad’</a:t>
            </a:r>
            <a:r>
              <a:rPr sz="1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1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Amount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Criminal Liability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5256" y="3390899"/>
            <a:ext cx="1499870" cy="1499870"/>
            <a:chOff x="905256" y="3390899"/>
            <a:chExt cx="1499870" cy="1499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5256" y="3390899"/>
              <a:ext cx="1499616" cy="14996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760" y="3747515"/>
              <a:ext cx="1103375" cy="8321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589" y="3409923"/>
              <a:ext cx="1409866" cy="141047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97746" y="3810917"/>
            <a:ext cx="715010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84455" marR="5080" indent="-72390">
              <a:lnSpc>
                <a:spcPts val="2020"/>
              </a:lnSpc>
              <a:spcBef>
                <a:spcPts val="284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ACTUS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REUS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38983" y="3796283"/>
            <a:ext cx="688975" cy="688975"/>
            <a:chOff x="2538983" y="3796283"/>
            <a:chExt cx="688975" cy="6889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8983" y="3796283"/>
              <a:ext cx="688848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83325" y="3814561"/>
              <a:ext cx="600943" cy="60120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361944" y="3390899"/>
            <a:ext cx="1499870" cy="1499870"/>
            <a:chOff x="3361944" y="3390899"/>
            <a:chExt cx="1499870" cy="149987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1944" y="3390899"/>
              <a:ext cx="1499615" cy="14996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7120" y="3747515"/>
              <a:ext cx="1018031" cy="8321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07140" y="3409924"/>
              <a:ext cx="1410335" cy="1410970"/>
            </a:xfrm>
            <a:custGeom>
              <a:avLst/>
              <a:gdLst/>
              <a:ahLst/>
              <a:cxnLst/>
              <a:rect l="l" t="t" r="r" b="b"/>
              <a:pathLst>
                <a:path w="1410335" h="1410970">
                  <a:moveTo>
                    <a:pt x="704933" y="0"/>
                  </a:moveTo>
                  <a:lnTo>
                    <a:pt x="656669" y="1627"/>
                  </a:lnTo>
                  <a:lnTo>
                    <a:pt x="609278" y="6437"/>
                  </a:lnTo>
                  <a:lnTo>
                    <a:pt x="562864" y="14327"/>
                  </a:lnTo>
                  <a:lnTo>
                    <a:pt x="517534" y="25191"/>
                  </a:lnTo>
                  <a:lnTo>
                    <a:pt x="473391" y="38924"/>
                  </a:lnTo>
                  <a:lnTo>
                    <a:pt x="430541" y="55421"/>
                  </a:lnTo>
                  <a:lnTo>
                    <a:pt x="389089" y="74576"/>
                  </a:lnTo>
                  <a:lnTo>
                    <a:pt x="349139" y="96285"/>
                  </a:lnTo>
                  <a:lnTo>
                    <a:pt x="310798" y="120443"/>
                  </a:lnTo>
                  <a:lnTo>
                    <a:pt x="274169" y="146945"/>
                  </a:lnTo>
                  <a:lnTo>
                    <a:pt x="239358" y="175685"/>
                  </a:lnTo>
                  <a:lnTo>
                    <a:pt x="206470" y="206559"/>
                  </a:lnTo>
                  <a:lnTo>
                    <a:pt x="175609" y="239462"/>
                  </a:lnTo>
                  <a:lnTo>
                    <a:pt x="146881" y="274288"/>
                  </a:lnTo>
                  <a:lnTo>
                    <a:pt x="120391" y="310933"/>
                  </a:lnTo>
                  <a:lnTo>
                    <a:pt x="96243" y="349291"/>
                  </a:lnTo>
                  <a:lnTo>
                    <a:pt x="74544" y="389257"/>
                  </a:lnTo>
                  <a:lnTo>
                    <a:pt x="55397" y="430727"/>
                  </a:lnTo>
                  <a:lnTo>
                    <a:pt x="38907" y="473596"/>
                  </a:lnTo>
                  <a:lnTo>
                    <a:pt x="25180" y="517758"/>
                  </a:lnTo>
                  <a:lnTo>
                    <a:pt x="14321" y="563108"/>
                  </a:lnTo>
                  <a:lnTo>
                    <a:pt x="6435" y="609541"/>
                  </a:lnTo>
                  <a:lnTo>
                    <a:pt x="1626" y="656953"/>
                  </a:lnTo>
                  <a:lnTo>
                    <a:pt x="0" y="705238"/>
                  </a:lnTo>
                  <a:lnTo>
                    <a:pt x="1626" y="753523"/>
                  </a:lnTo>
                  <a:lnTo>
                    <a:pt x="6435" y="800935"/>
                  </a:lnTo>
                  <a:lnTo>
                    <a:pt x="14321" y="847368"/>
                  </a:lnTo>
                  <a:lnTo>
                    <a:pt x="25180" y="892718"/>
                  </a:lnTo>
                  <a:lnTo>
                    <a:pt x="38907" y="936880"/>
                  </a:lnTo>
                  <a:lnTo>
                    <a:pt x="55397" y="979749"/>
                  </a:lnTo>
                  <a:lnTo>
                    <a:pt x="74544" y="1021219"/>
                  </a:lnTo>
                  <a:lnTo>
                    <a:pt x="96243" y="1061186"/>
                  </a:lnTo>
                  <a:lnTo>
                    <a:pt x="120391" y="1099544"/>
                  </a:lnTo>
                  <a:lnTo>
                    <a:pt x="146881" y="1136188"/>
                  </a:lnTo>
                  <a:lnTo>
                    <a:pt x="175609" y="1171015"/>
                  </a:lnTo>
                  <a:lnTo>
                    <a:pt x="206470" y="1203917"/>
                  </a:lnTo>
                  <a:lnTo>
                    <a:pt x="239358" y="1234791"/>
                  </a:lnTo>
                  <a:lnTo>
                    <a:pt x="274169" y="1263531"/>
                  </a:lnTo>
                  <a:lnTo>
                    <a:pt x="310798" y="1290033"/>
                  </a:lnTo>
                  <a:lnTo>
                    <a:pt x="349139" y="1314191"/>
                  </a:lnTo>
                  <a:lnTo>
                    <a:pt x="389089" y="1335900"/>
                  </a:lnTo>
                  <a:lnTo>
                    <a:pt x="430541" y="1355056"/>
                  </a:lnTo>
                  <a:lnTo>
                    <a:pt x="473391" y="1371552"/>
                  </a:lnTo>
                  <a:lnTo>
                    <a:pt x="517534" y="1385285"/>
                  </a:lnTo>
                  <a:lnTo>
                    <a:pt x="562864" y="1396149"/>
                  </a:lnTo>
                  <a:lnTo>
                    <a:pt x="609278" y="1404039"/>
                  </a:lnTo>
                  <a:lnTo>
                    <a:pt x="656669" y="1408850"/>
                  </a:lnTo>
                  <a:lnTo>
                    <a:pt x="704933" y="1410477"/>
                  </a:lnTo>
                  <a:lnTo>
                    <a:pt x="753197" y="1408850"/>
                  </a:lnTo>
                  <a:lnTo>
                    <a:pt x="800589" y="1404039"/>
                  </a:lnTo>
                  <a:lnTo>
                    <a:pt x="847002" y="1396149"/>
                  </a:lnTo>
                  <a:lnTo>
                    <a:pt x="892332" y="1385285"/>
                  </a:lnTo>
                  <a:lnTo>
                    <a:pt x="936475" y="1371552"/>
                  </a:lnTo>
                  <a:lnTo>
                    <a:pt x="979325" y="1355056"/>
                  </a:lnTo>
                  <a:lnTo>
                    <a:pt x="1020777" y="1335900"/>
                  </a:lnTo>
                  <a:lnTo>
                    <a:pt x="1060726" y="1314191"/>
                  </a:lnTo>
                  <a:lnTo>
                    <a:pt x="1099068" y="1290033"/>
                  </a:lnTo>
                  <a:lnTo>
                    <a:pt x="1135697" y="1263531"/>
                  </a:lnTo>
                  <a:lnTo>
                    <a:pt x="1170508" y="1234791"/>
                  </a:lnTo>
                  <a:lnTo>
                    <a:pt x="1203396" y="1203917"/>
                  </a:lnTo>
                  <a:lnTo>
                    <a:pt x="1234256" y="1171015"/>
                  </a:lnTo>
                  <a:lnTo>
                    <a:pt x="1262984" y="1136188"/>
                  </a:lnTo>
                  <a:lnTo>
                    <a:pt x="1289474" y="1099544"/>
                  </a:lnTo>
                  <a:lnTo>
                    <a:pt x="1313622" y="1061186"/>
                  </a:lnTo>
                  <a:lnTo>
                    <a:pt x="1335322" y="1021219"/>
                  </a:lnTo>
                  <a:lnTo>
                    <a:pt x="1354469" y="979749"/>
                  </a:lnTo>
                  <a:lnTo>
                    <a:pt x="1370958" y="936880"/>
                  </a:lnTo>
                  <a:lnTo>
                    <a:pt x="1384685" y="892718"/>
                  </a:lnTo>
                  <a:lnTo>
                    <a:pt x="1395544" y="847368"/>
                  </a:lnTo>
                  <a:lnTo>
                    <a:pt x="1403431" y="800935"/>
                  </a:lnTo>
                  <a:lnTo>
                    <a:pt x="1408240" y="753523"/>
                  </a:lnTo>
                  <a:lnTo>
                    <a:pt x="1409866" y="705238"/>
                  </a:lnTo>
                  <a:lnTo>
                    <a:pt x="1408240" y="656953"/>
                  </a:lnTo>
                  <a:lnTo>
                    <a:pt x="1403431" y="609541"/>
                  </a:lnTo>
                  <a:lnTo>
                    <a:pt x="1395544" y="563108"/>
                  </a:lnTo>
                  <a:lnTo>
                    <a:pt x="1384685" y="517758"/>
                  </a:lnTo>
                  <a:lnTo>
                    <a:pt x="1370958" y="473596"/>
                  </a:lnTo>
                  <a:lnTo>
                    <a:pt x="1354469" y="430727"/>
                  </a:lnTo>
                  <a:lnTo>
                    <a:pt x="1335322" y="389257"/>
                  </a:lnTo>
                  <a:lnTo>
                    <a:pt x="1313622" y="349291"/>
                  </a:lnTo>
                  <a:lnTo>
                    <a:pt x="1289474" y="310933"/>
                  </a:lnTo>
                  <a:lnTo>
                    <a:pt x="1262984" y="274288"/>
                  </a:lnTo>
                  <a:lnTo>
                    <a:pt x="1234256" y="239462"/>
                  </a:lnTo>
                  <a:lnTo>
                    <a:pt x="1203396" y="206559"/>
                  </a:lnTo>
                  <a:lnTo>
                    <a:pt x="1170508" y="175685"/>
                  </a:lnTo>
                  <a:lnTo>
                    <a:pt x="1135697" y="146945"/>
                  </a:lnTo>
                  <a:lnTo>
                    <a:pt x="1099068" y="120443"/>
                  </a:lnTo>
                  <a:lnTo>
                    <a:pt x="1060726" y="96285"/>
                  </a:lnTo>
                  <a:lnTo>
                    <a:pt x="1020777" y="74576"/>
                  </a:lnTo>
                  <a:lnTo>
                    <a:pt x="979325" y="55421"/>
                  </a:lnTo>
                  <a:lnTo>
                    <a:pt x="936475" y="38924"/>
                  </a:lnTo>
                  <a:lnTo>
                    <a:pt x="892332" y="25191"/>
                  </a:lnTo>
                  <a:lnTo>
                    <a:pt x="847002" y="14327"/>
                  </a:lnTo>
                  <a:lnTo>
                    <a:pt x="800589" y="6437"/>
                  </a:lnTo>
                  <a:lnTo>
                    <a:pt x="753197" y="1627"/>
                  </a:lnTo>
                  <a:lnTo>
                    <a:pt x="704933" y="0"/>
                  </a:lnTo>
                  <a:close/>
                </a:path>
              </a:pathLst>
            </a:custGeom>
            <a:solidFill>
              <a:srgbClr val="D7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97194" y="3810917"/>
            <a:ext cx="628650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09220" marR="5080" indent="-97155">
              <a:lnSpc>
                <a:spcPts val="2020"/>
              </a:lnSpc>
              <a:spcBef>
                <a:spcPts val="284"/>
              </a:spcBef>
            </a:pP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MENS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REA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995671" y="3796283"/>
            <a:ext cx="688975" cy="688975"/>
            <a:chOff x="4995671" y="3796283"/>
            <a:chExt cx="688975" cy="68897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95671" y="3796283"/>
              <a:ext cx="688848" cy="6888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39876" y="3814561"/>
              <a:ext cx="600943" cy="60120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818632" y="3390899"/>
            <a:ext cx="1499870" cy="1499870"/>
            <a:chOff x="5818632" y="3390899"/>
            <a:chExt cx="1499870" cy="1499870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18632" y="3390899"/>
              <a:ext cx="1499615" cy="14996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10072" y="3747515"/>
              <a:ext cx="1316735" cy="8321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3691" y="3409923"/>
              <a:ext cx="1409866" cy="141047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081547" y="3810917"/>
            <a:ext cx="974725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indent="309880">
              <a:lnSpc>
                <a:spcPts val="2020"/>
              </a:lnSpc>
              <a:spcBef>
                <a:spcPts val="284"/>
              </a:spcBef>
            </a:pP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NO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DEFENCE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452359" y="3854195"/>
            <a:ext cx="688975" cy="570230"/>
            <a:chOff x="7452359" y="3854195"/>
            <a:chExt cx="688975" cy="570230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52359" y="3854195"/>
              <a:ext cx="688848" cy="5699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96430" y="3874647"/>
              <a:ext cx="600943" cy="481030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8275319" y="3390899"/>
            <a:ext cx="1499870" cy="1499870"/>
            <a:chOff x="8275319" y="3390899"/>
            <a:chExt cx="1499870" cy="1499870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75319" y="3390899"/>
              <a:ext cx="1499616" cy="1499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19159" y="3875531"/>
              <a:ext cx="1011936" cy="57607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0243" y="3409923"/>
              <a:ext cx="1409866" cy="141047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689680" y="3938933"/>
            <a:ext cx="6699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CRIME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5" dirty="0"/>
              <a:t>The</a:t>
            </a:r>
            <a:r>
              <a:rPr spc="-145" dirty="0"/>
              <a:t> </a:t>
            </a:r>
            <a:r>
              <a:rPr dirty="0"/>
              <a:t>Anatomy</a:t>
            </a:r>
            <a:r>
              <a:rPr spc="-6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a</a:t>
            </a:r>
            <a:r>
              <a:rPr spc="-145" dirty="0"/>
              <a:t> </a:t>
            </a:r>
            <a:r>
              <a:rPr spc="-10" dirty="0"/>
              <a:t>Crime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340"/>
              </a:spcBef>
            </a:pPr>
            <a:r>
              <a:rPr dirty="0">
                <a:latin typeface="Calibri"/>
                <a:cs typeface="Calibri"/>
              </a:rPr>
              <a:t>The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Doctrine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Transferred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Malice/Mens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Rea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657" y="1469665"/>
            <a:ext cx="9267825" cy="574357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420"/>
              </a:spcBef>
              <a:buFont typeface="Arial MT"/>
              <a:buChar char="•"/>
              <a:tabLst>
                <a:tab pos="378460" algn="l"/>
              </a:tabLst>
            </a:pPr>
            <a:r>
              <a:rPr sz="1900" dirty="0">
                <a:latin typeface="Corbel"/>
                <a:cs typeface="Corbel"/>
              </a:rPr>
              <a:t>Applies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where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aims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harm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person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property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but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misses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harms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another.</a:t>
            </a:r>
            <a:endParaRPr sz="1900">
              <a:latin typeface="Corbel"/>
              <a:cs typeface="Corbel"/>
            </a:endParaRPr>
          </a:p>
          <a:p>
            <a:pPr marL="375920" marR="6985" indent="-363855" algn="just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78460" algn="l"/>
              </a:tabLst>
            </a:pPr>
            <a:r>
              <a:rPr sz="1900" dirty="0">
                <a:latin typeface="Corbel"/>
                <a:cs typeface="Corbel"/>
              </a:rPr>
              <a:t>If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has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5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mens</a:t>
            </a:r>
            <a:r>
              <a:rPr sz="1900" i="1" spc="4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rea</a:t>
            </a:r>
            <a:r>
              <a:rPr sz="1900" i="1" spc="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required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order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commit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</a:t>
            </a:r>
            <a:r>
              <a:rPr sz="1900" spc="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</a:t>
            </a:r>
            <a:r>
              <a:rPr sz="1900" spc="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against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specific 	</a:t>
            </a:r>
            <a:r>
              <a:rPr sz="1900" dirty="0">
                <a:latin typeface="Corbel"/>
                <a:cs typeface="Corbel"/>
              </a:rPr>
              <a:t>person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property,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but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commits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actus</a:t>
            </a:r>
            <a:r>
              <a:rPr sz="1900" i="1" spc="21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reus</a:t>
            </a:r>
            <a:r>
              <a:rPr sz="1900" i="1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against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different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person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property, 	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4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mens</a:t>
            </a:r>
            <a:r>
              <a:rPr sz="1900" i="1" spc="13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rea</a:t>
            </a:r>
            <a:r>
              <a:rPr sz="1900" i="1" spc="1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relation</a:t>
            </a:r>
            <a:r>
              <a:rPr sz="1900" spc="1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intended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target</a:t>
            </a:r>
            <a:r>
              <a:rPr sz="1900" spc="1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will</a:t>
            </a:r>
            <a:r>
              <a:rPr sz="1900" spc="1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transferred</a:t>
            </a:r>
            <a:r>
              <a:rPr sz="1900" spc="1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actual</a:t>
            </a:r>
            <a:r>
              <a:rPr sz="1900" spc="1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victim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– 	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R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v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Latimer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[1886]</a:t>
            </a:r>
            <a:r>
              <a:rPr sz="1900" b="1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17</a:t>
            </a:r>
            <a:r>
              <a:rPr sz="1900" spc="-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QBD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359,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R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v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Mitchell [1983]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76</a:t>
            </a:r>
            <a:r>
              <a:rPr sz="1900" spc="-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</a:t>
            </a:r>
            <a:r>
              <a:rPr sz="1900" spc="-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App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293.</a:t>
            </a:r>
            <a:endParaRPr sz="1900">
              <a:latin typeface="Corbel"/>
              <a:cs typeface="Corbel"/>
            </a:endParaRPr>
          </a:p>
          <a:p>
            <a:pPr marL="378460" indent="-36576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378460" algn="l"/>
              </a:tabLst>
            </a:pPr>
            <a:r>
              <a:rPr sz="1900" dirty="0">
                <a:latin typeface="Corbel"/>
                <a:cs typeface="Corbel"/>
              </a:rPr>
              <a:t>For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instance:</a:t>
            </a:r>
            <a:endParaRPr sz="1900">
              <a:latin typeface="Corbel"/>
              <a:cs typeface="Corbel"/>
            </a:endParaRPr>
          </a:p>
          <a:p>
            <a:pPr marL="935355" marR="7620" lvl="1" indent="-366395">
              <a:lnSpc>
                <a:spcPct val="101099"/>
              </a:lnSpc>
              <a:spcBef>
                <a:spcPts val="1295"/>
              </a:spcBef>
              <a:buFont typeface="Courier New"/>
              <a:buChar char="o"/>
              <a:tabLst>
                <a:tab pos="935355" algn="l"/>
              </a:tabLst>
            </a:pPr>
            <a:r>
              <a:rPr sz="1900" dirty="0">
                <a:latin typeface="Corbel"/>
                <a:cs typeface="Corbel"/>
              </a:rPr>
              <a:t>If</a:t>
            </a:r>
            <a:r>
              <a:rPr sz="1900" spc="1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intends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punch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</a:t>
            </a:r>
            <a:r>
              <a:rPr sz="1900" spc="1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but,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whilst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attempting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punch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B,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slips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punches</a:t>
            </a:r>
            <a:r>
              <a:rPr sz="1900" spc="185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C </a:t>
            </a:r>
            <a:r>
              <a:rPr sz="1900" dirty="0">
                <a:latin typeface="Corbel"/>
                <a:cs typeface="Corbel"/>
              </a:rPr>
              <a:t>who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stood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nearby,</a:t>
            </a:r>
            <a:r>
              <a:rPr sz="1900" spc="-70" dirty="0">
                <a:latin typeface="Corbel"/>
                <a:cs typeface="Corbel"/>
              </a:rPr>
              <a:t> </a:t>
            </a:r>
            <a:r>
              <a:rPr sz="1900" spc="-45" dirty="0">
                <a:latin typeface="Corbel"/>
                <a:cs typeface="Corbel"/>
              </a:rPr>
              <a:t>A’s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mens</a:t>
            </a:r>
            <a:r>
              <a:rPr sz="1900" i="1" spc="2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rea</a:t>
            </a:r>
            <a:r>
              <a:rPr sz="1900" i="1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punching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will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transferred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-4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C.</a:t>
            </a:r>
            <a:endParaRPr sz="1900">
              <a:latin typeface="Corbel"/>
              <a:cs typeface="Corbel"/>
            </a:endParaRPr>
          </a:p>
          <a:p>
            <a:pPr marL="935355" marR="5080" lvl="1" indent="-366395">
              <a:lnSpc>
                <a:spcPct val="101099"/>
              </a:lnSpc>
              <a:spcBef>
                <a:spcPts val="1295"/>
              </a:spcBef>
              <a:buFont typeface="Courier New"/>
              <a:buChar char="o"/>
              <a:tabLst>
                <a:tab pos="935355" algn="l"/>
              </a:tabLst>
            </a:pPr>
            <a:r>
              <a:rPr sz="1900" dirty="0">
                <a:latin typeface="Corbel"/>
                <a:cs typeface="Corbel"/>
              </a:rPr>
              <a:t>A</a:t>
            </a:r>
            <a:r>
              <a:rPr sz="1900" spc="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shoots</a:t>
            </a:r>
            <a:r>
              <a:rPr sz="1900" spc="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but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misses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instead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kills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can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convicted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C’s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death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if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had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intention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kill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B</a:t>
            </a:r>
            <a:endParaRPr sz="1900">
              <a:latin typeface="Corbel"/>
              <a:cs typeface="Corbel"/>
            </a:endParaRPr>
          </a:p>
          <a:p>
            <a:pPr marL="378460" indent="-36576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378460" algn="l"/>
              </a:tabLst>
            </a:pPr>
            <a:r>
              <a:rPr sz="1900" spc="-10" dirty="0">
                <a:latin typeface="Corbel"/>
                <a:cs typeface="Corbel"/>
              </a:rPr>
              <a:t>However:</a:t>
            </a:r>
            <a:endParaRPr sz="1900">
              <a:latin typeface="Corbel"/>
              <a:cs typeface="Corbel"/>
            </a:endParaRPr>
          </a:p>
          <a:p>
            <a:pPr marL="935355" marR="8255" lvl="1" indent="-366395">
              <a:lnSpc>
                <a:spcPct val="101099"/>
              </a:lnSpc>
              <a:spcBef>
                <a:spcPts val="1295"/>
              </a:spcBef>
              <a:buChar char="o"/>
              <a:tabLst>
                <a:tab pos="935355" algn="l"/>
                <a:tab pos="971550" algn="l"/>
              </a:tabLst>
            </a:pPr>
            <a:r>
              <a:rPr sz="1900" dirty="0">
                <a:latin typeface="Courier New"/>
                <a:cs typeface="Courier New"/>
              </a:rPr>
              <a:t>	</a:t>
            </a:r>
            <a:r>
              <a:rPr sz="1900" dirty="0">
                <a:latin typeface="Corbel"/>
                <a:cs typeface="Corbel"/>
              </a:rPr>
              <a:t>Where</a:t>
            </a:r>
            <a:r>
              <a:rPr sz="1900" spc="3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</a:t>
            </a:r>
            <a:r>
              <a:rPr sz="1900" spc="3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intended</a:t>
            </a:r>
            <a:r>
              <a:rPr sz="1900" spc="3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3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</a:t>
            </a:r>
            <a:r>
              <a:rPr sz="1900" spc="3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performed</a:t>
            </a:r>
            <a:r>
              <a:rPr sz="1900" spc="3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are</a:t>
            </a:r>
            <a:r>
              <a:rPr sz="1900" spc="3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not</a:t>
            </a:r>
            <a:r>
              <a:rPr sz="1900" spc="3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same,</a:t>
            </a:r>
            <a:r>
              <a:rPr sz="1900" spc="34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the </a:t>
            </a:r>
            <a:r>
              <a:rPr sz="1900" dirty="0">
                <a:latin typeface="Corbel"/>
                <a:cs typeface="Corbel"/>
              </a:rPr>
              <a:t>doctrine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will</a:t>
            </a:r>
            <a:r>
              <a:rPr sz="1900" spc="-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not</a:t>
            </a:r>
            <a:r>
              <a:rPr sz="1900" spc="-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apply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(see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Pembliton</a:t>
            </a:r>
            <a:r>
              <a:rPr sz="1900" b="1" spc="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[1874] </a:t>
            </a:r>
            <a:r>
              <a:rPr sz="1900" dirty="0">
                <a:latin typeface="Corbel"/>
                <a:cs typeface="Corbel"/>
              </a:rPr>
              <a:t>LR 2</a:t>
            </a:r>
            <a:r>
              <a:rPr sz="1900" spc="-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CCR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119).</a:t>
            </a:r>
            <a:endParaRPr sz="1900">
              <a:latin typeface="Corbel"/>
              <a:cs typeface="Corbel"/>
            </a:endParaRPr>
          </a:p>
          <a:p>
            <a:pPr marL="935355" marR="7620" lvl="1" indent="-366395">
              <a:lnSpc>
                <a:spcPct val="105300"/>
              </a:lnSpc>
              <a:spcBef>
                <a:spcPts val="1195"/>
              </a:spcBef>
              <a:buFont typeface="Courier New"/>
              <a:buChar char="o"/>
              <a:tabLst>
                <a:tab pos="935355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2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doctrine</a:t>
            </a:r>
            <a:r>
              <a:rPr sz="1900" spc="25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can</a:t>
            </a:r>
            <a:r>
              <a:rPr sz="1900" spc="2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only</a:t>
            </a:r>
            <a:r>
              <a:rPr sz="1900" spc="2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apply</a:t>
            </a:r>
            <a:r>
              <a:rPr sz="1900" spc="2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5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5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single</a:t>
            </a:r>
            <a:r>
              <a:rPr sz="1900" spc="25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transfer</a:t>
            </a:r>
            <a:r>
              <a:rPr sz="1900" spc="2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intent</a:t>
            </a:r>
            <a:r>
              <a:rPr sz="1900" spc="2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will</a:t>
            </a:r>
            <a:r>
              <a:rPr sz="1900" spc="2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not</a:t>
            </a:r>
            <a:r>
              <a:rPr sz="1900" spc="2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operate</a:t>
            </a:r>
            <a:r>
              <a:rPr sz="1900" spc="254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in </a:t>
            </a:r>
            <a:r>
              <a:rPr sz="1900" dirty="0">
                <a:latin typeface="Corbel"/>
                <a:cs typeface="Corbel"/>
              </a:rPr>
              <a:t>respect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double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transfer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(see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AG</a:t>
            </a:r>
            <a:r>
              <a:rPr sz="1850" dirty="0">
                <a:latin typeface="MS PGothic"/>
                <a:cs typeface="MS PGothic"/>
              </a:rPr>
              <a:t>’</a:t>
            </a:r>
            <a:r>
              <a:rPr sz="1900" b="1" dirty="0">
                <a:latin typeface="Corbel"/>
                <a:cs typeface="Corbel"/>
              </a:rPr>
              <a:t>s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Reference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(No.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3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of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1994)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[1998]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245).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299"/>
            <a:ext cx="9766300" cy="7327900"/>
          </a:xfrm>
          <a:custGeom>
            <a:avLst/>
            <a:gdLst/>
            <a:ahLst/>
            <a:cxnLst/>
            <a:rect l="l" t="t" r="r" b="b"/>
            <a:pathLst>
              <a:path w="9766300" h="7327900">
                <a:moveTo>
                  <a:pt x="9766299" y="0"/>
                </a:moveTo>
                <a:lnTo>
                  <a:pt x="0" y="0"/>
                </a:lnTo>
                <a:lnTo>
                  <a:pt x="0" y="7327899"/>
                </a:lnTo>
                <a:lnTo>
                  <a:pt x="9766299" y="7327899"/>
                </a:lnTo>
                <a:lnTo>
                  <a:pt x="9766299" y="0"/>
                </a:lnTo>
                <a:close/>
              </a:path>
            </a:pathLst>
          </a:custGeom>
          <a:solidFill>
            <a:srgbClr val="424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7200" y="4886873"/>
            <a:ext cx="9766300" cy="1281430"/>
            <a:chOff x="457200" y="4886873"/>
            <a:chExt cx="9766300" cy="1281430"/>
          </a:xfrm>
        </p:grpSpPr>
        <p:sp>
          <p:nvSpPr>
            <p:cNvPr id="4" name="object 4"/>
            <p:cNvSpPr/>
            <p:nvPr/>
          </p:nvSpPr>
          <p:spPr>
            <a:xfrm>
              <a:off x="457200" y="4886873"/>
              <a:ext cx="9758045" cy="1281430"/>
            </a:xfrm>
            <a:custGeom>
              <a:avLst/>
              <a:gdLst/>
              <a:ahLst/>
              <a:cxnLst/>
              <a:rect l="l" t="t" r="r" b="b"/>
              <a:pathLst>
                <a:path w="9758045" h="1281429">
                  <a:moveTo>
                    <a:pt x="9757603" y="0"/>
                  </a:moveTo>
                  <a:lnTo>
                    <a:pt x="0" y="0"/>
                  </a:lnTo>
                  <a:lnTo>
                    <a:pt x="0" y="1280941"/>
                  </a:lnTo>
                  <a:lnTo>
                    <a:pt x="9757603" y="1280941"/>
                  </a:lnTo>
                  <a:lnTo>
                    <a:pt x="9757603" y="0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0017" y="4886874"/>
              <a:ext cx="2563481" cy="12809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1217" y="5150911"/>
            <a:ext cx="575945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Part</a:t>
            </a:r>
            <a:r>
              <a:rPr sz="3800" spc="50" dirty="0"/>
              <a:t> </a:t>
            </a:r>
            <a:r>
              <a:rPr sz="3800" dirty="0"/>
              <a:t>2</a:t>
            </a:r>
            <a:r>
              <a:rPr sz="3800" spc="50" dirty="0"/>
              <a:t> </a:t>
            </a:r>
            <a:r>
              <a:rPr sz="3800" dirty="0"/>
              <a:t>–</a:t>
            </a:r>
            <a:r>
              <a:rPr sz="3800" spc="60" dirty="0"/>
              <a:t> </a:t>
            </a:r>
            <a:r>
              <a:rPr sz="3800" dirty="0"/>
              <a:t>Interactive</a:t>
            </a:r>
            <a:r>
              <a:rPr sz="3800" spc="-125" dirty="0"/>
              <a:t> </a:t>
            </a:r>
            <a:r>
              <a:rPr sz="3800" spc="-10" dirty="0"/>
              <a:t>Activities</a:t>
            </a:r>
            <a:endParaRPr sz="3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6510" marR="10795" indent="381000">
              <a:lnSpc>
                <a:spcPts val="3100"/>
              </a:lnSpc>
              <a:spcBef>
                <a:spcPts val="220"/>
              </a:spcBef>
              <a:buAutoNum type="arabicParenR"/>
              <a:tabLst>
                <a:tab pos="397510" algn="l"/>
              </a:tabLst>
            </a:pPr>
            <a:r>
              <a:rPr dirty="0"/>
              <a:t>Which</a:t>
            </a:r>
            <a:r>
              <a:rPr spc="265" dirty="0"/>
              <a:t> </a:t>
            </a:r>
            <a:r>
              <a:rPr dirty="0"/>
              <a:t>of</a:t>
            </a:r>
            <a:r>
              <a:rPr spc="290" dirty="0"/>
              <a:t> </a:t>
            </a:r>
            <a:r>
              <a:rPr dirty="0"/>
              <a:t>the</a:t>
            </a:r>
            <a:r>
              <a:rPr spc="265" dirty="0"/>
              <a:t> </a:t>
            </a:r>
            <a:r>
              <a:rPr dirty="0"/>
              <a:t>following</a:t>
            </a:r>
            <a:r>
              <a:rPr spc="285" dirty="0"/>
              <a:t> </a:t>
            </a:r>
            <a:r>
              <a:rPr dirty="0"/>
              <a:t>is</a:t>
            </a:r>
            <a:r>
              <a:rPr spc="275" dirty="0"/>
              <a:t> </a:t>
            </a:r>
            <a:r>
              <a:rPr dirty="0"/>
              <a:t>the</a:t>
            </a:r>
            <a:r>
              <a:rPr spc="275" dirty="0"/>
              <a:t> </a:t>
            </a:r>
            <a:r>
              <a:rPr dirty="0"/>
              <a:t>most</a:t>
            </a:r>
            <a:r>
              <a:rPr spc="290" dirty="0"/>
              <a:t> </a:t>
            </a:r>
            <a:r>
              <a:rPr dirty="0"/>
              <a:t>suitable</a:t>
            </a:r>
            <a:r>
              <a:rPr spc="265" dirty="0"/>
              <a:t> </a:t>
            </a:r>
            <a:r>
              <a:rPr dirty="0"/>
              <a:t>description</a:t>
            </a:r>
            <a:r>
              <a:rPr spc="285" dirty="0"/>
              <a:t> </a:t>
            </a:r>
            <a:r>
              <a:rPr spc="-25" dirty="0"/>
              <a:t>of </a:t>
            </a:r>
            <a:r>
              <a:rPr spc="-10" dirty="0"/>
              <a:t>indirect</a:t>
            </a:r>
            <a:r>
              <a:rPr spc="-120" dirty="0"/>
              <a:t> </a:t>
            </a:r>
            <a:r>
              <a:rPr spc="-10" dirty="0"/>
              <a:t>intent?</a:t>
            </a:r>
          </a:p>
          <a:p>
            <a:pPr marL="348615" marR="7620" lvl="1" indent="-332740">
              <a:lnSpc>
                <a:spcPts val="3100"/>
              </a:lnSpc>
              <a:spcBef>
                <a:spcPts val="1190"/>
              </a:spcBef>
              <a:buAutoNum type="alphaLcPeriod"/>
              <a:tabLst>
                <a:tab pos="348615" algn="l"/>
                <a:tab pos="1420495" algn="l"/>
                <a:tab pos="1818005" algn="l"/>
                <a:tab pos="2639060" algn="l"/>
                <a:tab pos="3275329" algn="l"/>
                <a:tab pos="4271010" algn="l"/>
                <a:tab pos="4899025" algn="l"/>
                <a:tab pos="6969759" algn="l"/>
                <a:tab pos="7604759" algn="l"/>
                <a:tab pos="8387080" algn="l"/>
              </a:tabLst>
            </a:pPr>
            <a:r>
              <a:rPr sz="2600" spc="-10" dirty="0">
                <a:latin typeface="Corbel"/>
                <a:cs typeface="Corbel"/>
              </a:rPr>
              <a:t>Where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50" dirty="0">
                <a:latin typeface="Corbel"/>
                <a:cs typeface="Corbel"/>
              </a:rPr>
              <a:t>D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20" dirty="0">
                <a:latin typeface="Corbel"/>
                <a:cs typeface="Corbel"/>
              </a:rPr>
              <a:t>does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25" dirty="0">
                <a:latin typeface="Corbel"/>
                <a:cs typeface="Corbel"/>
              </a:rPr>
              <a:t>not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10" dirty="0">
                <a:latin typeface="Corbel"/>
                <a:cs typeface="Corbel"/>
              </a:rPr>
              <a:t>desire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25" dirty="0">
                <a:latin typeface="Corbel"/>
                <a:cs typeface="Corbel"/>
              </a:rPr>
              <a:t>the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10" dirty="0">
                <a:latin typeface="Corbel"/>
                <a:cs typeface="Corbel"/>
              </a:rPr>
              <a:t>consequences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25" dirty="0">
                <a:latin typeface="Corbel"/>
                <a:cs typeface="Corbel"/>
              </a:rPr>
              <a:t>but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20" dirty="0">
                <a:latin typeface="Corbel"/>
                <a:cs typeface="Corbel"/>
              </a:rPr>
              <a:t>they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30" dirty="0">
                <a:latin typeface="Corbel"/>
                <a:cs typeface="Corbel"/>
              </a:rPr>
              <a:t>are </a:t>
            </a:r>
            <a:r>
              <a:rPr sz="2600" spc="-10" dirty="0">
                <a:latin typeface="Corbel"/>
                <a:cs typeface="Corbel"/>
              </a:rPr>
              <a:t>virtually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certain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occur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appreciates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this;</a:t>
            </a:r>
            <a:endParaRPr sz="2600">
              <a:latin typeface="Corbel"/>
              <a:cs typeface="Corbel"/>
            </a:endParaRPr>
          </a:p>
          <a:p>
            <a:pPr marL="348615" marR="6350" lvl="1" indent="-332740">
              <a:lnSpc>
                <a:spcPts val="3100"/>
              </a:lnSpc>
              <a:spcBef>
                <a:spcPts val="1315"/>
              </a:spcBef>
              <a:buAutoNum type="alphaLcPeriod"/>
              <a:tabLst>
                <a:tab pos="348615" algn="l"/>
              </a:tabLst>
            </a:pPr>
            <a:r>
              <a:rPr sz="2600" dirty="0">
                <a:latin typeface="Corbel"/>
                <a:cs typeface="Corbel"/>
              </a:rPr>
              <a:t>Where D</a:t>
            </a:r>
            <a:r>
              <a:rPr sz="2600" spc="-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does</a:t>
            </a:r>
            <a:r>
              <a:rPr sz="2600" spc="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not</a:t>
            </a:r>
            <a:r>
              <a:rPr sz="2600" spc="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desire</a:t>
            </a:r>
            <a:r>
              <a:rPr sz="2600" spc="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consequences</a:t>
            </a:r>
            <a:r>
              <a:rPr sz="2600" dirty="0">
                <a:latin typeface="Corbel"/>
                <a:cs typeface="Corbel"/>
              </a:rPr>
              <a:t> but</a:t>
            </a:r>
            <a:r>
              <a:rPr sz="2600" spc="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they are</a:t>
            </a:r>
            <a:r>
              <a:rPr sz="2600" spc="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highly probable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occur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appreciates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this;</a:t>
            </a:r>
            <a:endParaRPr sz="2600">
              <a:latin typeface="Corbel"/>
              <a:cs typeface="Corbel"/>
            </a:endParaRPr>
          </a:p>
          <a:p>
            <a:pPr marL="348615" marR="5080" lvl="1" indent="-332740">
              <a:lnSpc>
                <a:spcPts val="3100"/>
              </a:lnSpc>
              <a:spcBef>
                <a:spcPts val="1190"/>
              </a:spcBef>
              <a:buAutoNum type="alphaLcPeriod"/>
              <a:tabLst>
                <a:tab pos="348615" algn="l"/>
              </a:tabLst>
            </a:pPr>
            <a:r>
              <a:rPr sz="2600" dirty="0">
                <a:latin typeface="Corbel"/>
                <a:cs typeface="Corbel"/>
              </a:rPr>
              <a:t>Where</a:t>
            </a:r>
            <a:r>
              <a:rPr sz="2600" spc="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</a:t>
            </a:r>
            <a:r>
              <a:rPr sz="2600" spc="6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does</a:t>
            </a:r>
            <a:r>
              <a:rPr sz="2600" spc="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not</a:t>
            </a:r>
            <a:r>
              <a:rPr sz="2600" spc="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desire</a:t>
            </a:r>
            <a:r>
              <a:rPr sz="2600" spc="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consequences</a:t>
            </a:r>
            <a:r>
              <a:rPr sz="2600" spc="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but</a:t>
            </a:r>
            <a:r>
              <a:rPr sz="2600" spc="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foresees</a:t>
            </a:r>
            <a:r>
              <a:rPr sz="2600" spc="8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them </a:t>
            </a:r>
            <a:r>
              <a:rPr sz="2600" dirty="0">
                <a:latin typeface="Corbel"/>
                <a:cs typeface="Corbel"/>
              </a:rPr>
              <a:t>as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possible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occur;</a:t>
            </a:r>
            <a:endParaRPr sz="2600">
              <a:latin typeface="Corbel"/>
              <a:cs typeface="Corbel"/>
            </a:endParaRPr>
          </a:p>
          <a:p>
            <a:pPr marL="348615" lvl="1" indent="-332105">
              <a:lnSpc>
                <a:spcPct val="100000"/>
              </a:lnSpc>
              <a:spcBef>
                <a:spcPts val="1195"/>
              </a:spcBef>
              <a:buAutoNum type="alphaLcPeriod"/>
              <a:tabLst>
                <a:tab pos="348615" algn="l"/>
              </a:tabLst>
            </a:pPr>
            <a:r>
              <a:rPr sz="2600" spc="-20" dirty="0">
                <a:latin typeface="Corbel"/>
                <a:cs typeface="Corbel"/>
              </a:rPr>
              <a:t>D’s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aim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or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purpose.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/>
              <a:t>MCQs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4" y="2006435"/>
            <a:ext cx="8872220" cy="3418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0070" algn="l"/>
                <a:tab pos="1835150" algn="l"/>
                <a:tab pos="2413000" algn="l"/>
                <a:tab pos="3206750" algn="l"/>
                <a:tab pos="4987290" algn="l"/>
                <a:tab pos="5485765" algn="l"/>
                <a:tab pos="7207884" algn="l"/>
                <a:tab pos="7645400" algn="l"/>
              </a:tabLst>
            </a:pPr>
            <a:r>
              <a:rPr sz="3000" b="1" spc="-25" dirty="0">
                <a:solidFill>
                  <a:srgbClr val="007D76"/>
                </a:solidFill>
                <a:latin typeface="Corbel"/>
                <a:cs typeface="Corbel"/>
              </a:rPr>
              <a:t>2)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20" dirty="0">
                <a:solidFill>
                  <a:srgbClr val="007D76"/>
                </a:solidFill>
                <a:latin typeface="Corbel"/>
                <a:cs typeface="Corbel"/>
              </a:rPr>
              <a:t>Which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25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25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10" dirty="0">
                <a:solidFill>
                  <a:srgbClr val="007D76"/>
                </a:solidFill>
                <a:latin typeface="Corbel"/>
                <a:cs typeface="Corbel"/>
              </a:rPr>
              <a:t>following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25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10" dirty="0">
                <a:solidFill>
                  <a:srgbClr val="007D76"/>
                </a:solidFill>
                <a:latin typeface="Corbel"/>
                <a:cs typeface="Corbel"/>
              </a:rPr>
              <a:t>currently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50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10" dirty="0">
                <a:solidFill>
                  <a:srgbClr val="007D76"/>
                </a:solidFill>
                <a:latin typeface="Corbel"/>
                <a:cs typeface="Corbel"/>
              </a:rPr>
              <a:t>leading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authority</a:t>
            </a:r>
            <a:r>
              <a:rPr sz="3000" b="1" spc="-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on</a:t>
            </a:r>
            <a:r>
              <a:rPr sz="3000" b="1" spc="-1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indirect</a:t>
            </a:r>
            <a:r>
              <a:rPr sz="3000" b="1" spc="-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007D76"/>
                </a:solidFill>
                <a:latin typeface="Corbel"/>
                <a:cs typeface="Corbel"/>
              </a:rPr>
              <a:t>intent?</a:t>
            </a:r>
            <a:endParaRPr sz="3000">
              <a:latin typeface="Corbel"/>
              <a:cs typeface="Corbel"/>
            </a:endParaRPr>
          </a:p>
          <a:p>
            <a:pPr marL="561975" indent="-549275">
              <a:lnSpc>
                <a:spcPct val="100000"/>
              </a:lnSpc>
              <a:spcBef>
                <a:spcPts val="1295"/>
              </a:spcBef>
              <a:buAutoNum type="alphaLcPeriod"/>
              <a:tabLst>
                <a:tab pos="561975" algn="l"/>
              </a:tabLst>
            </a:pPr>
            <a:r>
              <a:rPr sz="3000" dirty="0">
                <a:latin typeface="Corbel"/>
                <a:cs typeface="Corbel"/>
              </a:rPr>
              <a:t>Hyam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v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DPP;</a:t>
            </a:r>
            <a:endParaRPr sz="3000">
              <a:latin typeface="Corbel"/>
              <a:cs typeface="Corbel"/>
            </a:endParaRPr>
          </a:p>
          <a:p>
            <a:pPr marL="561975" indent="-549275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561975" algn="l"/>
              </a:tabLst>
            </a:pPr>
            <a:r>
              <a:rPr sz="3000" spc="-10" dirty="0">
                <a:latin typeface="Corbel"/>
                <a:cs typeface="Corbel"/>
              </a:rPr>
              <a:t>Moloney;</a:t>
            </a:r>
            <a:endParaRPr sz="3000">
              <a:latin typeface="Corbel"/>
              <a:cs typeface="Corbel"/>
            </a:endParaRPr>
          </a:p>
          <a:p>
            <a:pPr marL="561975" indent="-549275">
              <a:lnSpc>
                <a:spcPct val="100000"/>
              </a:lnSpc>
              <a:spcBef>
                <a:spcPts val="1295"/>
              </a:spcBef>
              <a:buAutoNum type="alphaLcPeriod"/>
              <a:tabLst>
                <a:tab pos="561975" algn="l"/>
              </a:tabLst>
            </a:pPr>
            <a:r>
              <a:rPr sz="3000" dirty="0">
                <a:latin typeface="Corbel"/>
                <a:cs typeface="Corbel"/>
              </a:rPr>
              <a:t>Hancock</a:t>
            </a:r>
            <a:r>
              <a:rPr sz="3000" spc="-1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and</a:t>
            </a:r>
            <a:r>
              <a:rPr sz="3000" spc="-15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Shankland;</a:t>
            </a:r>
            <a:endParaRPr sz="3000">
              <a:latin typeface="Corbel"/>
              <a:cs typeface="Corbel"/>
            </a:endParaRPr>
          </a:p>
          <a:p>
            <a:pPr marL="561975" indent="-549275">
              <a:lnSpc>
                <a:spcPct val="100000"/>
              </a:lnSpc>
              <a:spcBef>
                <a:spcPts val="1320"/>
              </a:spcBef>
              <a:buAutoNum type="alphaLcPeriod"/>
              <a:tabLst>
                <a:tab pos="561975" algn="l"/>
              </a:tabLst>
            </a:pPr>
            <a:r>
              <a:rPr sz="3000" spc="-10" dirty="0">
                <a:latin typeface="Corbel"/>
                <a:cs typeface="Corbel"/>
              </a:rPr>
              <a:t>Woollin.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MCQs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4" y="1804273"/>
            <a:ext cx="8929370" cy="49847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99000"/>
              </a:lnSpc>
              <a:spcBef>
                <a:spcPts val="130"/>
              </a:spcBef>
            </a:pP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3)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Carl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plants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bomb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in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public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library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in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order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protest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about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redundancies.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He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alerts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library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manager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about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bomb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15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minutes</a:t>
            </a:r>
            <a:r>
              <a:rPr sz="2600" b="1" spc="2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before</a:t>
            </a:r>
            <a:r>
              <a:rPr sz="2600" b="1" spc="1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it</a:t>
            </a:r>
            <a:r>
              <a:rPr sz="2600" b="1" spc="2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explodes.</a:t>
            </a:r>
            <a:r>
              <a:rPr sz="2600" b="1" spc="21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Carl</a:t>
            </a:r>
            <a:r>
              <a:rPr sz="2600" b="1" spc="2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knows</a:t>
            </a:r>
            <a:r>
              <a:rPr sz="2600" b="1" spc="204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that</a:t>
            </a:r>
            <a:r>
              <a:rPr sz="2600" b="1" spc="21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there</a:t>
            </a:r>
            <a:r>
              <a:rPr sz="2600" b="1" spc="2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204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204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chance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that</a:t>
            </a:r>
            <a:r>
              <a:rPr sz="2600" b="1" spc="31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somebody</a:t>
            </a:r>
            <a:r>
              <a:rPr sz="2600" b="1" spc="32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working</a:t>
            </a:r>
            <a:r>
              <a:rPr sz="2600" b="1" spc="32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in</a:t>
            </a:r>
            <a:r>
              <a:rPr sz="2600" b="1" spc="32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31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basement</a:t>
            </a:r>
            <a:r>
              <a:rPr sz="2600" b="1" spc="32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might</a:t>
            </a:r>
            <a:r>
              <a:rPr sz="2600" b="1" spc="32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not</a:t>
            </a:r>
            <a:r>
              <a:rPr sz="2600" b="1" spc="32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be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evacuated</a:t>
            </a:r>
            <a:r>
              <a:rPr sz="2600" b="1" spc="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in</a:t>
            </a:r>
            <a:r>
              <a:rPr sz="2600" b="1" spc="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time,</a:t>
            </a:r>
            <a:r>
              <a:rPr sz="2600" b="1" spc="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but</a:t>
            </a:r>
            <a:r>
              <a:rPr sz="2600" b="1" spc="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he</a:t>
            </a:r>
            <a:r>
              <a:rPr sz="2600" b="1" spc="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thinks</a:t>
            </a:r>
            <a:r>
              <a:rPr sz="2600" b="1" spc="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that</a:t>
            </a:r>
            <a:r>
              <a:rPr sz="2600" b="1" spc="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this</a:t>
            </a:r>
            <a:r>
              <a:rPr sz="2600" b="1" spc="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unlikely.</a:t>
            </a:r>
            <a:r>
              <a:rPr sz="2600" b="1" spc="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Which</a:t>
            </a:r>
            <a:r>
              <a:rPr sz="2600" b="1" spc="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of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-10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following</a:t>
            </a:r>
            <a:r>
              <a:rPr sz="2600" b="1" spc="-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terms</a:t>
            </a:r>
            <a:r>
              <a:rPr sz="2600" b="1" spc="-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best</a:t>
            </a:r>
            <a:r>
              <a:rPr sz="2600" b="1" spc="-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represents</a:t>
            </a:r>
            <a:r>
              <a:rPr sz="2600" b="1" spc="-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Carl’s</a:t>
            </a:r>
            <a:r>
              <a:rPr sz="2600" b="1" spc="-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i="1" dirty="0">
                <a:solidFill>
                  <a:srgbClr val="007D76"/>
                </a:solidFill>
                <a:latin typeface="Corbel"/>
                <a:cs typeface="Corbel"/>
              </a:rPr>
              <a:t>mens</a:t>
            </a:r>
            <a:r>
              <a:rPr sz="2600" b="1" i="1" spc="-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i="1" dirty="0">
                <a:solidFill>
                  <a:srgbClr val="007D76"/>
                </a:solidFill>
                <a:latin typeface="Corbel"/>
                <a:cs typeface="Corbel"/>
              </a:rPr>
              <a:t>rea</a:t>
            </a:r>
            <a:r>
              <a:rPr sz="2600" b="1" i="1" spc="-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in</a:t>
            </a:r>
            <a:r>
              <a:rPr sz="2600" b="1" spc="-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respect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of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harming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any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person?</a:t>
            </a:r>
            <a:endParaRPr sz="2600">
              <a:latin typeface="Corbel"/>
              <a:cs typeface="Corbel"/>
            </a:endParaRPr>
          </a:p>
          <a:p>
            <a:pPr marL="500380" indent="-487680">
              <a:lnSpc>
                <a:spcPct val="100000"/>
              </a:lnSpc>
              <a:spcBef>
                <a:spcPts val="1175"/>
              </a:spcBef>
              <a:buAutoNum type="alphaLcPeriod"/>
              <a:tabLst>
                <a:tab pos="500380" algn="l"/>
              </a:tabLst>
            </a:pPr>
            <a:r>
              <a:rPr sz="2600" spc="-10" dirty="0">
                <a:latin typeface="Corbel"/>
                <a:cs typeface="Corbel"/>
              </a:rPr>
              <a:t>Indirect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intent;</a:t>
            </a:r>
            <a:endParaRPr sz="2600">
              <a:latin typeface="Corbel"/>
              <a:cs typeface="Corbel"/>
            </a:endParaRPr>
          </a:p>
          <a:p>
            <a:pPr marL="500380" indent="-487680">
              <a:lnSpc>
                <a:spcPct val="100000"/>
              </a:lnSpc>
              <a:spcBef>
                <a:spcPts val="1275"/>
              </a:spcBef>
              <a:buAutoNum type="alphaLcPeriod"/>
              <a:tabLst>
                <a:tab pos="500380" algn="l"/>
              </a:tabLst>
            </a:pPr>
            <a:r>
              <a:rPr sz="2600" spc="-20" dirty="0">
                <a:latin typeface="Corbel"/>
                <a:cs typeface="Corbel"/>
              </a:rPr>
              <a:t>Subjectively</a:t>
            </a:r>
            <a:r>
              <a:rPr sz="2600" spc="-10" dirty="0">
                <a:latin typeface="Corbel"/>
                <a:cs typeface="Corbel"/>
              </a:rPr>
              <a:t> reckless;</a:t>
            </a:r>
            <a:endParaRPr sz="2600">
              <a:latin typeface="Corbel"/>
              <a:cs typeface="Corbel"/>
            </a:endParaRPr>
          </a:p>
          <a:p>
            <a:pPr marL="500380" indent="-487680">
              <a:lnSpc>
                <a:spcPct val="100000"/>
              </a:lnSpc>
              <a:spcBef>
                <a:spcPts val="1295"/>
              </a:spcBef>
              <a:buAutoNum type="alphaLcPeriod"/>
              <a:tabLst>
                <a:tab pos="500380" algn="l"/>
              </a:tabLst>
            </a:pPr>
            <a:r>
              <a:rPr sz="2600" spc="-10" dirty="0">
                <a:latin typeface="Corbel"/>
                <a:cs typeface="Corbel"/>
              </a:rPr>
              <a:t>Direct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intent;</a:t>
            </a:r>
            <a:endParaRPr sz="2600">
              <a:latin typeface="Corbel"/>
              <a:cs typeface="Corbel"/>
            </a:endParaRPr>
          </a:p>
          <a:p>
            <a:pPr marL="500380" indent="-487680">
              <a:lnSpc>
                <a:spcPct val="100000"/>
              </a:lnSpc>
              <a:spcBef>
                <a:spcPts val="1175"/>
              </a:spcBef>
              <a:buAutoNum type="alphaLcPeriod"/>
              <a:tabLst>
                <a:tab pos="500380" algn="l"/>
              </a:tabLst>
            </a:pPr>
            <a:r>
              <a:rPr sz="2600" spc="-10" dirty="0">
                <a:latin typeface="Corbel"/>
                <a:cs typeface="Corbel"/>
              </a:rPr>
              <a:t>Objectively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reckless.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/>
              <a:t>MCQs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2055203"/>
            <a:ext cx="8855710" cy="3418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21970" algn="l"/>
                <a:tab pos="1749425" algn="l"/>
                <a:tab pos="2279650" algn="l"/>
                <a:tab pos="3025140" algn="l"/>
                <a:tab pos="4758055" algn="l"/>
                <a:tab pos="5208270" algn="l"/>
                <a:tab pos="6883400" algn="l"/>
                <a:tab pos="7628890" algn="l"/>
              </a:tabLst>
            </a:pPr>
            <a:r>
              <a:rPr sz="3000" b="1" spc="-25" dirty="0">
                <a:solidFill>
                  <a:srgbClr val="007D76"/>
                </a:solidFill>
                <a:latin typeface="Corbel"/>
                <a:cs typeface="Corbel"/>
              </a:rPr>
              <a:t>4)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20" dirty="0">
                <a:solidFill>
                  <a:srgbClr val="007D76"/>
                </a:solidFill>
                <a:latin typeface="Corbel"/>
                <a:cs typeface="Corbel"/>
              </a:rPr>
              <a:t>Which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25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25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10" dirty="0">
                <a:solidFill>
                  <a:srgbClr val="007D76"/>
                </a:solidFill>
                <a:latin typeface="Corbel"/>
                <a:cs typeface="Corbel"/>
              </a:rPr>
              <a:t>following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25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10" dirty="0">
                <a:solidFill>
                  <a:srgbClr val="007D76"/>
                </a:solidFill>
                <a:latin typeface="Corbel"/>
                <a:cs typeface="Corbel"/>
              </a:rPr>
              <a:t>currently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25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10" dirty="0">
                <a:solidFill>
                  <a:srgbClr val="007D76"/>
                </a:solidFill>
                <a:latin typeface="Corbel"/>
                <a:cs typeface="Corbel"/>
              </a:rPr>
              <a:t>leading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authority</a:t>
            </a:r>
            <a:r>
              <a:rPr sz="3000" b="1" spc="-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on</a:t>
            </a:r>
            <a:r>
              <a:rPr sz="3000" b="1" spc="-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007D76"/>
                </a:solidFill>
                <a:latin typeface="Corbel"/>
                <a:cs typeface="Corbel"/>
              </a:rPr>
              <a:t>recklessness?</a:t>
            </a:r>
            <a:endParaRPr sz="3000">
              <a:latin typeface="Corbel"/>
              <a:cs typeface="Corbel"/>
            </a:endParaRPr>
          </a:p>
          <a:p>
            <a:pPr marL="561975" indent="-549275">
              <a:lnSpc>
                <a:spcPct val="100000"/>
              </a:lnSpc>
              <a:spcBef>
                <a:spcPts val="1295"/>
              </a:spcBef>
              <a:buAutoNum type="alphaLcPeriod"/>
              <a:tabLst>
                <a:tab pos="561975" algn="l"/>
              </a:tabLst>
            </a:pPr>
            <a:r>
              <a:rPr sz="3000" dirty="0">
                <a:latin typeface="Corbel"/>
                <a:cs typeface="Corbel"/>
              </a:rPr>
              <a:t>R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v</a:t>
            </a:r>
            <a:r>
              <a:rPr sz="3000" spc="-1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G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spc="-25" dirty="0">
                <a:latin typeface="Corbel"/>
                <a:cs typeface="Corbel"/>
              </a:rPr>
              <a:t>and</a:t>
            </a:r>
            <a:r>
              <a:rPr sz="3000" spc="-14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Another;</a:t>
            </a:r>
            <a:endParaRPr sz="3000">
              <a:latin typeface="Corbel"/>
              <a:cs typeface="Corbel"/>
            </a:endParaRPr>
          </a:p>
          <a:p>
            <a:pPr marL="561975" indent="-549275">
              <a:lnSpc>
                <a:spcPct val="100000"/>
              </a:lnSpc>
              <a:spcBef>
                <a:spcPts val="1225"/>
              </a:spcBef>
              <a:buAutoNum type="alphaLcPeriod"/>
              <a:tabLst>
                <a:tab pos="561975" algn="l"/>
              </a:tabLst>
            </a:pPr>
            <a:r>
              <a:rPr sz="3000" spc="-10" dirty="0">
                <a:latin typeface="Corbel"/>
                <a:cs typeface="Corbel"/>
              </a:rPr>
              <a:t>Caldwell;</a:t>
            </a:r>
            <a:endParaRPr sz="3000">
              <a:latin typeface="Corbel"/>
              <a:cs typeface="Corbel"/>
            </a:endParaRPr>
          </a:p>
          <a:p>
            <a:pPr marL="561975" indent="-549275">
              <a:lnSpc>
                <a:spcPct val="100000"/>
              </a:lnSpc>
              <a:spcBef>
                <a:spcPts val="1295"/>
              </a:spcBef>
              <a:buAutoNum type="alphaLcPeriod"/>
              <a:tabLst>
                <a:tab pos="561975" algn="l"/>
              </a:tabLst>
            </a:pPr>
            <a:r>
              <a:rPr sz="3000" spc="-10" dirty="0">
                <a:latin typeface="Corbel"/>
                <a:cs typeface="Corbel"/>
              </a:rPr>
              <a:t>Woollin;</a:t>
            </a:r>
            <a:endParaRPr sz="3000">
              <a:latin typeface="Corbel"/>
              <a:cs typeface="Corbel"/>
            </a:endParaRPr>
          </a:p>
          <a:p>
            <a:pPr marL="561975" indent="-549275">
              <a:lnSpc>
                <a:spcPct val="100000"/>
              </a:lnSpc>
              <a:spcBef>
                <a:spcPts val="1295"/>
              </a:spcBef>
              <a:buAutoNum type="alphaLcPeriod"/>
              <a:tabLst>
                <a:tab pos="561975" algn="l"/>
              </a:tabLst>
            </a:pPr>
            <a:r>
              <a:rPr sz="3000" dirty="0">
                <a:latin typeface="Corbel"/>
                <a:cs typeface="Corbel"/>
              </a:rPr>
              <a:t>Elliott</a:t>
            </a:r>
            <a:r>
              <a:rPr sz="3000" spc="-8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v</a:t>
            </a:r>
            <a:r>
              <a:rPr sz="3000" spc="-150" dirty="0">
                <a:latin typeface="Corbel"/>
                <a:cs typeface="Corbel"/>
              </a:rPr>
              <a:t> </a:t>
            </a:r>
            <a:r>
              <a:rPr sz="3000" spc="-25" dirty="0">
                <a:latin typeface="Corbel"/>
                <a:cs typeface="Corbel"/>
              </a:rPr>
              <a:t>C.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MCQs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881467"/>
            <a:ext cx="8889365" cy="433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28320" algn="l"/>
                <a:tab pos="1774825" algn="l"/>
                <a:tab pos="2324735" algn="l"/>
                <a:tab pos="3089910" algn="l"/>
                <a:tab pos="4841240" algn="l"/>
                <a:tab pos="6929120" algn="l"/>
                <a:tab pos="7399020" algn="l"/>
                <a:tab pos="7807959" algn="l"/>
              </a:tabLst>
            </a:pPr>
            <a:r>
              <a:rPr sz="3000" b="1" spc="-25" dirty="0">
                <a:solidFill>
                  <a:srgbClr val="007D76"/>
                </a:solidFill>
                <a:latin typeface="Corbel"/>
                <a:cs typeface="Corbel"/>
              </a:rPr>
              <a:t>5)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20" dirty="0">
                <a:solidFill>
                  <a:srgbClr val="007D76"/>
                </a:solidFill>
                <a:latin typeface="Corbel"/>
                <a:cs typeface="Corbel"/>
              </a:rPr>
              <a:t>Which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25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25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10" dirty="0">
                <a:solidFill>
                  <a:srgbClr val="007D76"/>
                </a:solidFill>
                <a:latin typeface="Corbel"/>
                <a:cs typeface="Corbel"/>
              </a:rPr>
              <a:t>following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10" dirty="0">
                <a:solidFill>
                  <a:srgbClr val="007D76"/>
                </a:solidFill>
                <a:latin typeface="Corbel"/>
                <a:cs typeface="Corbel"/>
              </a:rPr>
              <a:t>statements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25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50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3000" b="1" spc="-50" dirty="0">
                <a:solidFill>
                  <a:srgbClr val="007D76"/>
                </a:solidFill>
                <a:latin typeface="Corbel"/>
                <a:cs typeface="Corbel"/>
              </a:rPr>
              <a:t>FALSE </a:t>
            </a:r>
            <a:r>
              <a:rPr sz="3000" b="1" spc="-10" dirty="0">
                <a:solidFill>
                  <a:srgbClr val="007D76"/>
                </a:solidFill>
                <a:latin typeface="Corbel"/>
                <a:cs typeface="Corbel"/>
              </a:rPr>
              <a:t>representation</a:t>
            </a:r>
            <a:r>
              <a:rPr sz="3000" b="1" spc="-6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3000" b="1" spc="-3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3000" b="1" spc="-4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3000" b="1" i="1" dirty="0">
                <a:solidFill>
                  <a:srgbClr val="007D76"/>
                </a:solidFill>
                <a:latin typeface="Corbel"/>
                <a:cs typeface="Corbel"/>
              </a:rPr>
              <a:t>mens</a:t>
            </a:r>
            <a:r>
              <a:rPr sz="3000" b="1" i="1" spc="-4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3000" b="1" i="1" dirty="0">
                <a:solidFill>
                  <a:srgbClr val="007D76"/>
                </a:solidFill>
                <a:latin typeface="Corbel"/>
                <a:cs typeface="Corbel"/>
              </a:rPr>
              <a:t>rea</a:t>
            </a:r>
            <a:r>
              <a:rPr sz="3000" b="1" i="1" spc="-4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3000" b="1" spc="-3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007D76"/>
                </a:solidFill>
                <a:latin typeface="Corbel"/>
                <a:cs typeface="Corbel"/>
              </a:rPr>
              <a:t>murder?</a:t>
            </a:r>
            <a:endParaRPr sz="3000">
              <a:latin typeface="Corbel"/>
              <a:cs typeface="Corbel"/>
            </a:endParaRPr>
          </a:p>
          <a:p>
            <a:pPr marL="561975" indent="-549275">
              <a:lnSpc>
                <a:spcPct val="100000"/>
              </a:lnSpc>
              <a:spcBef>
                <a:spcPts val="1295"/>
              </a:spcBef>
              <a:buAutoNum type="alphaLcPeriod"/>
              <a:tabLst>
                <a:tab pos="561975" algn="l"/>
              </a:tabLst>
            </a:pPr>
            <a:r>
              <a:rPr sz="3000" dirty="0">
                <a:latin typeface="Corbel"/>
                <a:cs typeface="Corbel"/>
              </a:rPr>
              <a:t>D’s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aim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or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purpose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is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kill;</a:t>
            </a:r>
            <a:endParaRPr sz="3000">
              <a:latin typeface="Corbel"/>
              <a:cs typeface="Corbel"/>
            </a:endParaRPr>
          </a:p>
          <a:p>
            <a:pPr marL="561975" marR="6350" indent="-549910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561975" algn="l"/>
              </a:tabLst>
            </a:pPr>
            <a:r>
              <a:rPr sz="3000" dirty="0">
                <a:latin typeface="Corbel"/>
                <a:cs typeface="Corbel"/>
              </a:rPr>
              <a:t>Death</a:t>
            </a:r>
            <a:r>
              <a:rPr sz="3000" spc="2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is</a:t>
            </a:r>
            <a:r>
              <a:rPr sz="3000" spc="2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virtually</a:t>
            </a:r>
            <a:r>
              <a:rPr sz="3000" spc="2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certain</a:t>
            </a:r>
            <a:r>
              <a:rPr sz="3000" spc="229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</a:t>
            </a:r>
            <a:r>
              <a:rPr sz="3000" spc="2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occur</a:t>
            </a:r>
            <a:r>
              <a:rPr sz="3000" spc="229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and</a:t>
            </a:r>
            <a:r>
              <a:rPr sz="3000" spc="2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</a:t>
            </a:r>
            <a:r>
              <a:rPr sz="3000" spc="22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appreciates this;</a:t>
            </a:r>
            <a:endParaRPr sz="3000">
              <a:latin typeface="Corbel"/>
              <a:cs typeface="Corbel"/>
            </a:endParaRPr>
          </a:p>
          <a:p>
            <a:pPr marL="561975" marR="6350" indent="-549910">
              <a:lnSpc>
                <a:spcPct val="100000"/>
              </a:lnSpc>
              <a:spcBef>
                <a:spcPts val="1295"/>
              </a:spcBef>
              <a:buAutoNum type="alphaLcPeriod"/>
              <a:tabLst>
                <a:tab pos="561975" algn="l"/>
                <a:tab pos="1437005" algn="l"/>
                <a:tab pos="1820545" algn="l"/>
                <a:tab pos="2924175" algn="l"/>
                <a:tab pos="4458970" algn="l"/>
                <a:tab pos="4933950" algn="l"/>
                <a:tab pos="5927725" algn="l"/>
                <a:tab pos="6658609" algn="l"/>
                <a:tab pos="7053580" algn="l"/>
              </a:tabLst>
            </a:pPr>
            <a:r>
              <a:rPr sz="3000" spc="-25" dirty="0">
                <a:latin typeface="Corbel"/>
                <a:cs typeface="Corbel"/>
              </a:rPr>
              <a:t>GBH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25" dirty="0">
                <a:latin typeface="Corbel"/>
                <a:cs typeface="Corbel"/>
              </a:rPr>
              <a:t>is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10" dirty="0">
                <a:latin typeface="Corbel"/>
                <a:cs typeface="Corbel"/>
              </a:rPr>
              <a:t>highly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10" dirty="0">
                <a:latin typeface="Corbel"/>
                <a:cs typeface="Corbel"/>
              </a:rPr>
              <a:t>probably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25" dirty="0">
                <a:latin typeface="Corbel"/>
                <a:cs typeface="Corbel"/>
              </a:rPr>
              <a:t>to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10" dirty="0">
                <a:latin typeface="Corbel"/>
                <a:cs typeface="Corbel"/>
              </a:rPr>
              <a:t>occur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25" dirty="0">
                <a:latin typeface="Corbel"/>
                <a:cs typeface="Corbel"/>
              </a:rPr>
              <a:t>and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50" dirty="0">
                <a:latin typeface="Corbel"/>
                <a:cs typeface="Corbel"/>
              </a:rPr>
              <a:t>D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10" dirty="0">
                <a:latin typeface="Corbel"/>
                <a:cs typeface="Corbel"/>
              </a:rPr>
              <a:t>appreciates this;</a:t>
            </a:r>
            <a:endParaRPr sz="3000">
              <a:latin typeface="Corbel"/>
              <a:cs typeface="Corbel"/>
            </a:endParaRPr>
          </a:p>
          <a:p>
            <a:pPr marL="561975" indent="-549275">
              <a:lnSpc>
                <a:spcPct val="100000"/>
              </a:lnSpc>
              <a:spcBef>
                <a:spcPts val="1320"/>
              </a:spcBef>
              <a:buAutoNum type="alphaLcPeriod"/>
              <a:tabLst>
                <a:tab pos="561975" algn="l"/>
              </a:tabLst>
            </a:pPr>
            <a:r>
              <a:rPr sz="3000" dirty="0">
                <a:latin typeface="Corbel"/>
                <a:cs typeface="Corbel"/>
              </a:rPr>
              <a:t>D’s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aim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or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purpose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is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cause</a:t>
            </a:r>
            <a:r>
              <a:rPr sz="3000" spc="-140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GBH.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MCQs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2029825"/>
            <a:ext cx="8891270" cy="498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6)</a:t>
            </a:r>
            <a:r>
              <a:rPr sz="2600" b="1" spc="10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Which</a:t>
            </a:r>
            <a:r>
              <a:rPr sz="2600" b="1" spc="10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11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10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following</a:t>
            </a:r>
            <a:r>
              <a:rPr sz="2600" b="1" spc="10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statements</a:t>
            </a:r>
            <a:r>
              <a:rPr sz="2600" b="1" spc="10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about</a:t>
            </a:r>
            <a:r>
              <a:rPr sz="2600" b="1" spc="11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negligence</a:t>
            </a:r>
            <a:r>
              <a:rPr sz="2600" b="1" spc="10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is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FALSE?</a:t>
            </a:r>
            <a:endParaRPr sz="2600">
              <a:latin typeface="Corbel"/>
              <a:cs typeface="Corbel"/>
            </a:endParaRPr>
          </a:p>
          <a:p>
            <a:pPr marL="500380" marR="5080" indent="-488315" algn="just">
              <a:lnSpc>
                <a:spcPts val="3100"/>
              </a:lnSpc>
              <a:spcBef>
                <a:spcPts val="1295"/>
              </a:spcBef>
              <a:buAutoNum type="alphaLcPeriod"/>
              <a:tabLst>
                <a:tab pos="500380" algn="l"/>
                <a:tab pos="502284" algn="l"/>
              </a:tabLst>
            </a:pPr>
            <a:r>
              <a:rPr sz="2600" dirty="0">
                <a:latin typeface="Corbel"/>
                <a:cs typeface="Corbel"/>
              </a:rPr>
              <a:t>	Negligence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is failing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foresee a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risk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that a</a:t>
            </a:r>
            <a:r>
              <a:rPr sz="2600" spc="-10" dirty="0">
                <a:latin typeface="Corbel"/>
                <a:cs typeface="Corbel"/>
              </a:rPr>
              <a:t> reasonable person would</a:t>
            </a:r>
            <a:r>
              <a:rPr sz="2600" spc="-1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have</a:t>
            </a:r>
            <a:r>
              <a:rPr sz="2600" spc="-114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foreseen;</a:t>
            </a:r>
            <a:endParaRPr sz="2600">
              <a:latin typeface="Corbel"/>
              <a:cs typeface="Corbel"/>
            </a:endParaRPr>
          </a:p>
          <a:p>
            <a:pPr marL="500380" marR="5715" indent="-488315" algn="just">
              <a:lnSpc>
                <a:spcPct val="98100"/>
              </a:lnSpc>
              <a:spcBef>
                <a:spcPts val="1230"/>
              </a:spcBef>
              <a:buAutoNum type="alphaLcPeriod"/>
              <a:tabLst>
                <a:tab pos="500380" algn="l"/>
              </a:tabLst>
            </a:pPr>
            <a:r>
              <a:rPr sz="2600" dirty="0">
                <a:latin typeface="Corbel"/>
                <a:cs typeface="Corbel"/>
              </a:rPr>
              <a:t>Negligence</a:t>
            </a:r>
            <a:r>
              <a:rPr sz="2600" spc="-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-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foreseeing</a:t>
            </a:r>
            <a:r>
              <a:rPr sz="2600" spc="-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risk,</a:t>
            </a:r>
            <a:r>
              <a:rPr sz="2600" spc="-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but</a:t>
            </a:r>
            <a:r>
              <a:rPr sz="2600" spc="-3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taking</a:t>
            </a:r>
            <a:r>
              <a:rPr sz="2600" spc="-4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inadequate</a:t>
            </a:r>
            <a:r>
              <a:rPr sz="2600" spc="-3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steps</a:t>
            </a:r>
            <a:r>
              <a:rPr sz="2600" spc="-3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to </a:t>
            </a:r>
            <a:r>
              <a:rPr sz="2600" dirty="0">
                <a:latin typeface="Corbel"/>
                <a:cs typeface="Corbel"/>
              </a:rPr>
              <a:t>avoid</a:t>
            </a:r>
            <a:r>
              <a:rPr sz="2600" spc="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risk,</a:t>
            </a:r>
            <a:r>
              <a:rPr sz="2600" spc="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thus</a:t>
            </a:r>
            <a:r>
              <a:rPr sz="2600" spc="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falling</a:t>
            </a:r>
            <a:r>
              <a:rPr sz="2600" spc="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below</a:t>
            </a:r>
            <a:r>
              <a:rPr sz="2600" spc="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standard</a:t>
            </a:r>
            <a:r>
              <a:rPr sz="2600" spc="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</a:t>
            </a:r>
            <a:r>
              <a:rPr sz="2600" spc="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expected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5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reasonable</a:t>
            </a:r>
            <a:r>
              <a:rPr sz="2600" spc="-5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person;</a:t>
            </a:r>
            <a:endParaRPr sz="2600">
              <a:latin typeface="Corbel"/>
              <a:cs typeface="Corbel"/>
            </a:endParaRPr>
          </a:p>
          <a:p>
            <a:pPr marL="500380" marR="5715" indent="-488315" algn="just">
              <a:lnSpc>
                <a:spcPct val="99600"/>
              </a:lnSpc>
              <a:spcBef>
                <a:spcPts val="1280"/>
              </a:spcBef>
              <a:buAutoNum type="alphaLcPeriod"/>
              <a:tabLst>
                <a:tab pos="500380" algn="l"/>
                <a:tab pos="501650" algn="l"/>
              </a:tabLst>
            </a:pPr>
            <a:r>
              <a:rPr sz="2600" dirty="0">
                <a:latin typeface="Corbel"/>
                <a:cs typeface="Corbel"/>
              </a:rPr>
              <a:t>	Negligence</a:t>
            </a:r>
            <a:r>
              <a:rPr sz="2600" spc="43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4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foreseeing</a:t>
            </a:r>
            <a:r>
              <a:rPr sz="2600" spc="43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4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risk,</a:t>
            </a:r>
            <a:r>
              <a:rPr sz="2600" spc="4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but</a:t>
            </a:r>
            <a:r>
              <a:rPr sz="2600" spc="4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failing</a:t>
            </a:r>
            <a:r>
              <a:rPr sz="2600" spc="43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4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take</a:t>
            </a:r>
            <a:r>
              <a:rPr sz="2600" spc="43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steps</a:t>
            </a:r>
            <a:r>
              <a:rPr sz="2600" spc="44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to </a:t>
            </a:r>
            <a:r>
              <a:rPr sz="2600" dirty="0">
                <a:latin typeface="Corbel"/>
                <a:cs typeface="Corbel"/>
              </a:rPr>
              <a:t>avoid</a:t>
            </a:r>
            <a:r>
              <a:rPr sz="2600" spc="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risk,</a:t>
            </a:r>
            <a:r>
              <a:rPr sz="2600" spc="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thus</a:t>
            </a:r>
            <a:r>
              <a:rPr sz="2600" spc="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falling</a:t>
            </a:r>
            <a:r>
              <a:rPr sz="2600" spc="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below</a:t>
            </a:r>
            <a:r>
              <a:rPr sz="2600" spc="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standard</a:t>
            </a:r>
            <a:r>
              <a:rPr sz="2600" spc="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</a:t>
            </a:r>
            <a:r>
              <a:rPr sz="2600" spc="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expected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5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reasonable</a:t>
            </a:r>
            <a:r>
              <a:rPr sz="2600" spc="-5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person;</a:t>
            </a:r>
            <a:endParaRPr sz="2600">
              <a:latin typeface="Corbel"/>
              <a:cs typeface="Corbel"/>
            </a:endParaRPr>
          </a:p>
          <a:p>
            <a:pPr marL="501650" indent="-488950" algn="just">
              <a:lnSpc>
                <a:spcPct val="100000"/>
              </a:lnSpc>
              <a:spcBef>
                <a:spcPts val="1180"/>
              </a:spcBef>
              <a:buAutoNum type="alphaLcPeriod"/>
              <a:tabLst>
                <a:tab pos="501650" algn="l"/>
              </a:tabLst>
            </a:pPr>
            <a:r>
              <a:rPr sz="2600" spc="-10" dirty="0">
                <a:latin typeface="Corbel"/>
                <a:cs typeface="Corbel"/>
              </a:rPr>
              <a:t>Negligence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subjectively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assessed.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/>
              <a:t>MCQs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930235"/>
            <a:ext cx="8889365" cy="3875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7)</a:t>
            </a:r>
            <a:r>
              <a:rPr sz="3000" b="1" spc="26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In</a:t>
            </a:r>
            <a:r>
              <a:rPr sz="3000" b="1" spc="26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which</a:t>
            </a:r>
            <a:r>
              <a:rPr sz="3000" b="1" spc="26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3000" b="1" spc="27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3000" b="1" spc="26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following</a:t>
            </a:r>
            <a:r>
              <a:rPr sz="3000" b="1" spc="26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authorities</a:t>
            </a:r>
            <a:r>
              <a:rPr sz="3000" b="1" spc="26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was</a:t>
            </a:r>
            <a:r>
              <a:rPr sz="3000" b="1" spc="27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3000" b="1" spc="-25" dirty="0">
                <a:solidFill>
                  <a:srgbClr val="007D76"/>
                </a:solidFill>
                <a:latin typeface="Corbel"/>
                <a:cs typeface="Corbel"/>
              </a:rPr>
              <a:t>the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doctrine</a:t>
            </a:r>
            <a:r>
              <a:rPr sz="3000" b="1" spc="40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3000" b="1" spc="41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transferred</a:t>
            </a:r>
            <a:r>
              <a:rPr sz="3000" b="1" spc="409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malice</a:t>
            </a:r>
            <a:r>
              <a:rPr sz="3000" b="1" spc="40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3000" b="1" dirty="0">
                <a:solidFill>
                  <a:srgbClr val="007D76"/>
                </a:solidFill>
                <a:latin typeface="Corbel"/>
                <a:cs typeface="Corbel"/>
              </a:rPr>
              <a:t>successfully</a:t>
            </a:r>
            <a:r>
              <a:rPr sz="3000" b="1" spc="40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3000" b="1" spc="-10" dirty="0">
                <a:solidFill>
                  <a:srgbClr val="007D76"/>
                </a:solidFill>
                <a:latin typeface="Corbel"/>
                <a:cs typeface="Corbel"/>
              </a:rPr>
              <a:t>relied upon?</a:t>
            </a:r>
            <a:endParaRPr sz="3000">
              <a:latin typeface="Corbel"/>
              <a:cs typeface="Corbel"/>
            </a:endParaRPr>
          </a:p>
          <a:p>
            <a:pPr marL="560705" indent="-548005" algn="just">
              <a:lnSpc>
                <a:spcPct val="100000"/>
              </a:lnSpc>
              <a:spcBef>
                <a:spcPts val="1295"/>
              </a:spcBef>
              <a:buAutoNum type="alphaLcPeriod"/>
              <a:tabLst>
                <a:tab pos="560705" algn="l"/>
              </a:tabLst>
            </a:pPr>
            <a:r>
              <a:rPr sz="3000" spc="-10" dirty="0">
                <a:latin typeface="Corbel"/>
                <a:cs typeface="Corbel"/>
              </a:rPr>
              <a:t>Pembliton;</a:t>
            </a:r>
            <a:endParaRPr sz="3000">
              <a:latin typeface="Corbel"/>
              <a:cs typeface="Corbel"/>
            </a:endParaRPr>
          </a:p>
          <a:p>
            <a:pPr marL="560705" indent="-548005" algn="just">
              <a:lnSpc>
                <a:spcPct val="100000"/>
              </a:lnSpc>
              <a:spcBef>
                <a:spcPts val="1225"/>
              </a:spcBef>
              <a:buAutoNum type="alphaLcPeriod"/>
              <a:tabLst>
                <a:tab pos="560705" algn="l"/>
              </a:tabLst>
            </a:pPr>
            <a:r>
              <a:rPr sz="3000" spc="-10" dirty="0">
                <a:latin typeface="Corbel"/>
                <a:cs typeface="Corbel"/>
              </a:rPr>
              <a:t>Latimer;</a:t>
            </a:r>
            <a:endParaRPr sz="3000">
              <a:latin typeface="Corbel"/>
              <a:cs typeface="Corbel"/>
            </a:endParaRPr>
          </a:p>
          <a:p>
            <a:pPr marL="560705" indent="-548005" algn="just">
              <a:lnSpc>
                <a:spcPct val="100000"/>
              </a:lnSpc>
              <a:spcBef>
                <a:spcPts val="1295"/>
              </a:spcBef>
              <a:buAutoNum type="alphaLcPeriod"/>
              <a:tabLst>
                <a:tab pos="560705" algn="l"/>
              </a:tabLst>
            </a:pPr>
            <a:r>
              <a:rPr sz="3000" spc="-20" dirty="0">
                <a:latin typeface="Corbel"/>
                <a:cs typeface="Corbel"/>
              </a:rPr>
              <a:t>Attorney</a:t>
            </a:r>
            <a:r>
              <a:rPr sz="3000" spc="-13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General’s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Reference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(No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3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1994);</a:t>
            </a:r>
            <a:endParaRPr sz="3000">
              <a:latin typeface="Corbel"/>
              <a:cs typeface="Corbel"/>
            </a:endParaRPr>
          </a:p>
          <a:p>
            <a:pPr marL="560705" indent="-548005" algn="just">
              <a:lnSpc>
                <a:spcPct val="100000"/>
              </a:lnSpc>
              <a:spcBef>
                <a:spcPts val="1295"/>
              </a:spcBef>
              <a:buAutoNum type="alphaLcPeriod"/>
              <a:tabLst>
                <a:tab pos="560705" algn="l"/>
              </a:tabLst>
            </a:pPr>
            <a:r>
              <a:rPr sz="3000" dirty="0">
                <a:latin typeface="Corbel"/>
                <a:cs typeface="Corbel"/>
              </a:rPr>
              <a:t>Thabo</a:t>
            </a:r>
            <a:r>
              <a:rPr sz="3000" spc="-100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Meli.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/>
              <a:t>MCQs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4" y="2106025"/>
            <a:ext cx="8874760" cy="49822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just">
              <a:lnSpc>
                <a:spcPct val="98700"/>
              </a:lnSpc>
              <a:spcBef>
                <a:spcPts val="140"/>
              </a:spcBef>
            </a:pP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8)</a:t>
            </a:r>
            <a:r>
              <a:rPr sz="2600" b="1" spc="11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Jack</a:t>
            </a:r>
            <a:r>
              <a:rPr sz="2600" b="1" spc="11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throws</a:t>
            </a:r>
            <a:r>
              <a:rPr sz="2600" b="1" spc="10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10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stone</a:t>
            </a:r>
            <a:r>
              <a:rPr sz="2600" b="1" spc="11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towards</a:t>
            </a:r>
            <a:r>
              <a:rPr sz="2600" b="1" spc="10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11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dense</a:t>
            </a:r>
            <a:r>
              <a:rPr sz="2600" b="1" spc="10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crowd</a:t>
            </a:r>
            <a:r>
              <a:rPr sz="2600" b="1" spc="11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11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people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intending</a:t>
            </a:r>
            <a:r>
              <a:rPr sz="2600" b="1" spc="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-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strike</a:t>
            </a:r>
            <a:r>
              <a:rPr sz="2600" b="1" spc="-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Ted but</a:t>
            </a:r>
            <a:r>
              <a:rPr sz="2600" b="1" spc="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aware</a:t>
            </a:r>
            <a:r>
              <a:rPr sz="2600" b="1" spc="-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that</a:t>
            </a:r>
            <a:r>
              <a:rPr sz="2600" b="1" spc="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he</a:t>
            </a:r>
            <a:r>
              <a:rPr sz="2600" b="1" spc="-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might</a:t>
            </a:r>
            <a:r>
              <a:rPr sz="2600" b="1" spc="1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strike</a:t>
            </a:r>
            <a:r>
              <a:rPr sz="2600" b="1" spc="-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another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person.</a:t>
            </a:r>
            <a:r>
              <a:rPr sz="2600" b="1" spc="2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Unfortunately,</a:t>
            </a:r>
            <a:r>
              <a:rPr sz="2600" b="1" spc="229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2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stone</a:t>
            </a:r>
            <a:r>
              <a:rPr sz="2600" b="1" spc="2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strikes</a:t>
            </a:r>
            <a:r>
              <a:rPr sz="2600" b="1" spc="2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Habib.</a:t>
            </a:r>
            <a:r>
              <a:rPr sz="2600" b="1" spc="2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Which</a:t>
            </a:r>
            <a:r>
              <a:rPr sz="2600" b="1" spc="2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229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the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following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statements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not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valid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reason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for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convicting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Jack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of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battery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in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respect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Habib?</a:t>
            </a:r>
            <a:endParaRPr sz="2600">
              <a:latin typeface="Corbel"/>
              <a:cs typeface="Corbel"/>
            </a:endParaRPr>
          </a:p>
          <a:p>
            <a:pPr marL="500380" marR="5080" indent="-488315">
              <a:lnSpc>
                <a:spcPts val="3100"/>
              </a:lnSpc>
              <a:spcBef>
                <a:spcPts val="1390"/>
              </a:spcBef>
              <a:buAutoNum type="alphaLcPeriod"/>
              <a:tabLst>
                <a:tab pos="500380" algn="l"/>
              </a:tabLst>
            </a:pPr>
            <a:r>
              <a:rPr sz="2600" dirty="0">
                <a:latin typeface="Corbel"/>
                <a:cs typeface="Corbel"/>
              </a:rPr>
              <a:t>Because</a:t>
            </a:r>
            <a:r>
              <a:rPr sz="2600" spc="5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Jack</a:t>
            </a:r>
            <a:r>
              <a:rPr sz="2600" spc="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failed</a:t>
            </a:r>
            <a:r>
              <a:rPr sz="2600" spc="6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foresee</a:t>
            </a:r>
            <a:r>
              <a:rPr sz="2600" spc="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5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risk</a:t>
            </a:r>
            <a:r>
              <a:rPr sz="2600" spc="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that</a:t>
            </a:r>
            <a:r>
              <a:rPr sz="2600" spc="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5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reasonable</a:t>
            </a:r>
            <a:r>
              <a:rPr sz="2600" spc="6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person would</a:t>
            </a:r>
            <a:r>
              <a:rPr sz="2600" spc="-1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have</a:t>
            </a:r>
            <a:r>
              <a:rPr sz="2600" spc="-114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foreseen;</a:t>
            </a:r>
            <a:endParaRPr sz="2600">
              <a:latin typeface="Corbel"/>
              <a:cs typeface="Corbel"/>
            </a:endParaRPr>
          </a:p>
          <a:p>
            <a:pPr marL="500380" indent="-487680">
              <a:lnSpc>
                <a:spcPct val="100000"/>
              </a:lnSpc>
              <a:spcBef>
                <a:spcPts val="1100"/>
              </a:spcBef>
              <a:buAutoNum type="alphaLcPeriod"/>
              <a:tabLst>
                <a:tab pos="500380" algn="l"/>
              </a:tabLst>
            </a:pPr>
            <a:r>
              <a:rPr sz="2600" spc="-10" dirty="0">
                <a:latin typeface="Corbel"/>
                <a:cs typeface="Corbel"/>
              </a:rPr>
              <a:t>Because</a:t>
            </a:r>
            <a:r>
              <a:rPr sz="2600" spc="-10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actus</a:t>
            </a:r>
            <a:r>
              <a:rPr sz="2600" i="1" spc="-100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reus</a:t>
            </a:r>
            <a:r>
              <a:rPr sz="2600" i="1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i="1" spc="-10" dirty="0">
                <a:latin typeface="Corbel"/>
                <a:cs typeface="Corbel"/>
              </a:rPr>
              <a:t>mens</a:t>
            </a:r>
            <a:r>
              <a:rPr sz="2600" i="1" spc="-100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rea</a:t>
            </a:r>
            <a:r>
              <a:rPr sz="2600" i="1" spc="-10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coincide;</a:t>
            </a:r>
            <a:endParaRPr sz="2600">
              <a:latin typeface="Corbel"/>
              <a:cs typeface="Corbel"/>
            </a:endParaRPr>
          </a:p>
          <a:p>
            <a:pPr marL="500380" indent="-487680">
              <a:lnSpc>
                <a:spcPct val="100000"/>
              </a:lnSpc>
              <a:spcBef>
                <a:spcPts val="1270"/>
              </a:spcBef>
              <a:buAutoNum type="alphaLcPeriod"/>
              <a:tabLst>
                <a:tab pos="500380" algn="l"/>
              </a:tabLst>
            </a:pPr>
            <a:r>
              <a:rPr sz="2600" dirty="0">
                <a:latin typeface="Corbel"/>
                <a:cs typeface="Corbel"/>
              </a:rPr>
              <a:t>Due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application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doctrine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transferred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malice;</a:t>
            </a:r>
            <a:endParaRPr sz="2600">
              <a:latin typeface="Corbel"/>
              <a:cs typeface="Corbel"/>
            </a:endParaRPr>
          </a:p>
          <a:p>
            <a:pPr marL="500380" marR="8890" indent="-488315">
              <a:lnSpc>
                <a:spcPts val="3000"/>
              </a:lnSpc>
              <a:spcBef>
                <a:spcPts val="1470"/>
              </a:spcBef>
              <a:buAutoNum type="alphaLcPeriod"/>
              <a:tabLst>
                <a:tab pos="500380" algn="l"/>
                <a:tab pos="1762125" algn="l"/>
                <a:tab pos="2484120" algn="l"/>
                <a:tab pos="2833370" algn="l"/>
                <a:tab pos="4048760" algn="l"/>
                <a:tab pos="4480560" algn="l"/>
                <a:tab pos="4907915" algn="l"/>
                <a:tab pos="6174105" algn="l"/>
                <a:tab pos="6650355" algn="l"/>
                <a:tab pos="7682865" algn="l"/>
                <a:tab pos="8513445" algn="l"/>
              </a:tabLst>
            </a:pPr>
            <a:r>
              <a:rPr sz="2600" spc="-10" dirty="0">
                <a:latin typeface="Corbel"/>
                <a:cs typeface="Corbel"/>
              </a:rPr>
              <a:t>Because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20" dirty="0">
                <a:latin typeface="Corbel"/>
                <a:cs typeface="Corbel"/>
              </a:rPr>
              <a:t>Jack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25" dirty="0">
                <a:latin typeface="Corbel"/>
                <a:cs typeface="Corbel"/>
              </a:rPr>
              <a:t>is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10" dirty="0">
                <a:latin typeface="Corbel"/>
                <a:cs typeface="Corbel"/>
              </a:rPr>
              <a:t>reckless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25" dirty="0">
                <a:latin typeface="Corbel"/>
                <a:cs typeface="Corbel"/>
              </a:rPr>
              <a:t>as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25" dirty="0">
                <a:latin typeface="Corbel"/>
                <a:cs typeface="Corbel"/>
              </a:rPr>
              <a:t>to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10" dirty="0">
                <a:latin typeface="Corbel"/>
                <a:cs typeface="Corbel"/>
              </a:rPr>
              <a:t>whether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25" dirty="0">
                <a:latin typeface="Corbel"/>
                <a:cs typeface="Corbel"/>
              </a:rPr>
              <a:t>he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10" dirty="0">
                <a:latin typeface="Corbel"/>
                <a:cs typeface="Corbel"/>
              </a:rPr>
              <a:t>inflicts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10" dirty="0">
                <a:latin typeface="Corbel"/>
                <a:cs typeface="Corbel"/>
              </a:rPr>
              <a:t>force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50" dirty="0">
                <a:latin typeface="Corbel"/>
                <a:cs typeface="Corbel"/>
              </a:rPr>
              <a:t>on </a:t>
            </a:r>
            <a:r>
              <a:rPr sz="2600" spc="-10" dirty="0">
                <a:latin typeface="Corbel"/>
                <a:cs typeface="Corbel"/>
              </a:rPr>
              <a:t>Habib.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/>
              <a:t>MCQs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656" y="1686395"/>
            <a:ext cx="9276715" cy="495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015" marR="5080" indent="-48831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01015" algn="l"/>
              </a:tabLst>
            </a:pPr>
            <a:r>
              <a:rPr sz="3000" dirty="0">
                <a:latin typeface="Corbel"/>
                <a:cs typeface="Corbel"/>
              </a:rPr>
              <a:t>In</a:t>
            </a:r>
            <a:r>
              <a:rPr sz="3000" spc="320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315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case</a:t>
            </a:r>
            <a:r>
              <a:rPr sz="3000" spc="320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315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strict</a:t>
            </a:r>
            <a:r>
              <a:rPr sz="3000" spc="325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liability</a:t>
            </a:r>
            <a:r>
              <a:rPr sz="3000" spc="315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offences</a:t>
            </a:r>
            <a:r>
              <a:rPr sz="3000" spc="325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there</a:t>
            </a:r>
            <a:r>
              <a:rPr sz="3000" spc="315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is</a:t>
            </a:r>
            <a:r>
              <a:rPr sz="3000" spc="325" dirty="0">
                <a:latin typeface="Corbel"/>
                <a:cs typeface="Corbel"/>
              </a:rPr>
              <a:t>  </a:t>
            </a:r>
            <a:r>
              <a:rPr sz="3000" spc="-25" dirty="0">
                <a:latin typeface="Corbel"/>
                <a:cs typeface="Corbel"/>
              </a:rPr>
              <a:t>no </a:t>
            </a:r>
            <a:r>
              <a:rPr sz="3000" dirty="0">
                <a:latin typeface="Corbel"/>
                <a:cs typeface="Corbel"/>
              </a:rPr>
              <a:t>requirement</a:t>
            </a:r>
            <a:r>
              <a:rPr sz="3000" spc="3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</a:t>
            </a:r>
            <a:r>
              <a:rPr sz="3000" spc="3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prove</a:t>
            </a:r>
            <a:r>
              <a:rPr sz="3000" spc="3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that</a:t>
            </a:r>
            <a:r>
              <a:rPr sz="3000" spc="36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3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defendant</a:t>
            </a:r>
            <a:r>
              <a:rPr sz="3000" spc="3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had</a:t>
            </a:r>
            <a:r>
              <a:rPr sz="3000" spc="3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</a:t>
            </a:r>
            <a:r>
              <a:rPr sz="3000" spc="35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‘guilty </a:t>
            </a:r>
            <a:r>
              <a:rPr sz="3000" dirty="0">
                <a:latin typeface="Corbel"/>
                <a:cs typeface="Corbel"/>
              </a:rPr>
              <a:t>mind’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in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order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find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guilt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–the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act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alone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is</a:t>
            </a:r>
            <a:r>
              <a:rPr sz="3000" spc="65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enough</a:t>
            </a:r>
            <a:endParaRPr sz="3000">
              <a:latin typeface="Corbel"/>
              <a:cs typeface="Corbel"/>
            </a:endParaRPr>
          </a:p>
          <a:p>
            <a:pPr marL="501650" indent="-488950" algn="just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501650" algn="l"/>
              </a:tabLst>
            </a:pPr>
            <a:r>
              <a:rPr sz="3000" dirty="0">
                <a:latin typeface="Corbel"/>
                <a:cs typeface="Corbel"/>
              </a:rPr>
              <a:t>Strict</a:t>
            </a:r>
            <a:r>
              <a:rPr sz="3000" spc="-9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liability</a:t>
            </a:r>
            <a:r>
              <a:rPr sz="3000" spc="-10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offences</a:t>
            </a:r>
            <a:r>
              <a:rPr sz="3000" spc="-8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include:</a:t>
            </a:r>
            <a:endParaRPr sz="3000">
              <a:latin typeface="Corbel"/>
              <a:cs typeface="Corbel"/>
            </a:endParaRPr>
          </a:p>
          <a:p>
            <a:pPr marL="704215" lvl="1" indent="-48831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704215" algn="l"/>
              </a:tabLst>
            </a:pPr>
            <a:r>
              <a:rPr sz="3000" spc="-40" dirty="0">
                <a:latin typeface="Corbel"/>
                <a:cs typeface="Corbel"/>
              </a:rPr>
              <a:t>Traffic</a:t>
            </a:r>
            <a:r>
              <a:rPr sz="3000" spc="-1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Offences</a:t>
            </a:r>
            <a:r>
              <a:rPr sz="3000" spc="-1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(speeding,</a:t>
            </a:r>
            <a:r>
              <a:rPr sz="3000" spc="-9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driving</a:t>
            </a:r>
            <a:r>
              <a:rPr sz="3000" spc="-9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without</a:t>
            </a:r>
            <a:r>
              <a:rPr sz="3000" spc="-9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insurance)</a:t>
            </a:r>
            <a:endParaRPr sz="3000">
              <a:latin typeface="Corbel"/>
              <a:cs typeface="Corbel"/>
            </a:endParaRPr>
          </a:p>
          <a:p>
            <a:pPr marL="704215" lvl="1" indent="-488315">
              <a:lnSpc>
                <a:spcPct val="100000"/>
              </a:lnSpc>
              <a:spcBef>
                <a:spcPts val="1295"/>
              </a:spcBef>
              <a:buFont typeface="Wingdings"/>
              <a:buChar char=""/>
              <a:tabLst>
                <a:tab pos="704215" algn="l"/>
              </a:tabLst>
            </a:pPr>
            <a:r>
              <a:rPr sz="3000" dirty="0">
                <a:latin typeface="Corbel"/>
                <a:cs typeface="Corbel"/>
              </a:rPr>
              <a:t>Food</a:t>
            </a:r>
            <a:r>
              <a:rPr sz="3000" spc="-7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Hygiene</a:t>
            </a:r>
            <a:endParaRPr sz="3000">
              <a:latin typeface="Corbel"/>
              <a:cs typeface="Corbel"/>
            </a:endParaRPr>
          </a:p>
          <a:p>
            <a:pPr marL="704215" lvl="1" indent="-488315">
              <a:lnSpc>
                <a:spcPct val="100000"/>
              </a:lnSpc>
              <a:spcBef>
                <a:spcPts val="1295"/>
              </a:spcBef>
              <a:buFont typeface="Wingdings"/>
              <a:buChar char=""/>
              <a:tabLst>
                <a:tab pos="704215" algn="l"/>
              </a:tabLst>
            </a:pPr>
            <a:r>
              <a:rPr sz="3000" dirty="0">
                <a:latin typeface="Corbel"/>
                <a:cs typeface="Corbel"/>
              </a:rPr>
              <a:t>Health</a:t>
            </a:r>
            <a:r>
              <a:rPr sz="3000" spc="-7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and</a:t>
            </a:r>
            <a:r>
              <a:rPr sz="3000" spc="-13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Safety</a:t>
            </a:r>
            <a:endParaRPr sz="3000">
              <a:latin typeface="Corbel"/>
              <a:cs typeface="Corbel"/>
            </a:endParaRPr>
          </a:p>
          <a:p>
            <a:pPr marL="704215" marR="6350" lvl="1" indent="-488315">
              <a:lnSpc>
                <a:spcPct val="100000"/>
              </a:lnSpc>
              <a:spcBef>
                <a:spcPts val="1320"/>
              </a:spcBef>
              <a:buFont typeface="Wingdings"/>
              <a:buChar char=""/>
              <a:tabLst>
                <a:tab pos="704215" algn="l"/>
              </a:tabLst>
            </a:pPr>
            <a:r>
              <a:rPr sz="3000" dirty="0">
                <a:latin typeface="Corbel"/>
                <a:cs typeface="Corbel"/>
              </a:rPr>
              <a:t>‘State</a:t>
            </a:r>
            <a:r>
              <a:rPr sz="3000" spc="6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7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Affairs’</a:t>
            </a:r>
            <a:r>
              <a:rPr sz="3000" spc="7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offences</a:t>
            </a:r>
            <a:r>
              <a:rPr sz="3000" spc="8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–</a:t>
            </a:r>
            <a:r>
              <a:rPr sz="3000" spc="7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see</a:t>
            </a:r>
            <a:r>
              <a:rPr sz="3000" spc="65" dirty="0">
                <a:latin typeface="Corbel"/>
                <a:cs typeface="Corbel"/>
              </a:rPr>
              <a:t> </a:t>
            </a:r>
            <a:r>
              <a:rPr sz="3000" b="1" dirty="0">
                <a:latin typeface="Corbel"/>
                <a:cs typeface="Corbel"/>
              </a:rPr>
              <a:t>R</a:t>
            </a:r>
            <a:r>
              <a:rPr sz="3000" b="1" spc="60" dirty="0">
                <a:latin typeface="Corbel"/>
                <a:cs typeface="Corbel"/>
              </a:rPr>
              <a:t> </a:t>
            </a:r>
            <a:r>
              <a:rPr sz="3000" b="1" dirty="0">
                <a:latin typeface="Corbel"/>
                <a:cs typeface="Corbel"/>
              </a:rPr>
              <a:t>v</a:t>
            </a:r>
            <a:r>
              <a:rPr sz="3000" b="1" spc="60" dirty="0">
                <a:latin typeface="Corbel"/>
                <a:cs typeface="Corbel"/>
              </a:rPr>
              <a:t> </a:t>
            </a:r>
            <a:r>
              <a:rPr sz="3000" b="1" dirty="0">
                <a:latin typeface="Corbel"/>
                <a:cs typeface="Corbel"/>
              </a:rPr>
              <a:t>Larsonneur</a:t>
            </a:r>
            <a:r>
              <a:rPr sz="3000" b="1" spc="50" dirty="0">
                <a:latin typeface="Corbel"/>
                <a:cs typeface="Corbel"/>
              </a:rPr>
              <a:t> </a:t>
            </a:r>
            <a:r>
              <a:rPr sz="3000" b="1" spc="-10" dirty="0">
                <a:latin typeface="Corbel"/>
                <a:cs typeface="Corbel"/>
              </a:rPr>
              <a:t>[1933] </a:t>
            </a:r>
            <a:r>
              <a:rPr sz="3000" b="1" spc="-20" dirty="0">
                <a:latin typeface="Corbel"/>
                <a:cs typeface="Corbel"/>
              </a:rPr>
              <a:t>24</a:t>
            </a:r>
            <a:r>
              <a:rPr sz="3000" b="1" spc="-135" dirty="0">
                <a:latin typeface="Corbel"/>
                <a:cs typeface="Corbel"/>
              </a:rPr>
              <a:t> </a:t>
            </a:r>
            <a:r>
              <a:rPr sz="3000" b="1" spc="-10" dirty="0">
                <a:latin typeface="Corbel"/>
                <a:cs typeface="Corbel"/>
              </a:rPr>
              <a:t>Cr</a:t>
            </a:r>
            <a:r>
              <a:rPr sz="3000" b="1" spc="-150" dirty="0">
                <a:latin typeface="Corbel"/>
                <a:cs typeface="Corbel"/>
              </a:rPr>
              <a:t> </a:t>
            </a:r>
            <a:r>
              <a:rPr sz="3000" b="1" dirty="0">
                <a:latin typeface="Corbel"/>
                <a:cs typeface="Corbel"/>
              </a:rPr>
              <a:t>App</a:t>
            </a:r>
            <a:r>
              <a:rPr sz="3000" b="1" spc="-65" dirty="0">
                <a:latin typeface="Corbel"/>
                <a:cs typeface="Corbel"/>
              </a:rPr>
              <a:t> </a:t>
            </a:r>
            <a:r>
              <a:rPr sz="3000" b="1" dirty="0">
                <a:latin typeface="Corbel"/>
                <a:cs typeface="Corbel"/>
              </a:rPr>
              <a:t>R</a:t>
            </a:r>
            <a:r>
              <a:rPr sz="3000" b="1" spc="-30" dirty="0">
                <a:latin typeface="Corbel"/>
                <a:cs typeface="Corbel"/>
              </a:rPr>
              <a:t> </a:t>
            </a:r>
            <a:r>
              <a:rPr sz="3000" b="1" spc="-25" dirty="0">
                <a:latin typeface="Corbel"/>
                <a:cs typeface="Corbel"/>
              </a:rPr>
              <a:t>74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326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Exception</a:t>
            </a:r>
            <a:r>
              <a:rPr sz="30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30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Mens</a:t>
            </a:r>
            <a:r>
              <a:rPr sz="30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Rea</a:t>
            </a:r>
            <a:r>
              <a:rPr sz="30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Requirement</a:t>
            </a:r>
            <a:r>
              <a:rPr sz="30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=</a:t>
            </a:r>
            <a:r>
              <a:rPr sz="3000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Strict</a:t>
            </a:r>
            <a:endParaRPr sz="3000">
              <a:latin typeface="Corbel"/>
              <a:cs typeface="Corbel"/>
            </a:endParaRPr>
          </a:p>
          <a:p>
            <a:pPr marL="487680">
              <a:lnSpc>
                <a:spcPct val="100000"/>
              </a:lnSpc>
            </a:pP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Liability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2250"/>
              </a:spcBef>
            </a:pPr>
            <a:r>
              <a:rPr dirty="0"/>
              <a:t>Mens</a:t>
            </a:r>
            <a:r>
              <a:rPr spc="-90" dirty="0"/>
              <a:t> </a:t>
            </a:r>
            <a:r>
              <a:rPr dirty="0"/>
              <a:t>Rea</a:t>
            </a:r>
            <a:r>
              <a:rPr spc="-60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dirty="0"/>
              <a:t>Definition</a:t>
            </a:r>
            <a:r>
              <a:rPr spc="-60" dirty="0"/>
              <a:t> </a:t>
            </a:r>
            <a:r>
              <a:rPr spc="-30" dirty="0"/>
              <a:t>and</a:t>
            </a:r>
            <a:r>
              <a:rPr spc="-210" dirty="0"/>
              <a:t> </a:t>
            </a:r>
            <a:r>
              <a:rPr spc="-10" dirty="0"/>
              <a:t>Terminology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9742" y="1709785"/>
            <a:ext cx="9009380" cy="49974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78460" marR="5715" indent="-366395" algn="just">
              <a:lnSpc>
                <a:spcPct val="88100"/>
              </a:lnSpc>
              <a:spcBef>
                <a:spcPts val="470"/>
              </a:spcBef>
              <a:buFont typeface="Arial MT"/>
              <a:buChar char="•"/>
              <a:tabLst>
                <a:tab pos="378460" algn="l"/>
              </a:tabLst>
            </a:pPr>
            <a:r>
              <a:rPr sz="2600" dirty="0">
                <a:latin typeface="Corbel"/>
                <a:cs typeface="Corbel"/>
              </a:rPr>
              <a:t>The</a:t>
            </a:r>
            <a:r>
              <a:rPr sz="2600" spc="45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mens</a:t>
            </a:r>
            <a:r>
              <a:rPr sz="2600" i="1" spc="50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rea</a:t>
            </a:r>
            <a:r>
              <a:rPr sz="2600" i="1" spc="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criminal</a:t>
            </a:r>
            <a:r>
              <a:rPr sz="2600" spc="5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offence</a:t>
            </a:r>
            <a:r>
              <a:rPr sz="2600" spc="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5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traditionally</a:t>
            </a:r>
            <a:r>
              <a:rPr sz="2600" spc="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said</a:t>
            </a:r>
            <a:r>
              <a:rPr sz="2600" spc="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</a:t>
            </a:r>
            <a:r>
              <a:rPr sz="2600" spc="4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the </a:t>
            </a:r>
            <a:r>
              <a:rPr sz="2600" dirty="0">
                <a:latin typeface="Corbel"/>
                <a:cs typeface="Corbel"/>
              </a:rPr>
              <a:t>“guilty</a:t>
            </a:r>
            <a:r>
              <a:rPr sz="2600" spc="3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mind”.</a:t>
            </a:r>
            <a:r>
              <a:rPr sz="2600" spc="3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However,</a:t>
            </a:r>
            <a:r>
              <a:rPr sz="2600" spc="3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this</a:t>
            </a:r>
            <a:r>
              <a:rPr sz="2600" spc="3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3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somewhat</a:t>
            </a:r>
            <a:r>
              <a:rPr sz="2600" spc="3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misleading,</a:t>
            </a:r>
            <a:r>
              <a:rPr sz="2600" spc="3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as</a:t>
            </a:r>
            <a:r>
              <a:rPr sz="2600" spc="3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it</a:t>
            </a:r>
            <a:r>
              <a:rPr sz="2600" spc="38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is </a:t>
            </a:r>
            <a:r>
              <a:rPr sz="2600" spc="-10" dirty="0">
                <a:latin typeface="Corbel"/>
                <a:cs typeface="Corbel"/>
              </a:rPr>
              <a:t>sometimes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confused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with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idea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bad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motive.</a:t>
            </a:r>
            <a:endParaRPr sz="2600">
              <a:latin typeface="Corbel"/>
              <a:cs typeface="Corbel"/>
            </a:endParaRPr>
          </a:p>
          <a:p>
            <a:pPr marL="378460" marR="5080" indent="-366395" algn="just">
              <a:lnSpc>
                <a:spcPct val="88100"/>
              </a:lnSpc>
              <a:spcBef>
                <a:spcPts val="2870"/>
              </a:spcBef>
              <a:buFont typeface="Arial MT"/>
              <a:buChar char="•"/>
              <a:tabLst>
                <a:tab pos="378460" algn="l"/>
              </a:tabLst>
            </a:pPr>
            <a:r>
              <a:rPr sz="2600" dirty="0">
                <a:latin typeface="Corbel"/>
                <a:cs typeface="Corbel"/>
              </a:rPr>
              <a:t>A</a:t>
            </a:r>
            <a:r>
              <a:rPr sz="2600" spc="6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better</a:t>
            </a:r>
            <a:r>
              <a:rPr sz="2600" spc="6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way</a:t>
            </a:r>
            <a:r>
              <a:rPr sz="2600" spc="6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6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understanding</a:t>
            </a:r>
            <a:r>
              <a:rPr sz="2600" spc="620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mens</a:t>
            </a:r>
            <a:r>
              <a:rPr sz="2600" i="1" spc="630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rea</a:t>
            </a:r>
            <a:r>
              <a:rPr sz="2600" i="1" spc="6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6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as</a:t>
            </a:r>
            <a:r>
              <a:rPr sz="2600" spc="63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“</a:t>
            </a:r>
            <a:r>
              <a:rPr sz="2600" b="1" dirty="0">
                <a:latin typeface="Corbel"/>
                <a:cs typeface="Corbel"/>
              </a:rPr>
              <a:t>the</a:t>
            </a:r>
            <a:r>
              <a:rPr sz="2600" b="1" spc="59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mental </a:t>
            </a:r>
            <a:r>
              <a:rPr sz="2600" b="1" dirty="0">
                <a:latin typeface="Corbel"/>
                <a:cs typeface="Corbel"/>
              </a:rPr>
              <a:t>element</a:t>
            </a:r>
            <a:r>
              <a:rPr sz="2600" b="1" spc="52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required</a:t>
            </a:r>
            <a:r>
              <a:rPr sz="2600" b="1" spc="509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by</a:t>
            </a:r>
            <a:r>
              <a:rPr sz="2600" b="1" spc="52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the</a:t>
            </a:r>
            <a:r>
              <a:rPr sz="2600" b="1" spc="50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crime</a:t>
            </a:r>
            <a:r>
              <a:rPr sz="2600" dirty="0">
                <a:latin typeface="Corbel"/>
                <a:cs typeface="Corbel"/>
              </a:rPr>
              <a:t>”</a:t>
            </a:r>
            <a:r>
              <a:rPr sz="2600" spc="5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–</a:t>
            </a:r>
            <a:r>
              <a:rPr sz="2600" spc="5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</a:t>
            </a:r>
            <a:r>
              <a:rPr sz="2600" spc="53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act</a:t>
            </a:r>
            <a:r>
              <a:rPr sz="2600" spc="5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does</a:t>
            </a:r>
            <a:r>
              <a:rPr sz="2600" spc="5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not</a:t>
            </a:r>
            <a:r>
              <a:rPr sz="2600" spc="5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make</a:t>
            </a:r>
            <a:r>
              <a:rPr sz="2600" spc="545" dirty="0">
                <a:latin typeface="Corbel"/>
                <a:cs typeface="Corbel"/>
              </a:rPr>
              <a:t> </a:t>
            </a:r>
            <a:r>
              <a:rPr sz="2600" spc="-50" dirty="0">
                <a:latin typeface="Corbel"/>
                <a:cs typeface="Corbel"/>
              </a:rPr>
              <a:t>a </a:t>
            </a:r>
            <a:r>
              <a:rPr sz="2600" spc="-10" dirty="0">
                <a:latin typeface="Corbel"/>
                <a:cs typeface="Corbel"/>
              </a:rPr>
              <a:t>person</a:t>
            </a:r>
            <a:r>
              <a:rPr sz="2600" spc="-10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guilty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without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guilty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mind.</a:t>
            </a:r>
            <a:endParaRPr sz="2600">
              <a:latin typeface="Corbel"/>
              <a:cs typeface="Corbel"/>
            </a:endParaRPr>
          </a:p>
          <a:p>
            <a:pPr marL="378460" marR="5080" indent="-366395" algn="just">
              <a:lnSpc>
                <a:spcPct val="88500"/>
              </a:lnSpc>
              <a:spcBef>
                <a:spcPts val="2830"/>
              </a:spcBef>
              <a:buFont typeface="Arial MT"/>
              <a:buChar char="•"/>
              <a:tabLst>
                <a:tab pos="378460" algn="l"/>
              </a:tabLst>
            </a:pPr>
            <a:r>
              <a:rPr sz="2600" dirty="0">
                <a:latin typeface="Corbel"/>
                <a:cs typeface="Corbel"/>
              </a:rPr>
              <a:t>In</a:t>
            </a:r>
            <a:r>
              <a:rPr sz="2600" spc="43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other</a:t>
            </a:r>
            <a:r>
              <a:rPr sz="2600" spc="4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words,</a:t>
            </a:r>
            <a:r>
              <a:rPr sz="2600" spc="45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“</a:t>
            </a:r>
            <a:r>
              <a:rPr sz="2600" i="1" dirty="0">
                <a:latin typeface="Corbel"/>
                <a:cs typeface="Corbel"/>
              </a:rPr>
              <a:t>mens</a:t>
            </a:r>
            <a:r>
              <a:rPr sz="2600" i="1" spc="450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rea</a:t>
            </a:r>
            <a:r>
              <a:rPr sz="2600" dirty="0">
                <a:latin typeface="Corbel"/>
                <a:cs typeface="Corbel"/>
              </a:rPr>
              <a:t>”</a:t>
            </a:r>
            <a:r>
              <a:rPr sz="2600" spc="4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refers</a:t>
            </a:r>
            <a:r>
              <a:rPr sz="2600" spc="4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4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4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mental</a:t>
            </a:r>
            <a:r>
              <a:rPr sz="2600" spc="45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state</a:t>
            </a:r>
            <a:r>
              <a:rPr sz="2600" spc="4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44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the </a:t>
            </a:r>
            <a:r>
              <a:rPr sz="2600" dirty="0">
                <a:latin typeface="Corbel"/>
                <a:cs typeface="Corbel"/>
              </a:rPr>
              <a:t>defendant</a:t>
            </a:r>
            <a:r>
              <a:rPr sz="2600" spc="23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at</a:t>
            </a:r>
            <a:r>
              <a:rPr sz="2600" spc="23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229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time</a:t>
            </a:r>
            <a:r>
              <a:rPr sz="2600" spc="23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they</a:t>
            </a:r>
            <a:r>
              <a:rPr sz="2600" spc="2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are</a:t>
            </a:r>
            <a:r>
              <a:rPr sz="2600" spc="229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performing</a:t>
            </a:r>
            <a:r>
              <a:rPr sz="2600" spc="2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229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actus</a:t>
            </a:r>
            <a:r>
              <a:rPr sz="2600" i="1" spc="229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reus</a:t>
            </a:r>
            <a:r>
              <a:rPr sz="2600" i="1" spc="2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229" dirty="0">
                <a:latin typeface="Corbel"/>
                <a:cs typeface="Corbel"/>
              </a:rPr>
              <a:t> </a:t>
            </a:r>
            <a:r>
              <a:rPr sz="2600" spc="-50" dirty="0">
                <a:latin typeface="Corbel"/>
                <a:cs typeface="Corbel"/>
              </a:rPr>
              <a:t>a </a:t>
            </a:r>
            <a:r>
              <a:rPr sz="2600" spc="-10" dirty="0">
                <a:latin typeface="Corbel"/>
                <a:cs typeface="Corbel"/>
              </a:rPr>
              <a:t>criminal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offence.</a:t>
            </a:r>
            <a:endParaRPr sz="2600">
              <a:latin typeface="Corbel"/>
              <a:cs typeface="Corbel"/>
            </a:endParaRPr>
          </a:p>
          <a:p>
            <a:pPr marL="378460" marR="5715" indent="-366395" algn="just">
              <a:lnSpc>
                <a:spcPts val="2710"/>
              </a:lnSpc>
              <a:spcBef>
                <a:spcPts val="2905"/>
              </a:spcBef>
              <a:buFont typeface="Arial MT"/>
              <a:buChar char="•"/>
              <a:tabLst>
                <a:tab pos="378460" algn="l"/>
              </a:tabLst>
            </a:pPr>
            <a:r>
              <a:rPr sz="2600" dirty="0">
                <a:latin typeface="Corbel"/>
                <a:cs typeface="Corbel"/>
              </a:rPr>
              <a:t>It</a:t>
            </a:r>
            <a:r>
              <a:rPr sz="2600" spc="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necessary</a:t>
            </a:r>
            <a:r>
              <a:rPr sz="2600" spc="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refer</a:t>
            </a:r>
            <a:r>
              <a:rPr sz="2600" spc="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statute</a:t>
            </a:r>
            <a:r>
              <a:rPr sz="2600" spc="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or</a:t>
            </a:r>
            <a:r>
              <a:rPr sz="2600" spc="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case</a:t>
            </a:r>
            <a:r>
              <a:rPr sz="2600" spc="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law</a:t>
            </a:r>
            <a:r>
              <a:rPr sz="2600" spc="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find</a:t>
            </a:r>
            <a:r>
              <a:rPr sz="2600" spc="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1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relevant </a:t>
            </a:r>
            <a:r>
              <a:rPr sz="2600" dirty="0">
                <a:latin typeface="Corbel"/>
                <a:cs typeface="Corbel"/>
              </a:rPr>
              <a:t>mens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rea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offence.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Examples</a:t>
            </a:r>
            <a:r>
              <a:rPr spc="-6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Mens</a:t>
            </a:r>
            <a:r>
              <a:rPr spc="-55" dirty="0"/>
              <a:t> </a:t>
            </a:r>
            <a:r>
              <a:rPr spc="-25" dirty="0"/>
              <a:t>Rea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5081" y="1499645"/>
            <a:ext cx="9133840" cy="564007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317500" algn="l"/>
              </a:tabLst>
            </a:pPr>
            <a:r>
              <a:rPr sz="2600" dirty="0">
                <a:latin typeface="Corbel"/>
                <a:cs typeface="Corbel"/>
              </a:rPr>
              <a:t>There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are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many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forms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i="1" spc="-10" dirty="0">
                <a:latin typeface="Corbel"/>
                <a:cs typeface="Corbel"/>
              </a:rPr>
              <a:t>mens</a:t>
            </a:r>
            <a:r>
              <a:rPr sz="2600" i="1" spc="-95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rea</a:t>
            </a:r>
            <a:r>
              <a:rPr sz="2600" i="1" spc="-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in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criminal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law,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including:</a:t>
            </a:r>
            <a:endParaRPr sz="2600">
              <a:latin typeface="Corbel"/>
              <a:cs typeface="Corbel"/>
            </a:endParaRPr>
          </a:p>
          <a:p>
            <a:pPr marL="762635" lvl="1" indent="-365760">
              <a:lnSpc>
                <a:spcPct val="100000"/>
              </a:lnSpc>
              <a:spcBef>
                <a:spcPts val="1270"/>
              </a:spcBef>
              <a:buFont typeface="Wingdings"/>
              <a:buChar char=""/>
              <a:tabLst>
                <a:tab pos="762635" algn="l"/>
              </a:tabLst>
            </a:pPr>
            <a:r>
              <a:rPr sz="2600" b="1" spc="-10" dirty="0">
                <a:latin typeface="Corbel"/>
                <a:cs typeface="Corbel"/>
              </a:rPr>
              <a:t>Intention</a:t>
            </a:r>
            <a:r>
              <a:rPr sz="2600" b="1" spc="-9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(requirement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e.g.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murder)</a:t>
            </a:r>
            <a:endParaRPr sz="2600">
              <a:latin typeface="Corbel"/>
              <a:cs typeface="Corbel"/>
            </a:endParaRPr>
          </a:p>
          <a:p>
            <a:pPr marL="762635" lvl="1" indent="-36576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762635" algn="l"/>
              </a:tabLst>
            </a:pPr>
            <a:r>
              <a:rPr sz="2600" b="1" spc="-30" dirty="0">
                <a:latin typeface="Corbel"/>
                <a:cs typeface="Corbel"/>
              </a:rPr>
              <a:t>Recklessness</a:t>
            </a:r>
            <a:r>
              <a:rPr sz="2600" b="1" spc="-9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(requirement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e.g.</a:t>
            </a:r>
            <a:r>
              <a:rPr sz="2600" spc="-6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criminal</a:t>
            </a:r>
            <a:r>
              <a:rPr sz="2600" spc="-6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damage)</a:t>
            </a:r>
            <a:endParaRPr sz="2600">
              <a:latin typeface="Corbel"/>
              <a:cs typeface="Corbel"/>
            </a:endParaRPr>
          </a:p>
          <a:p>
            <a:pPr marL="763270" marR="6350" lvl="1" indent="-366395">
              <a:lnSpc>
                <a:spcPts val="3100"/>
              </a:lnSpc>
              <a:spcBef>
                <a:spcPts val="1395"/>
              </a:spcBef>
              <a:buFont typeface="Wingdings"/>
              <a:buChar char=""/>
              <a:tabLst>
                <a:tab pos="763270" algn="l"/>
              </a:tabLst>
            </a:pPr>
            <a:r>
              <a:rPr sz="2600" b="1" spc="-10" dirty="0">
                <a:latin typeface="Corbel"/>
                <a:cs typeface="Corbel"/>
              </a:rPr>
              <a:t>Negligence</a:t>
            </a:r>
            <a:r>
              <a:rPr sz="2600" b="1" spc="-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(rarely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enough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unless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gross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negligence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e.g.</a:t>
            </a:r>
            <a:r>
              <a:rPr sz="2600" spc="-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Gross Negligence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Manslaughter)</a:t>
            </a:r>
            <a:endParaRPr sz="2600">
              <a:latin typeface="Corbel"/>
              <a:cs typeface="Corbel"/>
            </a:endParaRPr>
          </a:p>
          <a:p>
            <a:pPr marL="762635" lvl="1" indent="-365760">
              <a:lnSpc>
                <a:spcPct val="100000"/>
              </a:lnSpc>
              <a:spcBef>
                <a:spcPts val="1070"/>
              </a:spcBef>
              <a:buFont typeface="Wingdings"/>
              <a:buChar char=""/>
              <a:tabLst>
                <a:tab pos="762635" algn="l"/>
              </a:tabLst>
            </a:pPr>
            <a:r>
              <a:rPr sz="2600" b="1" spc="-25" dirty="0">
                <a:latin typeface="Corbel"/>
                <a:cs typeface="Corbel"/>
              </a:rPr>
              <a:t>Dishonesty</a:t>
            </a:r>
            <a:r>
              <a:rPr sz="2600" b="1" spc="-7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(requirement</a:t>
            </a:r>
            <a:r>
              <a:rPr sz="2600" spc="-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</a:t>
            </a:r>
            <a:r>
              <a:rPr sz="2600" spc="-4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theft)</a:t>
            </a:r>
            <a:endParaRPr sz="2600">
              <a:latin typeface="Corbel"/>
              <a:cs typeface="Corbel"/>
            </a:endParaRPr>
          </a:p>
          <a:p>
            <a:pPr marL="762635" lvl="1" indent="-365760">
              <a:lnSpc>
                <a:spcPct val="100000"/>
              </a:lnSpc>
              <a:spcBef>
                <a:spcPts val="1295"/>
              </a:spcBef>
              <a:buFont typeface="Wingdings"/>
              <a:buChar char=""/>
              <a:tabLst>
                <a:tab pos="762635" algn="l"/>
              </a:tabLst>
            </a:pPr>
            <a:r>
              <a:rPr sz="2600" b="1" spc="-25" dirty="0">
                <a:latin typeface="Corbel"/>
                <a:cs typeface="Corbel"/>
              </a:rPr>
              <a:t>Knowledge</a:t>
            </a:r>
            <a:r>
              <a:rPr sz="2600" b="1" spc="-10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(requirement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in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some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drug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offences)</a:t>
            </a:r>
            <a:endParaRPr sz="2600">
              <a:latin typeface="Corbel"/>
              <a:cs typeface="Corbel"/>
            </a:endParaRPr>
          </a:p>
          <a:p>
            <a:pPr lvl="1">
              <a:lnSpc>
                <a:spcPct val="100000"/>
              </a:lnSpc>
              <a:spcBef>
                <a:spcPts val="2530"/>
              </a:spcBef>
              <a:buFont typeface="Wingdings"/>
              <a:buChar char=""/>
            </a:pPr>
            <a:endParaRPr sz="2600">
              <a:latin typeface="Corbel"/>
              <a:cs typeface="Corbel"/>
            </a:endParaRPr>
          </a:p>
          <a:p>
            <a:pPr marL="317500" marR="5080" indent="-305435" algn="just">
              <a:lnSpc>
                <a:spcPts val="3100"/>
              </a:lnSpc>
              <a:spcBef>
                <a:spcPts val="5"/>
              </a:spcBef>
              <a:buFont typeface="Arial MT"/>
              <a:buChar char="•"/>
              <a:tabLst>
                <a:tab pos="317500" algn="l"/>
              </a:tabLst>
            </a:pPr>
            <a:r>
              <a:rPr sz="2600" dirty="0">
                <a:latin typeface="Corbel"/>
                <a:cs typeface="Corbel"/>
              </a:rPr>
              <a:t>The</a:t>
            </a:r>
            <a:r>
              <a:rPr sz="2600" spc="2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most</a:t>
            </a:r>
            <a:r>
              <a:rPr sz="2600" spc="20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common</a:t>
            </a:r>
            <a:r>
              <a:rPr sz="2600" spc="1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types</a:t>
            </a:r>
            <a:r>
              <a:rPr sz="2600" spc="2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200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mens</a:t>
            </a:r>
            <a:r>
              <a:rPr sz="2600" i="1" spc="200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rea</a:t>
            </a:r>
            <a:r>
              <a:rPr sz="2600" dirty="0">
                <a:latin typeface="Corbel"/>
                <a:cs typeface="Corbel"/>
              </a:rPr>
              <a:t>,</a:t>
            </a:r>
            <a:r>
              <a:rPr sz="2600" spc="20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2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2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most</a:t>
            </a:r>
            <a:r>
              <a:rPr sz="2600" spc="2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relevant</a:t>
            </a:r>
            <a:r>
              <a:rPr sz="2600" spc="200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to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offences</a:t>
            </a:r>
            <a:r>
              <a:rPr sz="2600" spc="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you</a:t>
            </a:r>
            <a:r>
              <a:rPr sz="2600" spc="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will</a:t>
            </a:r>
            <a:r>
              <a:rPr sz="2600" spc="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study</a:t>
            </a:r>
            <a:r>
              <a:rPr sz="2600" spc="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as</a:t>
            </a:r>
            <a:r>
              <a:rPr sz="2600" spc="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part</a:t>
            </a:r>
            <a:r>
              <a:rPr sz="2600" spc="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this</a:t>
            </a:r>
            <a:r>
              <a:rPr sz="2600" spc="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module</a:t>
            </a:r>
            <a:r>
              <a:rPr sz="2600" spc="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are</a:t>
            </a:r>
            <a:r>
              <a:rPr sz="2600" spc="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intention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10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recklessness.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0575" y="2183891"/>
            <a:ext cx="4776470" cy="4754880"/>
            <a:chOff x="1560575" y="2183891"/>
            <a:chExt cx="4776470" cy="4754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0575" y="2836163"/>
              <a:ext cx="4099560" cy="4102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509" y="2863911"/>
              <a:ext cx="4001588" cy="4000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09509" y="2861088"/>
              <a:ext cx="4001770" cy="4003675"/>
            </a:xfrm>
            <a:custGeom>
              <a:avLst/>
              <a:gdLst/>
              <a:ahLst/>
              <a:cxnLst/>
              <a:rect l="l" t="t" r="r" b="b"/>
              <a:pathLst>
                <a:path w="4001770" h="4003675">
                  <a:moveTo>
                    <a:pt x="0" y="2001660"/>
                  </a:moveTo>
                  <a:lnTo>
                    <a:pt x="578" y="1953027"/>
                  </a:lnTo>
                  <a:lnTo>
                    <a:pt x="2307" y="1904678"/>
                  </a:lnTo>
                  <a:lnTo>
                    <a:pt x="5171" y="1856627"/>
                  </a:lnTo>
                  <a:lnTo>
                    <a:pt x="9159" y="1808887"/>
                  </a:lnTo>
                  <a:lnTo>
                    <a:pt x="14256" y="1761471"/>
                  </a:lnTo>
                  <a:lnTo>
                    <a:pt x="20450" y="1714392"/>
                  </a:lnTo>
                  <a:lnTo>
                    <a:pt x="27728" y="1667664"/>
                  </a:lnTo>
                  <a:lnTo>
                    <a:pt x="36077" y="1621298"/>
                  </a:lnTo>
                  <a:lnTo>
                    <a:pt x="45483" y="1575309"/>
                  </a:lnTo>
                  <a:lnTo>
                    <a:pt x="55934" y="1529710"/>
                  </a:lnTo>
                  <a:lnTo>
                    <a:pt x="67416" y="1484514"/>
                  </a:lnTo>
                  <a:lnTo>
                    <a:pt x="79916" y="1439733"/>
                  </a:lnTo>
                  <a:lnTo>
                    <a:pt x="93421" y="1395381"/>
                  </a:lnTo>
                  <a:lnTo>
                    <a:pt x="107918" y="1351471"/>
                  </a:lnTo>
                  <a:lnTo>
                    <a:pt x="123395" y="1308016"/>
                  </a:lnTo>
                  <a:lnTo>
                    <a:pt x="139837" y="1265029"/>
                  </a:lnTo>
                  <a:lnTo>
                    <a:pt x="157232" y="1222524"/>
                  </a:lnTo>
                  <a:lnTo>
                    <a:pt x="175566" y="1180513"/>
                  </a:lnTo>
                  <a:lnTo>
                    <a:pt x="194827" y="1139009"/>
                  </a:lnTo>
                  <a:lnTo>
                    <a:pt x="215002" y="1098026"/>
                  </a:lnTo>
                  <a:lnTo>
                    <a:pt x="236077" y="1057577"/>
                  </a:lnTo>
                  <a:lnTo>
                    <a:pt x="258039" y="1017675"/>
                  </a:lnTo>
                  <a:lnTo>
                    <a:pt x="280875" y="978333"/>
                  </a:lnTo>
                  <a:lnTo>
                    <a:pt x="304572" y="939564"/>
                  </a:lnTo>
                  <a:lnTo>
                    <a:pt x="329117" y="901380"/>
                  </a:lnTo>
                  <a:lnTo>
                    <a:pt x="354497" y="863797"/>
                  </a:lnTo>
                  <a:lnTo>
                    <a:pt x="380699" y="826825"/>
                  </a:lnTo>
                  <a:lnTo>
                    <a:pt x="407709" y="790479"/>
                  </a:lnTo>
                  <a:lnTo>
                    <a:pt x="435515" y="754772"/>
                  </a:lnTo>
                  <a:lnTo>
                    <a:pt x="464103" y="719716"/>
                  </a:lnTo>
                  <a:lnTo>
                    <a:pt x="493461" y="685325"/>
                  </a:lnTo>
                  <a:lnTo>
                    <a:pt x="523575" y="651612"/>
                  </a:lnTo>
                  <a:lnTo>
                    <a:pt x="554432" y="618590"/>
                  </a:lnTo>
                  <a:lnTo>
                    <a:pt x="586018" y="586272"/>
                  </a:lnTo>
                  <a:lnTo>
                    <a:pt x="618322" y="554672"/>
                  </a:lnTo>
                  <a:lnTo>
                    <a:pt x="651330" y="523802"/>
                  </a:lnTo>
                  <a:lnTo>
                    <a:pt x="685028" y="493675"/>
                  </a:lnTo>
                  <a:lnTo>
                    <a:pt x="719404" y="464304"/>
                  </a:lnTo>
                  <a:lnTo>
                    <a:pt x="754445" y="435704"/>
                  </a:lnTo>
                  <a:lnTo>
                    <a:pt x="790137" y="407886"/>
                  </a:lnTo>
                  <a:lnTo>
                    <a:pt x="826467" y="380864"/>
                  </a:lnTo>
                  <a:lnTo>
                    <a:pt x="863422" y="354651"/>
                  </a:lnTo>
                  <a:lnTo>
                    <a:pt x="900990" y="329260"/>
                  </a:lnTo>
                  <a:lnTo>
                    <a:pt x="939157" y="304704"/>
                  </a:lnTo>
                  <a:lnTo>
                    <a:pt x="977909" y="280997"/>
                  </a:lnTo>
                  <a:lnTo>
                    <a:pt x="1017234" y="258151"/>
                  </a:lnTo>
                  <a:lnTo>
                    <a:pt x="1057119" y="236179"/>
                  </a:lnTo>
                  <a:lnTo>
                    <a:pt x="1097551" y="215095"/>
                  </a:lnTo>
                  <a:lnTo>
                    <a:pt x="1138516" y="194912"/>
                  </a:lnTo>
                  <a:lnTo>
                    <a:pt x="1180001" y="175642"/>
                  </a:lnTo>
                  <a:lnTo>
                    <a:pt x="1221994" y="157300"/>
                  </a:lnTo>
                  <a:lnTo>
                    <a:pt x="1264481" y="139898"/>
                  </a:lnTo>
                  <a:lnTo>
                    <a:pt x="1307449" y="123448"/>
                  </a:lnTo>
                  <a:lnTo>
                    <a:pt x="1350885" y="107965"/>
                  </a:lnTo>
                  <a:lnTo>
                    <a:pt x="1394776" y="93462"/>
                  </a:lnTo>
                  <a:lnTo>
                    <a:pt x="1439109" y="79950"/>
                  </a:lnTo>
                  <a:lnTo>
                    <a:pt x="1483870" y="67445"/>
                  </a:lnTo>
                  <a:lnTo>
                    <a:pt x="1529047" y="55958"/>
                  </a:lnTo>
                  <a:lnTo>
                    <a:pt x="1574627" y="45503"/>
                  </a:lnTo>
                  <a:lnTo>
                    <a:pt x="1620596" y="36092"/>
                  </a:lnTo>
                  <a:lnTo>
                    <a:pt x="1666941" y="27740"/>
                  </a:lnTo>
                  <a:lnTo>
                    <a:pt x="1713649" y="20459"/>
                  </a:lnTo>
                  <a:lnTo>
                    <a:pt x="1760708" y="14262"/>
                  </a:lnTo>
                  <a:lnTo>
                    <a:pt x="1808103" y="9163"/>
                  </a:lnTo>
                  <a:lnTo>
                    <a:pt x="1855823" y="5173"/>
                  </a:lnTo>
                  <a:lnTo>
                    <a:pt x="1903853" y="2308"/>
                  </a:lnTo>
                  <a:lnTo>
                    <a:pt x="1952181" y="579"/>
                  </a:lnTo>
                  <a:lnTo>
                    <a:pt x="2000793" y="0"/>
                  </a:lnTo>
                  <a:lnTo>
                    <a:pt x="2049406" y="579"/>
                  </a:lnTo>
                  <a:lnTo>
                    <a:pt x="2097733" y="2308"/>
                  </a:lnTo>
                  <a:lnTo>
                    <a:pt x="2145764" y="5173"/>
                  </a:lnTo>
                  <a:lnTo>
                    <a:pt x="2193483" y="9163"/>
                  </a:lnTo>
                  <a:lnTo>
                    <a:pt x="2240879" y="14262"/>
                  </a:lnTo>
                  <a:lnTo>
                    <a:pt x="2287937" y="20459"/>
                  </a:lnTo>
                  <a:lnTo>
                    <a:pt x="2334645" y="27740"/>
                  </a:lnTo>
                  <a:lnTo>
                    <a:pt x="2380991" y="36092"/>
                  </a:lnTo>
                  <a:lnTo>
                    <a:pt x="2426960" y="45503"/>
                  </a:lnTo>
                  <a:lnTo>
                    <a:pt x="2472539" y="55958"/>
                  </a:lnTo>
                  <a:lnTo>
                    <a:pt x="2517716" y="67445"/>
                  </a:lnTo>
                  <a:lnTo>
                    <a:pt x="2562478" y="79950"/>
                  </a:lnTo>
                  <a:lnTo>
                    <a:pt x="2606811" y="93462"/>
                  </a:lnTo>
                  <a:lnTo>
                    <a:pt x="2650701" y="107965"/>
                  </a:lnTo>
                  <a:lnTo>
                    <a:pt x="2694138" y="123448"/>
                  </a:lnTo>
                  <a:lnTo>
                    <a:pt x="2737106" y="139898"/>
                  </a:lnTo>
                  <a:lnTo>
                    <a:pt x="2779593" y="157300"/>
                  </a:lnTo>
                  <a:lnTo>
                    <a:pt x="2821585" y="175642"/>
                  </a:lnTo>
                  <a:lnTo>
                    <a:pt x="2863071" y="194912"/>
                  </a:lnTo>
                  <a:lnTo>
                    <a:pt x="2904036" y="215095"/>
                  </a:lnTo>
                  <a:lnTo>
                    <a:pt x="2944468" y="236179"/>
                  </a:lnTo>
                  <a:lnTo>
                    <a:pt x="2984353" y="258151"/>
                  </a:lnTo>
                  <a:lnTo>
                    <a:pt x="3023678" y="280997"/>
                  </a:lnTo>
                  <a:lnTo>
                    <a:pt x="3062430" y="304704"/>
                  </a:lnTo>
                  <a:lnTo>
                    <a:pt x="3100597" y="329260"/>
                  </a:lnTo>
                  <a:lnTo>
                    <a:pt x="3138165" y="354651"/>
                  </a:lnTo>
                  <a:lnTo>
                    <a:pt x="3175120" y="380864"/>
                  </a:lnTo>
                  <a:lnTo>
                    <a:pt x="3211450" y="407886"/>
                  </a:lnTo>
                  <a:lnTo>
                    <a:pt x="3247142" y="435704"/>
                  </a:lnTo>
                  <a:lnTo>
                    <a:pt x="3282183" y="464304"/>
                  </a:lnTo>
                  <a:lnTo>
                    <a:pt x="3316559" y="493675"/>
                  </a:lnTo>
                  <a:lnTo>
                    <a:pt x="3350257" y="523802"/>
                  </a:lnTo>
                  <a:lnTo>
                    <a:pt x="3383265" y="554672"/>
                  </a:lnTo>
                  <a:lnTo>
                    <a:pt x="3415569" y="586272"/>
                  </a:lnTo>
                  <a:lnTo>
                    <a:pt x="3447156" y="618590"/>
                  </a:lnTo>
                  <a:lnTo>
                    <a:pt x="3478012" y="651612"/>
                  </a:lnTo>
                  <a:lnTo>
                    <a:pt x="3508126" y="685325"/>
                  </a:lnTo>
                  <a:lnTo>
                    <a:pt x="3537484" y="719716"/>
                  </a:lnTo>
                  <a:lnTo>
                    <a:pt x="3566072" y="754772"/>
                  </a:lnTo>
                  <a:lnTo>
                    <a:pt x="3593878" y="790479"/>
                  </a:lnTo>
                  <a:lnTo>
                    <a:pt x="3620888" y="826825"/>
                  </a:lnTo>
                  <a:lnTo>
                    <a:pt x="3647090" y="863797"/>
                  </a:lnTo>
                  <a:lnTo>
                    <a:pt x="3672470" y="901380"/>
                  </a:lnTo>
                  <a:lnTo>
                    <a:pt x="3697015" y="939564"/>
                  </a:lnTo>
                  <a:lnTo>
                    <a:pt x="3720712" y="978333"/>
                  </a:lnTo>
                  <a:lnTo>
                    <a:pt x="3743549" y="1017675"/>
                  </a:lnTo>
                  <a:lnTo>
                    <a:pt x="3765511" y="1057577"/>
                  </a:lnTo>
                  <a:lnTo>
                    <a:pt x="3786585" y="1098026"/>
                  </a:lnTo>
                  <a:lnTo>
                    <a:pt x="3806760" y="1139009"/>
                  </a:lnTo>
                  <a:lnTo>
                    <a:pt x="3826021" y="1180513"/>
                  </a:lnTo>
                  <a:lnTo>
                    <a:pt x="3844356" y="1222524"/>
                  </a:lnTo>
                  <a:lnTo>
                    <a:pt x="3861750" y="1265029"/>
                  </a:lnTo>
                  <a:lnTo>
                    <a:pt x="3878193" y="1308016"/>
                  </a:lnTo>
                  <a:lnTo>
                    <a:pt x="3893669" y="1351471"/>
                  </a:lnTo>
                  <a:lnTo>
                    <a:pt x="3908166" y="1395381"/>
                  </a:lnTo>
                  <a:lnTo>
                    <a:pt x="3921672" y="1439733"/>
                  </a:lnTo>
                  <a:lnTo>
                    <a:pt x="3934172" y="1484514"/>
                  </a:lnTo>
                  <a:lnTo>
                    <a:pt x="3945654" y="1529710"/>
                  </a:lnTo>
                  <a:lnTo>
                    <a:pt x="3956104" y="1575309"/>
                  </a:lnTo>
                  <a:lnTo>
                    <a:pt x="3965511" y="1621298"/>
                  </a:lnTo>
                  <a:lnTo>
                    <a:pt x="3973859" y="1667664"/>
                  </a:lnTo>
                  <a:lnTo>
                    <a:pt x="3981137" y="1714392"/>
                  </a:lnTo>
                  <a:lnTo>
                    <a:pt x="3987331" y="1761471"/>
                  </a:lnTo>
                  <a:lnTo>
                    <a:pt x="3992429" y="1808887"/>
                  </a:lnTo>
                  <a:lnTo>
                    <a:pt x="3996416" y="1856627"/>
                  </a:lnTo>
                  <a:lnTo>
                    <a:pt x="3999281" y="1904678"/>
                  </a:lnTo>
                  <a:lnTo>
                    <a:pt x="4001009" y="1953027"/>
                  </a:lnTo>
                  <a:lnTo>
                    <a:pt x="4001588" y="2001660"/>
                  </a:lnTo>
                  <a:lnTo>
                    <a:pt x="4001009" y="2050294"/>
                  </a:lnTo>
                  <a:lnTo>
                    <a:pt x="3999281" y="2098643"/>
                  </a:lnTo>
                  <a:lnTo>
                    <a:pt x="3996416" y="2146694"/>
                  </a:lnTo>
                  <a:lnTo>
                    <a:pt x="3992429" y="2194434"/>
                  </a:lnTo>
                  <a:lnTo>
                    <a:pt x="3987331" y="2241850"/>
                  </a:lnTo>
                  <a:lnTo>
                    <a:pt x="3981137" y="2288929"/>
                  </a:lnTo>
                  <a:lnTo>
                    <a:pt x="3973859" y="2335657"/>
                  </a:lnTo>
                  <a:lnTo>
                    <a:pt x="3965511" y="2382023"/>
                  </a:lnTo>
                  <a:lnTo>
                    <a:pt x="3956104" y="2428012"/>
                  </a:lnTo>
                  <a:lnTo>
                    <a:pt x="3945654" y="2473611"/>
                  </a:lnTo>
                  <a:lnTo>
                    <a:pt x="3934172" y="2518808"/>
                  </a:lnTo>
                  <a:lnTo>
                    <a:pt x="3921672" y="2563588"/>
                  </a:lnTo>
                  <a:lnTo>
                    <a:pt x="3908166" y="2607940"/>
                  </a:lnTo>
                  <a:lnTo>
                    <a:pt x="3893669" y="2651850"/>
                  </a:lnTo>
                  <a:lnTo>
                    <a:pt x="3878193" y="2695305"/>
                  </a:lnTo>
                  <a:lnTo>
                    <a:pt x="3861750" y="2738292"/>
                  </a:lnTo>
                  <a:lnTo>
                    <a:pt x="3844356" y="2780797"/>
                  </a:lnTo>
                  <a:lnTo>
                    <a:pt x="3826021" y="2822808"/>
                  </a:lnTo>
                  <a:lnTo>
                    <a:pt x="3806760" y="2864312"/>
                  </a:lnTo>
                  <a:lnTo>
                    <a:pt x="3786585" y="2905295"/>
                  </a:lnTo>
                  <a:lnTo>
                    <a:pt x="3765511" y="2945744"/>
                  </a:lnTo>
                  <a:lnTo>
                    <a:pt x="3743549" y="2985646"/>
                  </a:lnTo>
                  <a:lnTo>
                    <a:pt x="3720712" y="3024989"/>
                  </a:lnTo>
                  <a:lnTo>
                    <a:pt x="3697015" y="3063758"/>
                  </a:lnTo>
                  <a:lnTo>
                    <a:pt x="3672470" y="3101941"/>
                  </a:lnTo>
                  <a:lnTo>
                    <a:pt x="3647090" y="3139525"/>
                  </a:lnTo>
                  <a:lnTo>
                    <a:pt x="3620888" y="3176496"/>
                  </a:lnTo>
                  <a:lnTo>
                    <a:pt x="3593878" y="3212842"/>
                  </a:lnTo>
                  <a:lnTo>
                    <a:pt x="3566072" y="3248550"/>
                  </a:lnTo>
                  <a:lnTo>
                    <a:pt x="3537484" y="3283605"/>
                  </a:lnTo>
                  <a:lnTo>
                    <a:pt x="3508126" y="3317996"/>
                  </a:lnTo>
                  <a:lnTo>
                    <a:pt x="3478012" y="3351709"/>
                  </a:lnTo>
                  <a:lnTo>
                    <a:pt x="3447156" y="3384731"/>
                  </a:lnTo>
                  <a:lnTo>
                    <a:pt x="3415569" y="3417049"/>
                  </a:lnTo>
                  <a:lnTo>
                    <a:pt x="3383265" y="3448650"/>
                  </a:lnTo>
                  <a:lnTo>
                    <a:pt x="3350257" y="3479520"/>
                  </a:lnTo>
                  <a:lnTo>
                    <a:pt x="3316559" y="3509647"/>
                  </a:lnTo>
                  <a:lnTo>
                    <a:pt x="3282183" y="3539017"/>
                  </a:lnTo>
                  <a:lnTo>
                    <a:pt x="3247142" y="3567618"/>
                  </a:lnTo>
                  <a:lnTo>
                    <a:pt x="3211450" y="3595436"/>
                  </a:lnTo>
                  <a:lnTo>
                    <a:pt x="3175120" y="3622458"/>
                  </a:lnTo>
                  <a:lnTo>
                    <a:pt x="3138165" y="3648671"/>
                  </a:lnTo>
                  <a:lnTo>
                    <a:pt x="3100597" y="3674062"/>
                  </a:lnTo>
                  <a:lnTo>
                    <a:pt x="3062430" y="3698618"/>
                  </a:lnTo>
                  <a:lnTo>
                    <a:pt x="3023678" y="3722325"/>
                  </a:lnTo>
                  <a:lnTo>
                    <a:pt x="2984353" y="3745171"/>
                  </a:lnTo>
                  <a:lnTo>
                    <a:pt x="2944468" y="3767143"/>
                  </a:lnTo>
                  <a:lnTo>
                    <a:pt x="2904036" y="3788227"/>
                  </a:lnTo>
                  <a:lnTo>
                    <a:pt x="2863071" y="3808410"/>
                  </a:lnTo>
                  <a:lnTo>
                    <a:pt x="2821585" y="3827679"/>
                  </a:lnTo>
                  <a:lnTo>
                    <a:pt x="2779593" y="3846022"/>
                  </a:lnTo>
                  <a:lnTo>
                    <a:pt x="2737106" y="3863424"/>
                  </a:lnTo>
                  <a:lnTo>
                    <a:pt x="2694138" y="3879874"/>
                  </a:lnTo>
                  <a:lnTo>
                    <a:pt x="2650701" y="3895357"/>
                  </a:lnTo>
                  <a:lnTo>
                    <a:pt x="2606811" y="3909860"/>
                  </a:lnTo>
                  <a:lnTo>
                    <a:pt x="2562478" y="3923371"/>
                  </a:lnTo>
                  <a:lnTo>
                    <a:pt x="2517716" y="3935877"/>
                  </a:lnTo>
                  <a:lnTo>
                    <a:pt x="2472539" y="3947364"/>
                  </a:lnTo>
                  <a:lnTo>
                    <a:pt x="2426960" y="3957819"/>
                  </a:lnTo>
                  <a:lnTo>
                    <a:pt x="2380991" y="3967229"/>
                  </a:lnTo>
                  <a:lnTo>
                    <a:pt x="2334645" y="3975582"/>
                  </a:lnTo>
                  <a:lnTo>
                    <a:pt x="2287937" y="3982863"/>
                  </a:lnTo>
                  <a:lnTo>
                    <a:pt x="2240879" y="3989060"/>
                  </a:lnTo>
                  <a:lnTo>
                    <a:pt x="2193483" y="3994159"/>
                  </a:lnTo>
                  <a:lnTo>
                    <a:pt x="2145764" y="3998149"/>
                  </a:lnTo>
                  <a:lnTo>
                    <a:pt x="2097733" y="4001014"/>
                  </a:lnTo>
                  <a:lnTo>
                    <a:pt x="2049406" y="4002743"/>
                  </a:lnTo>
                  <a:lnTo>
                    <a:pt x="2000793" y="4003322"/>
                  </a:lnTo>
                  <a:lnTo>
                    <a:pt x="1952181" y="4002743"/>
                  </a:lnTo>
                  <a:lnTo>
                    <a:pt x="1903853" y="4001014"/>
                  </a:lnTo>
                  <a:lnTo>
                    <a:pt x="1855823" y="3998149"/>
                  </a:lnTo>
                  <a:lnTo>
                    <a:pt x="1808103" y="3994159"/>
                  </a:lnTo>
                  <a:lnTo>
                    <a:pt x="1760708" y="3989060"/>
                  </a:lnTo>
                  <a:lnTo>
                    <a:pt x="1713649" y="3982863"/>
                  </a:lnTo>
                  <a:lnTo>
                    <a:pt x="1666941" y="3975582"/>
                  </a:lnTo>
                  <a:lnTo>
                    <a:pt x="1620596" y="3967229"/>
                  </a:lnTo>
                  <a:lnTo>
                    <a:pt x="1574627" y="3957819"/>
                  </a:lnTo>
                  <a:lnTo>
                    <a:pt x="1529047" y="3947364"/>
                  </a:lnTo>
                  <a:lnTo>
                    <a:pt x="1483870" y="3935877"/>
                  </a:lnTo>
                  <a:lnTo>
                    <a:pt x="1439109" y="3923371"/>
                  </a:lnTo>
                  <a:lnTo>
                    <a:pt x="1394776" y="3909860"/>
                  </a:lnTo>
                  <a:lnTo>
                    <a:pt x="1350885" y="3895357"/>
                  </a:lnTo>
                  <a:lnTo>
                    <a:pt x="1307449" y="3879874"/>
                  </a:lnTo>
                  <a:lnTo>
                    <a:pt x="1264481" y="3863424"/>
                  </a:lnTo>
                  <a:lnTo>
                    <a:pt x="1221994" y="3846022"/>
                  </a:lnTo>
                  <a:lnTo>
                    <a:pt x="1180001" y="3827679"/>
                  </a:lnTo>
                  <a:lnTo>
                    <a:pt x="1138516" y="3808410"/>
                  </a:lnTo>
                  <a:lnTo>
                    <a:pt x="1097551" y="3788227"/>
                  </a:lnTo>
                  <a:lnTo>
                    <a:pt x="1057119" y="3767143"/>
                  </a:lnTo>
                  <a:lnTo>
                    <a:pt x="1017234" y="3745171"/>
                  </a:lnTo>
                  <a:lnTo>
                    <a:pt x="977909" y="3722325"/>
                  </a:lnTo>
                  <a:lnTo>
                    <a:pt x="939157" y="3698618"/>
                  </a:lnTo>
                  <a:lnTo>
                    <a:pt x="900990" y="3674062"/>
                  </a:lnTo>
                  <a:lnTo>
                    <a:pt x="863422" y="3648671"/>
                  </a:lnTo>
                  <a:lnTo>
                    <a:pt x="826467" y="3622458"/>
                  </a:lnTo>
                  <a:lnTo>
                    <a:pt x="790137" y="3595436"/>
                  </a:lnTo>
                  <a:lnTo>
                    <a:pt x="754445" y="3567618"/>
                  </a:lnTo>
                  <a:lnTo>
                    <a:pt x="719404" y="3539017"/>
                  </a:lnTo>
                  <a:lnTo>
                    <a:pt x="685028" y="3509647"/>
                  </a:lnTo>
                  <a:lnTo>
                    <a:pt x="651330" y="3479520"/>
                  </a:lnTo>
                  <a:lnTo>
                    <a:pt x="618322" y="3448650"/>
                  </a:lnTo>
                  <a:lnTo>
                    <a:pt x="586018" y="3417049"/>
                  </a:lnTo>
                  <a:lnTo>
                    <a:pt x="554432" y="3384731"/>
                  </a:lnTo>
                  <a:lnTo>
                    <a:pt x="523575" y="3351709"/>
                  </a:lnTo>
                  <a:lnTo>
                    <a:pt x="493461" y="3317996"/>
                  </a:lnTo>
                  <a:lnTo>
                    <a:pt x="464103" y="3283605"/>
                  </a:lnTo>
                  <a:lnTo>
                    <a:pt x="435515" y="3248550"/>
                  </a:lnTo>
                  <a:lnTo>
                    <a:pt x="407709" y="3212842"/>
                  </a:lnTo>
                  <a:lnTo>
                    <a:pt x="380699" y="3176496"/>
                  </a:lnTo>
                  <a:lnTo>
                    <a:pt x="354497" y="3139525"/>
                  </a:lnTo>
                  <a:lnTo>
                    <a:pt x="329117" y="3101941"/>
                  </a:lnTo>
                  <a:lnTo>
                    <a:pt x="304572" y="3063758"/>
                  </a:lnTo>
                  <a:lnTo>
                    <a:pt x="280875" y="3024989"/>
                  </a:lnTo>
                  <a:lnTo>
                    <a:pt x="258039" y="2985646"/>
                  </a:lnTo>
                  <a:lnTo>
                    <a:pt x="236077" y="2945744"/>
                  </a:lnTo>
                  <a:lnTo>
                    <a:pt x="215002" y="2905295"/>
                  </a:lnTo>
                  <a:lnTo>
                    <a:pt x="194827" y="2864312"/>
                  </a:lnTo>
                  <a:lnTo>
                    <a:pt x="175566" y="2822808"/>
                  </a:lnTo>
                  <a:lnTo>
                    <a:pt x="157232" y="2780797"/>
                  </a:lnTo>
                  <a:lnTo>
                    <a:pt x="139837" y="2738292"/>
                  </a:lnTo>
                  <a:lnTo>
                    <a:pt x="123395" y="2695305"/>
                  </a:lnTo>
                  <a:lnTo>
                    <a:pt x="107918" y="2651850"/>
                  </a:lnTo>
                  <a:lnTo>
                    <a:pt x="93421" y="2607940"/>
                  </a:lnTo>
                  <a:lnTo>
                    <a:pt x="79916" y="2563588"/>
                  </a:lnTo>
                  <a:lnTo>
                    <a:pt x="67416" y="2518808"/>
                  </a:lnTo>
                  <a:lnTo>
                    <a:pt x="55934" y="2473611"/>
                  </a:lnTo>
                  <a:lnTo>
                    <a:pt x="45483" y="2428012"/>
                  </a:lnTo>
                  <a:lnTo>
                    <a:pt x="36077" y="2382023"/>
                  </a:lnTo>
                  <a:lnTo>
                    <a:pt x="27728" y="2335657"/>
                  </a:lnTo>
                  <a:lnTo>
                    <a:pt x="20450" y="2288929"/>
                  </a:lnTo>
                  <a:lnTo>
                    <a:pt x="14256" y="2241850"/>
                  </a:lnTo>
                  <a:lnTo>
                    <a:pt x="9159" y="2194434"/>
                  </a:lnTo>
                  <a:lnTo>
                    <a:pt x="5171" y="2146694"/>
                  </a:lnTo>
                  <a:lnTo>
                    <a:pt x="2307" y="2098643"/>
                  </a:lnTo>
                  <a:lnTo>
                    <a:pt x="578" y="2050294"/>
                  </a:lnTo>
                  <a:lnTo>
                    <a:pt x="0" y="2001660"/>
                  </a:lnTo>
                  <a:close/>
                </a:path>
              </a:pathLst>
            </a:custGeom>
            <a:ln w="10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5583" y="3281171"/>
              <a:ext cx="3209544" cy="32125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4019" y="3305791"/>
              <a:ext cx="3112569" cy="311391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54019" y="3305791"/>
              <a:ext cx="3112770" cy="3114040"/>
            </a:xfrm>
            <a:custGeom>
              <a:avLst/>
              <a:gdLst/>
              <a:ahLst/>
              <a:cxnLst/>
              <a:rect l="l" t="t" r="r" b="b"/>
              <a:pathLst>
                <a:path w="3112770" h="3114040">
                  <a:moveTo>
                    <a:pt x="0" y="1556959"/>
                  </a:moveTo>
                  <a:lnTo>
                    <a:pt x="740" y="1508464"/>
                  </a:lnTo>
                  <a:lnTo>
                    <a:pt x="2947" y="1460338"/>
                  </a:lnTo>
                  <a:lnTo>
                    <a:pt x="6600" y="1412603"/>
                  </a:lnTo>
                  <a:lnTo>
                    <a:pt x="11676" y="1365280"/>
                  </a:lnTo>
                  <a:lnTo>
                    <a:pt x="18155" y="1318391"/>
                  </a:lnTo>
                  <a:lnTo>
                    <a:pt x="26014" y="1271957"/>
                  </a:lnTo>
                  <a:lnTo>
                    <a:pt x="35232" y="1226001"/>
                  </a:lnTo>
                  <a:lnTo>
                    <a:pt x="45789" y="1180543"/>
                  </a:lnTo>
                  <a:lnTo>
                    <a:pt x="57661" y="1135605"/>
                  </a:lnTo>
                  <a:lnTo>
                    <a:pt x="70827" y="1091208"/>
                  </a:lnTo>
                  <a:lnTo>
                    <a:pt x="85267" y="1047375"/>
                  </a:lnTo>
                  <a:lnTo>
                    <a:pt x="100959" y="1004126"/>
                  </a:lnTo>
                  <a:lnTo>
                    <a:pt x="117880" y="961483"/>
                  </a:lnTo>
                  <a:lnTo>
                    <a:pt x="136010" y="919468"/>
                  </a:lnTo>
                  <a:lnTo>
                    <a:pt x="155327" y="878103"/>
                  </a:lnTo>
                  <a:lnTo>
                    <a:pt x="175809" y="837408"/>
                  </a:lnTo>
                  <a:lnTo>
                    <a:pt x="197436" y="797405"/>
                  </a:lnTo>
                  <a:lnTo>
                    <a:pt x="220184" y="758116"/>
                  </a:lnTo>
                  <a:lnTo>
                    <a:pt x="244034" y="719562"/>
                  </a:lnTo>
                  <a:lnTo>
                    <a:pt x="268963" y="681766"/>
                  </a:lnTo>
                  <a:lnTo>
                    <a:pt x="294950" y="644747"/>
                  </a:lnTo>
                  <a:lnTo>
                    <a:pt x="321973" y="608529"/>
                  </a:lnTo>
                  <a:lnTo>
                    <a:pt x="350011" y="573132"/>
                  </a:lnTo>
                  <a:lnTo>
                    <a:pt x="379042" y="538578"/>
                  </a:lnTo>
                  <a:lnTo>
                    <a:pt x="409045" y="504888"/>
                  </a:lnTo>
                  <a:lnTo>
                    <a:pt x="439998" y="472085"/>
                  </a:lnTo>
                  <a:lnTo>
                    <a:pt x="471880" y="440189"/>
                  </a:lnTo>
                  <a:lnTo>
                    <a:pt x="504670" y="409223"/>
                  </a:lnTo>
                  <a:lnTo>
                    <a:pt x="538345" y="379206"/>
                  </a:lnTo>
                  <a:lnTo>
                    <a:pt x="572884" y="350163"/>
                  </a:lnTo>
                  <a:lnTo>
                    <a:pt x="608265" y="322112"/>
                  </a:lnTo>
                  <a:lnTo>
                    <a:pt x="644468" y="295078"/>
                  </a:lnTo>
                  <a:lnTo>
                    <a:pt x="681470" y="269079"/>
                  </a:lnTo>
                  <a:lnTo>
                    <a:pt x="719251" y="244140"/>
                  </a:lnTo>
                  <a:lnTo>
                    <a:pt x="757788" y="220280"/>
                  </a:lnTo>
                  <a:lnTo>
                    <a:pt x="797059" y="197521"/>
                  </a:lnTo>
                  <a:lnTo>
                    <a:pt x="837045" y="175885"/>
                  </a:lnTo>
                  <a:lnTo>
                    <a:pt x="877722" y="155394"/>
                  </a:lnTo>
                  <a:lnTo>
                    <a:pt x="919070" y="136069"/>
                  </a:lnTo>
                  <a:lnTo>
                    <a:pt x="961067" y="117931"/>
                  </a:lnTo>
                  <a:lnTo>
                    <a:pt x="1003691" y="101002"/>
                  </a:lnTo>
                  <a:lnTo>
                    <a:pt x="1046921" y="85304"/>
                  </a:lnTo>
                  <a:lnTo>
                    <a:pt x="1090736" y="70858"/>
                  </a:lnTo>
                  <a:lnTo>
                    <a:pt x="1135113" y="57686"/>
                  </a:lnTo>
                  <a:lnTo>
                    <a:pt x="1180031" y="45808"/>
                  </a:lnTo>
                  <a:lnTo>
                    <a:pt x="1225470" y="35248"/>
                  </a:lnTo>
                  <a:lnTo>
                    <a:pt x="1271406" y="26025"/>
                  </a:lnTo>
                  <a:lnTo>
                    <a:pt x="1317820" y="18163"/>
                  </a:lnTo>
                  <a:lnTo>
                    <a:pt x="1364688" y="11681"/>
                  </a:lnTo>
                  <a:lnTo>
                    <a:pt x="1411991" y="6603"/>
                  </a:lnTo>
                  <a:lnTo>
                    <a:pt x="1459705" y="2949"/>
                  </a:lnTo>
                  <a:lnTo>
                    <a:pt x="1507810" y="740"/>
                  </a:lnTo>
                  <a:lnTo>
                    <a:pt x="1556285" y="0"/>
                  </a:lnTo>
                  <a:lnTo>
                    <a:pt x="1604759" y="740"/>
                  </a:lnTo>
                  <a:lnTo>
                    <a:pt x="1652864" y="2949"/>
                  </a:lnTo>
                  <a:lnTo>
                    <a:pt x="1700578" y="6603"/>
                  </a:lnTo>
                  <a:lnTo>
                    <a:pt x="1747880" y="11681"/>
                  </a:lnTo>
                  <a:lnTo>
                    <a:pt x="1794749" y="18163"/>
                  </a:lnTo>
                  <a:lnTo>
                    <a:pt x="1841162" y="26025"/>
                  </a:lnTo>
                  <a:lnTo>
                    <a:pt x="1887099" y="35248"/>
                  </a:lnTo>
                  <a:lnTo>
                    <a:pt x="1932537" y="45808"/>
                  </a:lnTo>
                  <a:lnTo>
                    <a:pt x="1977456" y="57686"/>
                  </a:lnTo>
                  <a:lnTo>
                    <a:pt x="2021833" y="70858"/>
                  </a:lnTo>
                  <a:lnTo>
                    <a:pt x="2065647" y="85304"/>
                  </a:lnTo>
                  <a:lnTo>
                    <a:pt x="2108877" y="101002"/>
                  </a:lnTo>
                  <a:lnTo>
                    <a:pt x="2151501" y="117931"/>
                  </a:lnTo>
                  <a:lnTo>
                    <a:pt x="2193498" y="136069"/>
                  </a:lnTo>
                  <a:lnTo>
                    <a:pt x="2234846" y="155394"/>
                  </a:lnTo>
                  <a:lnTo>
                    <a:pt x="2275523" y="175885"/>
                  </a:lnTo>
                  <a:lnTo>
                    <a:pt x="2315509" y="197521"/>
                  </a:lnTo>
                  <a:lnTo>
                    <a:pt x="2354781" y="220280"/>
                  </a:lnTo>
                  <a:lnTo>
                    <a:pt x="2393317" y="244140"/>
                  </a:lnTo>
                  <a:lnTo>
                    <a:pt x="2431098" y="269079"/>
                  </a:lnTo>
                  <a:lnTo>
                    <a:pt x="2468100" y="295078"/>
                  </a:lnTo>
                  <a:lnTo>
                    <a:pt x="2504303" y="322112"/>
                  </a:lnTo>
                  <a:lnTo>
                    <a:pt x="2539684" y="350163"/>
                  </a:lnTo>
                  <a:lnTo>
                    <a:pt x="2574223" y="379206"/>
                  </a:lnTo>
                  <a:lnTo>
                    <a:pt x="2607898" y="409223"/>
                  </a:lnTo>
                  <a:lnTo>
                    <a:pt x="2640687" y="440189"/>
                  </a:lnTo>
                  <a:lnTo>
                    <a:pt x="2672569" y="472085"/>
                  </a:lnTo>
                  <a:lnTo>
                    <a:pt x="2703523" y="504888"/>
                  </a:lnTo>
                  <a:lnTo>
                    <a:pt x="2733526" y="538578"/>
                  </a:lnTo>
                  <a:lnTo>
                    <a:pt x="2762557" y="573132"/>
                  </a:lnTo>
                  <a:lnTo>
                    <a:pt x="2790595" y="608529"/>
                  </a:lnTo>
                  <a:lnTo>
                    <a:pt x="2817618" y="644747"/>
                  </a:lnTo>
                  <a:lnTo>
                    <a:pt x="2843605" y="681766"/>
                  </a:lnTo>
                  <a:lnTo>
                    <a:pt x="2868534" y="719562"/>
                  </a:lnTo>
                  <a:lnTo>
                    <a:pt x="2892384" y="758116"/>
                  </a:lnTo>
                  <a:lnTo>
                    <a:pt x="2915132" y="797405"/>
                  </a:lnTo>
                  <a:lnTo>
                    <a:pt x="2936759" y="837408"/>
                  </a:lnTo>
                  <a:lnTo>
                    <a:pt x="2957241" y="878103"/>
                  </a:lnTo>
                  <a:lnTo>
                    <a:pt x="2976558" y="919468"/>
                  </a:lnTo>
                  <a:lnTo>
                    <a:pt x="2994688" y="961483"/>
                  </a:lnTo>
                  <a:lnTo>
                    <a:pt x="3011609" y="1004126"/>
                  </a:lnTo>
                  <a:lnTo>
                    <a:pt x="3027301" y="1047375"/>
                  </a:lnTo>
                  <a:lnTo>
                    <a:pt x="3041741" y="1091208"/>
                  </a:lnTo>
                  <a:lnTo>
                    <a:pt x="3054907" y="1135605"/>
                  </a:lnTo>
                  <a:lnTo>
                    <a:pt x="3066779" y="1180543"/>
                  </a:lnTo>
                  <a:lnTo>
                    <a:pt x="3077335" y="1226001"/>
                  </a:lnTo>
                  <a:lnTo>
                    <a:pt x="3086554" y="1271957"/>
                  </a:lnTo>
                  <a:lnTo>
                    <a:pt x="3094413" y="1318391"/>
                  </a:lnTo>
                  <a:lnTo>
                    <a:pt x="3100892" y="1365280"/>
                  </a:lnTo>
                  <a:lnTo>
                    <a:pt x="3105968" y="1412603"/>
                  </a:lnTo>
                  <a:lnTo>
                    <a:pt x="3109621" y="1460338"/>
                  </a:lnTo>
                  <a:lnTo>
                    <a:pt x="3111828" y="1508464"/>
                  </a:lnTo>
                  <a:lnTo>
                    <a:pt x="3112568" y="1556959"/>
                  </a:lnTo>
                  <a:lnTo>
                    <a:pt x="3111828" y="1605454"/>
                  </a:lnTo>
                  <a:lnTo>
                    <a:pt x="3109621" y="1653580"/>
                  </a:lnTo>
                  <a:lnTo>
                    <a:pt x="3105968" y="1701315"/>
                  </a:lnTo>
                  <a:lnTo>
                    <a:pt x="3100892" y="1748638"/>
                  </a:lnTo>
                  <a:lnTo>
                    <a:pt x="3094413" y="1795527"/>
                  </a:lnTo>
                  <a:lnTo>
                    <a:pt x="3086554" y="1841960"/>
                  </a:lnTo>
                  <a:lnTo>
                    <a:pt x="3077335" y="1887917"/>
                  </a:lnTo>
                  <a:lnTo>
                    <a:pt x="3066779" y="1933375"/>
                  </a:lnTo>
                  <a:lnTo>
                    <a:pt x="3054907" y="1978313"/>
                  </a:lnTo>
                  <a:lnTo>
                    <a:pt x="3041741" y="2022709"/>
                  </a:lnTo>
                  <a:lnTo>
                    <a:pt x="3027301" y="2066543"/>
                  </a:lnTo>
                  <a:lnTo>
                    <a:pt x="3011609" y="2109791"/>
                  </a:lnTo>
                  <a:lnTo>
                    <a:pt x="2994688" y="2152434"/>
                  </a:lnTo>
                  <a:lnTo>
                    <a:pt x="2976558" y="2194449"/>
                  </a:lnTo>
                  <a:lnTo>
                    <a:pt x="2957241" y="2235815"/>
                  </a:lnTo>
                  <a:lnTo>
                    <a:pt x="2936759" y="2276510"/>
                  </a:lnTo>
                  <a:lnTo>
                    <a:pt x="2915132" y="2316512"/>
                  </a:lnTo>
                  <a:lnTo>
                    <a:pt x="2892384" y="2355801"/>
                  </a:lnTo>
                  <a:lnTo>
                    <a:pt x="2868534" y="2394355"/>
                  </a:lnTo>
                  <a:lnTo>
                    <a:pt x="2843605" y="2432152"/>
                  </a:lnTo>
                  <a:lnTo>
                    <a:pt x="2817618" y="2469170"/>
                  </a:lnTo>
                  <a:lnTo>
                    <a:pt x="2790595" y="2505388"/>
                  </a:lnTo>
                  <a:lnTo>
                    <a:pt x="2762557" y="2540785"/>
                  </a:lnTo>
                  <a:lnTo>
                    <a:pt x="2733526" y="2575339"/>
                  </a:lnTo>
                  <a:lnTo>
                    <a:pt x="2703523" y="2609029"/>
                  </a:lnTo>
                  <a:lnTo>
                    <a:pt x="2672569" y="2641832"/>
                  </a:lnTo>
                  <a:lnTo>
                    <a:pt x="2640687" y="2673728"/>
                  </a:lnTo>
                  <a:lnTo>
                    <a:pt x="2607898" y="2704695"/>
                  </a:lnTo>
                  <a:lnTo>
                    <a:pt x="2574223" y="2734711"/>
                  </a:lnTo>
                  <a:lnTo>
                    <a:pt x="2539684" y="2763754"/>
                  </a:lnTo>
                  <a:lnTo>
                    <a:pt x="2504303" y="2791805"/>
                  </a:lnTo>
                  <a:lnTo>
                    <a:pt x="2468100" y="2818839"/>
                  </a:lnTo>
                  <a:lnTo>
                    <a:pt x="2431098" y="2844838"/>
                  </a:lnTo>
                  <a:lnTo>
                    <a:pt x="2393317" y="2869777"/>
                  </a:lnTo>
                  <a:lnTo>
                    <a:pt x="2354781" y="2893637"/>
                  </a:lnTo>
                  <a:lnTo>
                    <a:pt x="2315509" y="2916396"/>
                  </a:lnTo>
                  <a:lnTo>
                    <a:pt x="2275523" y="2938032"/>
                  </a:lnTo>
                  <a:lnTo>
                    <a:pt x="2234846" y="2958523"/>
                  </a:lnTo>
                  <a:lnTo>
                    <a:pt x="2193498" y="2977848"/>
                  </a:lnTo>
                  <a:lnTo>
                    <a:pt x="2151501" y="2995986"/>
                  </a:lnTo>
                  <a:lnTo>
                    <a:pt x="2108877" y="3012915"/>
                  </a:lnTo>
                  <a:lnTo>
                    <a:pt x="2065647" y="3028613"/>
                  </a:lnTo>
                  <a:lnTo>
                    <a:pt x="2021833" y="3043059"/>
                  </a:lnTo>
                  <a:lnTo>
                    <a:pt x="1977456" y="3056231"/>
                  </a:lnTo>
                  <a:lnTo>
                    <a:pt x="1932537" y="3068109"/>
                  </a:lnTo>
                  <a:lnTo>
                    <a:pt x="1887099" y="3078669"/>
                  </a:lnTo>
                  <a:lnTo>
                    <a:pt x="1841162" y="3087892"/>
                  </a:lnTo>
                  <a:lnTo>
                    <a:pt x="1794749" y="3095754"/>
                  </a:lnTo>
                  <a:lnTo>
                    <a:pt x="1747880" y="3102236"/>
                  </a:lnTo>
                  <a:lnTo>
                    <a:pt x="1700578" y="3107314"/>
                  </a:lnTo>
                  <a:lnTo>
                    <a:pt x="1652864" y="3110968"/>
                  </a:lnTo>
                  <a:lnTo>
                    <a:pt x="1604759" y="3113177"/>
                  </a:lnTo>
                  <a:lnTo>
                    <a:pt x="1556285" y="3113918"/>
                  </a:lnTo>
                  <a:lnTo>
                    <a:pt x="1507810" y="3113177"/>
                  </a:lnTo>
                  <a:lnTo>
                    <a:pt x="1459705" y="3110968"/>
                  </a:lnTo>
                  <a:lnTo>
                    <a:pt x="1411991" y="3107314"/>
                  </a:lnTo>
                  <a:lnTo>
                    <a:pt x="1364688" y="3102236"/>
                  </a:lnTo>
                  <a:lnTo>
                    <a:pt x="1317820" y="3095754"/>
                  </a:lnTo>
                  <a:lnTo>
                    <a:pt x="1271406" y="3087892"/>
                  </a:lnTo>
                  <a:lnTo>
                    <a:pt x="1225470" y="3078669"/>
                  </a:lnTo>
                  <a:lnTo>
                    <a:pt x="1180031" y="3068109"/>
                  </a:lnTo>
                  <a:lnTo>
                    <a:pt x="1135113" y="3056231"/>
                  </a:lnTo>
                  <a:lnTo>
                    <a:pt x="1090736" y="3043059"/>
                  </a:lnTo>
                  <a:lnTo>
                    <a:pt x="1046921" y="3028613"/>
                  </a:lnTo>
                  <a:lnTo>
                    <a:pt x="1003691" y="3012915"/>
                  </a:lnTo>
                  <a:lnTo>
                    <a:pt x="961067" y="2995986"/>
                  </a:lnTo>
                  <a:lnTo>
                    <a:pt x="919070" y="2977848"/>
                  </a:lnTo>
                  <a:lnTo>
                    <a:pt x="877722" y="2958523"/>
                  </a:lnTo>
                  <a:lnTo>
                    <a:pt x="837045" y="2938032"/>
                  </a:lnTo>
                  <a:lnTo>
                    <a:pt x="797059" y="2916396"/>
                  </a:lnTo>
                  <a:lnTo>
                    <a:pt x="757788" y="2893637"/>
                  </a:lnTo>
                  <a:lnTo>
                    <a:pt x="719251" y="2869777"/>
                  </a:lnTo>
                  <a:lnTo>
                    <a:pt x="681470" y="2844838"/>
                  </a:lnTo>
                  <a:lnTo>
                    <a:pt x="644468" y="2818839"/>
                  </a:lnTo>
                  <a:lnTo>
                    <a:pt x="608265" y="2791805"/>
                  </a:lnTo>
                  <a:lnTo>
                    <a:pt x="572884" y="2763754"/>
                  </a:lnTo>
                  <a:lnTo>
                    <a:pt x="538345" y="2734711"/>
                  </a:lnTo>
                  <a:lnTo>
                    <a:pt x="504670" y="2704695"/>
                  </a:lnTo>
                  <a:lnTo>
                    <a:pt x="471880" y="2673728"/>
                  </a:lnTo>
                  <a:lnTo>
                    <a:pt x="439998" y="2641832"/>
                  </a:lnTo>
                  <a:lnTo>
                    <a:pt x="409045" y="2609029"/>
                  </a:lnTo>
                  <a:lnTo>
                    <a:pt x="379042" y="2575339"/>
                  </a:lnTo>
                  <a:lnTo>
                    <a:pt x="350011" y="2540785"/>
                  </a:lnTo>
                  <a:lnTo>
                    <a:pt x="321973" y="2505388"/>
                  </a:lnTo>
                  <a:lnTo>
                    <a:pt x="294950" y="2469170"/>
                  </a:lnTo>
                  <a:lnTo>
                    <a:pt x="268963" y="2432152"/>
                  </a:lnTo>
                  <a:lnTo>
                    <a:pt x="244034" y="2394355"/>
                  </a:lnTo>
                  <a:lnTo>
                    <a:pt x="220184" y="2355801"/>
                  </a:lnTo>
                  <a:lnTo>
                    <a:pt x="197436" y="2316512"/>
                  </a:lnTo>
                  <a:lnTo>
                    <a:pt x="175809" y="2276510"/>
                  </a:lnTo>
                  <a:lnTo>
                    <a:pt x="155327" y="2235815"/>
                  </a:lnTo>
                  <a:lnTo>
                    <a:pt x="136010" y="2194449"/>
                  </a:lnTo>
                  <a:lnTo>
                    <a:pt x="117880" y="2152434"/>
                  </a:lnTo>
                  <a:lnTo>
                    <a:pt x="100959" y="2109791"/>
                  </a:lnTo>
                  <a:lnTo>
                    <a:pt x="85267" y="2066543"/>
                  </a:lnTo>
                  <a:lnTo>
                    <a:pt x="70827" y="2022709"/>
                  </a:lnTo>
                  <a:lnTo>
                    <a:pt x="57661" y="1978313"/>
                  </a:lnTo>
                  <a:lnTo>
                    <a:pt x="45789" y="1933375"/>
                  </a:lnTo>
                  <a:lnTo>
                    <a:pt x="35232" y="1887917"/>
                  </a:lnTo>
                  <a:lnTo>
                    <a:pt x="26014" y="1841960"/>
                  </a:lnTo>
                  <a:lnTo>
                    <a:pt x="18155" y="1795527"/>
                  </a:lnTo>
                  <a:lnTo>
                    <a:pt x="11676" y="1748638"/>
                  </a:lnTo>
                  <a:lnTo>
                    <a:pt x="6600" y="1701315"/>
                  </a:lnTo>
                  <a:lnTo>
                    <a:pt x="2947" y="1653580"/>
                  </a:lnTo>
                  <a:lnTo>
                    <a:pt x="740" y="1605454"/>
                  </a:lnTo>
                  <a:lnTo>
                    <a:pt x="0" y="1556959"/>
                  </a:lnTo>
                  <a:close/>
                </a:path>
              </a:pathLst>
            </a:custGeom>
            <a:ln w="10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0591" y="3726179"/>
              <a:ext cx="2319528" cy="23225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98529" y="3750493"/>
              <a:ext cx="2223548" cy="22245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98529" y="3750493"/>
              <a:ext cx="2223770" cy="2225040"/>
            </a:xfrm>
            <a:custGeom>
              <a:avLst/>
              <a:gdLst/>
              <a:ahLst/>
              <a:cxnLst/>
              <a:rect l="l" t="t" r="r" b="b"/>
              <a:pathLst>
                <a:path w="2223770" h="2225040">
                  <a:moveTo>
                    <a:pt x="0" y="1112257"/>
                  </a:moveTo>
                  <a:lnTo>
                    <a:pt x="1027" y="1064009"/>
                  </a:lnTo>
                  <a:lnTo>
                    <a:pt x="4080" y="1016287"/>
                  </a:lnTo>
                  <a:lnTo>
                    <a:pt x="9119" y="969131"/>
                  </a:lnTo>
                  <a:lnTo>
                    <a:pt x="16101" y="922584"/>
                  </a:lnTo>
                  <a:lnTo>
                    <a:pt x="24984" y="876687"/>
                  </a:lnTo>
                  <a:lnTo>
                    <a:pt x="35726" y="831482"/>
                  </a:lnTo>
                  <a:lnTo>
                    <a:pt x="48287" y="787011"/>
                  </a:lnTo>
                  <a:lnTo>
                    <a:pt x="62624" y="743315"/>
                  </a:lnTo>
                  <a:lnTo>
                    <a:pt x="78695" y="700436"/>
                  </a:lnTo>
                  <a:lnTo>
                    <a:pt x="96459" y="658416"/>
                  </a:lnTo>
                  <a:lnTo>
                    <a:pt x="115875" y="617297"/>
                  </a:lnTo>
                  <a:lnTo>
                    <a:pt x="136899" y="577120"/>
                  </a:lnTo>
                  <a:lnTo>
                    <a:pt x="159492" y="537927"/>
                  </a:lnTo>
                  <a:lnTo>
                    <a:pt x="183610" y="499760"/>
                  </a:lnTo>
                  <a:lnTo>
                    <a:pt x="209213" y="462660"/>
                  </a:lnTo>
                  <a:lnTo>
                    <a:pt x="236258" y="426670"/>
                  </a:lnTo>
                  <a:lnTo>
                    <a:pt x="264704" y="391831"/>
                  </a:lnTo>
                  <a:lnTo>
                    <a:pt x="294509" y="358184"/>
                  </a:lnTo>
                  <a:lnTo>
                    <a:pt x="325631" y="325772"/>
                  </a:lnTo>
                  <a:lnTo>
                    <a:pt x="358029" y="294636"/>
                  </a:lnTo>
                  <a:lnTo>
                    <a:pt x="391661" y="264818"/>
                  </a:lnTo>
                  <a:lnTo>
                    <a:pt x="426485" y="236360"/>
                  </a:lnTo>
                  <a:lnTo>
                    <a:pt x="462460" y="209303"/>
                  </a:lnTo>
                  <a:lnTo>
                    <a:pt x="499543" y="183690"/>
                  </a:lnTo>
                  <a:lnTo>
                    <a:pt x="537694" y="159561"/>
                  </a:lnTo>
                  <a:lnTo>
                    <a:pt x="576870" y="136959"/>
                  </a:lnTo>
                  <a:lnTo>
                    <a:pt x="617029" y="115925"/>
                  </a:lnTo>
                  <a:lnTo>
                    <a:pt x="658131" y="96501"/>
                  </a:lnTo>
                  <a:lnTo>
                    <a:pt x="700132" y="78729"/>
                  </a:lnTo>
                  <a:lnTo>
                    <a:pt x="742993" y="62651"/>
                  </a:lnTo>
                  <a:lnTo>
                    <a:pt x="786670" y="48308"/>
                  </a:lnTo>
                  <a:lnTo>
                    <a:pt x="831122" y="35742"/>
                  </a:lnTo>
                  <a:lnTo>
                    <a:pt x="876307" y="24994"/>
                  </a:lnTo>
                  <a:lnTo>
                    <a:pt x="922184" y="16108"/>
                  </a:lnTo>
                  <a:lnTo>
                    <a:pt x="968711" y="9123"/>
                  </a:lnTo>
                  <a:lnTo>
                    <a:pt x="1015847" y="4082"/>
                  </a:lnTo>
                  <a:lnTo>
                    <a:pt x="1063548" y="1027"/>
                  </a:lnTo>
                  <a:lnTo>
                    <a:pt x="1111775" y="0"/>
                  </a:lnTo>
                  <a:lnTo>
                    <a:pt x="1160001" y="1027"/>
                  </a:lnTo>
                  <a:lnTo>
                    <a:pt x="1207703" y="4082"/>
                  </a:lnTo>
                  <a:lnTo>
                    <a:pt x="1254838" y="9123"/>
                  </a:lnTo>
                  <a:lnTo>
                    <a:pt x="1301365" y="16108"/>
                  </a:lnTo>
                  <a:lnTo>
                    <a:pt x="1347242" y="24994"/>
                  </a:lnTo>
                  <a:lnTo>
                    <a:pt x="1392427" y="35742"/>
                  </a:lnTo>
                  <a:lnTo>
                    <a:pt x="1436879" y="48308"/>
                  </a:lnTo>
                  <a:lnTo>
                    <a:pt x="1480556" y="62651"/>
                  </a:lnTo>
                  <a:lnTo>
                    <a:pt x="1523417" y="78729"/>
                  </a:lnTo>
                  <a:lnTo>
                    <a:pt x="1565418" y="96501"/>
                  </a:lnTo>
                  <a:lnTo>
                    <a:pt x="1606520" y="115925"/>
                  </a:lnTo>
                  <a:lnTo>
                    <a:pt x="1646679" y="136959"/>
                  </a:lnTo>
                  <a:lnTo>
                    <a:pt x="1685855" y="159561"/>
                  </a:lnTo>
                  <a:lnTo>
                    <a:pt x="1724006" y="183690"/>
                  </a:lnTo>
                  <a:lnTo>
                    <a:pt x="1761089" y="209303"/>
                  </a:lnTo>
                  <a:lnTo>
                    <a:pt x="1797064" y="236360"/>
                  </a:lnTo>
                  <a:lnTo>
                    <a:pt x="1831888" y="264818"/>
                  </a:lnTo>
                  <a:lnTo>
                    <a:pt x="1865520" y="294636"/>
                  </a:lnTo>
                  <a:lnTo>
                    <a:pt x="1897918" y="325772"/>
                  </a:lnTo>
                  <a:lnTo>
                    <a:pt x="1929040" y="358184"/>
                  </a:lnTo>
                  <a:lnTo>
                    <a:pt x="1958845" y="391831"/>
                  </a:lnTo>
                  <a:lnTo>
                    <a:pt x="1987291" y="426670"/>
                  </a:lnTo>
                  <a:lnTo>
                    <a:pt x="2014336" y="462660"/>
                  </a:lnTo>
                  <a:lnTo>
                    <a:pt x="2039938" y="499760"/>
                  </a:lnTo>
                  <a:lnTo>
                    <a:pt x="2064057" y="537927"/>
                  </a:lnTo>
                  <a:lnTo>
                    <a:pt x="2086649" y="577120"/>
                  </a:lnTo>
                  <a:lnTo>
                    <a:pt x="2107674" y="617297"/>
                  </a:lnTo>
                  <a:lnTo>
                    <a:pt x="2127089" y="658416"/>
                  </a:lnTo>
                  <a:lnTo>
                    <a:pt x="2144853" y="700436"/>
                  </a:lnTo>
                  <a:lnTo>
                    <a:pt x="2160925" y="743315"/>
                  </a:lnTo>
                  <a:lnTo>
                    <a:pt x="2175262" y="787011"/>
                  </a:lnTo>
                  <a:lnTo>
                    <a:pt x="2187822" y="831482"/>
                  </a:lnTo>
                  <a:lnTo>
                    <a:pt x="2198565" y="876687"/>
                  </a:lnTo>
                  <a:lnTo>
                    <a:pt x="2207448" y="922584"/>
                  </a:lnTo>
                  <a:lnTo>
                    <a:pt x="2214430" y="969131"/>
                  </a:lnTo>
                  <a:lnTo>
                    <a:pt x="2219468" y="1016287"/>
                  </a:lnTo>
                  <a:lnTo>
                    <a:pt x="2222522" y="1064009"/>
                  </a:lnTo>
                  <a:lnTo>
                    <a:pt x="2223549" y="1112257"/>
                  </a:lnTo>
                  <a:lnTo>
                    <a:pt x="2222522" y="1160504"/>
                  </a:lnTo>
                  <a:lnTo>
                    <a:pt x="2219468" y="1208226"/>
                  </a:lnTo>
                  <a:lnTo>
                    <a:pt x="2214430" y="1255382"/>
                  </a:lnTo>
                  <a:lnTo>
                    <a:pt x="2207448" y="1301929"/>
                  </a:lnTo>
                  <a:lnTo>
                    <a:pt x="2198565" y="1347826"/>
                  </a:lnTo>
                  <a:lnTo>
                    <a:pt x="2187822" y="1393031"/>
                  </a:lnTo>
                  <a:lnTo>
                    <a:pt x="2175262" y="1437502"/>
                  </a:lnTo>
                  <a:lnTo>
                    <a:pt x="2160925" y="1481198"/>
                  </a:lnTo>
                  <a:lnTo>
                    <a:pt x="2144853" y="1524077"/>
                  </a:lnTo>
                  <a:lnTo>
                    <a:pt x="2127089" y="1566097"/>
                  </a:lnTo>
                  <a:lnTo>
                    <a:pt x="2107674" y="1607216"/>
                  </a:lnTo>
                  <a:lnTo>
                    <a:pt x="2086649" y="1647393"/>
                  </a:lnTo>
                  <a:lnTo>
                    <a:pt x="2064057" y="1686586"/>
                  </a:lnTo>
                  <a:lnTo>
                    <a:pt x="2039938" y="1724753"/>
                  </a:lnTo>
                  <a:lnTo>
                    <a:pt x="2014336" y="1761852"/>
                  </a:lnTo>
                  <a:lnTo>
                    <a:pt x="1987291" y="1797843"/>
                  </a:lnTo>
                  <a:lnTo>
                    <a:pt x="1958845" y="1832682"/>
                  </a:lnTo>
                  <a:lnTo>
                    <a:pt x="1929040" y="1866328"/>
                  </a:lnTo>
                  <a:lnTo>
                    <a:pt x="1897918" y="1898740"/>
                  </a:lnTo>
                  <a:lnTo>
                    <a:pt x="1865520" y="1929876"/>
                  </a:lnTo>
                  <a:lnTo>
                    <a:pt x="1831888" y="1959694"/>
                  </a:lnTo>
                  <a:lnTo>
                    <a:pt x="1797064" y="1988152"/>
                  </a:lnTo>
                  <a:lnTo>
                    <a:pt x="1761089" y="2015209"/>
                  </a:lnTo>
                  <a:lnTo>
                    <a:pt x="1724006" y="2040823"/>
                  </a:lnTo>
                  <a:lnTo>
                    <a:pt x="1685855" y="2064951"/>
                  </a:lnTo>
                  <a:lnTo>
                    <a:pt x="1646679" y="2087554"/>
                  </a:lnTo>
                  <a:lnTo>
                    <a:pt x="1606520" y="2108587"/>
                  </a:lnTo>
                  <a:lnTo>
                    <a:pt x="1565418" y="2128011"/>
                  </a:lnTo>
                  <a:lnTo>
                    <a:pt x="1523417" y="2145783"/>
                  </a:lnTo>
                  <a:lnTo>
                    <a:pt x="1480556" y="2161861"/>
                  </a:lnTo>
                  <a:lnTo>
                    <a:pt x="1436879" y="2176204"/>
                  </a:lnTo>
                  <a:lnTo>
                    <a:pt x="1392427" y="2188771"/>
                  </a:lnTo>
                  <a:lnTo>
                    <a:pt x="1347242" y="2199518"/>
                  </a:lnTo>
                  <a:lnTo>
                    <a:pt x="1301365" y="2208405"/>
                  </a:lnTo>
                  <a:lnTo>
                    <a:pt x="1254838" y="2215389"/>
                  </a:lnTo>
                  <a:lnTo>
                    <a:pt x="1207703" y="2220430"/>
                  </a:lnTo>
                  <a:lnTo>
                    <a:pt x="1160001" y="2223485"/>
                  </a:lnTo>
                  <a:lnTo>
                    <a:pt x="1111775" y="2224513"/>
                  </a:lnTo>
                  <a:lnTo>
                    <a:pt x="1063548" y="2223485"/>
                  </a:lnTo>
                  <a:lnTo>
                    <a:pt x="1015847" y="2220430"/>
                  </a:lnTo>
                  <a:lnTo>
                    <a:pt x="968711" y="2215389"/>
                  </a:lnTo>
                  <a:lnTo>
                    <a:pt x="922184" y="2208405"/>
                  </a:lnTo>
                  <a:lnTo>
                    <a:pt x="876307" y="2199518"/>
                  </a:lnTo>
                  <a:lnTo>
                    <a:pt x="831122" y="2188771"/>
                  </a:lnTo>
                  <a:lnTo>
                    <a:pt x="786670" y="2176204"/>
                  </a:lnTo>
                  <a:lnTo>
                    <a:pt x="742993" y="2161861"/>
                  </a:lnTo>
                  <a:lnTo>
                    <a:pt x="700132" y="2145783"/>
                  </a:lnTo>
                  <a:lnTo>
                    <a:pt x="658131" y="2128011"/>
                  </a:lnTo>
                  <a:lnTo>
                    <a:pt x="617029" y="2108587"/>
                  </a:lnTo>
                  <a:lnTo>
                    <a:pt x="576870" y="2087554"/>
                  </a:lnTo>
                  <a:lnTo>
                    <a:pt x="537694" y="2064951"/>
                  </a:lnTo>
                  <a:lnTo>
                    <a:pt x="499543" y="2040823"/>
                  </a:lnTo>
                  <a:lnTo>
                    <a:pt x="462460" y="2015209"/>
                  </a:lnTo>
                  <a:lnTo>
                    <a:pt x="426485" y="1988152"/>
                  </a:lnTo>
                  <a:lnTo>
                    <a:pt x="391661" y="1959694"/>
                  </a:lnTo>
                  <a:lnTo>
                    <a:pt x="358029" y="1929876"/>
                  </a:lnTo>
                  <a:lnTo>
                    <a:pt x="325631" y="1898740"/>
                  </a:lnTo>
                  <a:lnTo>
                    <a:pt x="294509" y="1866328"/>
                  </a:lnTo>
                  <a:lnTo>
                    <a:pt x="264704" y="1832682"/>
                  </a:lnTo>
                  <a:lnTo>
                    <a:pt x="236258" y="1797843"/>
                  </a:lnTo>
                  <a:lnTo>
                    <a:pt x="209213" y="1761852"/>
                  </a:lnTo>
                  <a:lnTo>
                    <a:pt x="183610" y="1724753"/>
                  </a:lnTo>
                  <a:lnTo>
                    <a:pt x="159492" y="1686586"/>
                  </a:lnTo>
                  <a:lnTo>
                    <a:pt x="136899" y="1647393"/>
                  </a:lnTo>
                  <a:lnTo>
                    <a:pt x="115875" y="1607216"/>
                  </a:lnTo>
                  <a:lnTo>
                    <a:pt x="96459" y="1566097"/>
                  </a:lnTo>
                  <a:lnTo>
                    <a:pt x="78695" y="1524077"/>
                  </a:lnTo>
                  <a:lnTo>
                    <a:pt x="62624" y="1481198"/>
                  </a:lnTo>
                  <a:lnTo>
                    <a:pt x="48287" y="1437502"/>
                  </a:lnTo>
                  <a:lnTo>
                    <a:pt x="35726" y="1393031"/>
                  </a:lnTo>
                  <a:lnTo>
                    <a:pt x="24984" y="1347826"/>
                  </a:lnTo>
                  <a:lnTo>
                    <a:pt x="16101" y="1301929"/>
                  </a:lnTo>
                  <a:lnTo>
                    <a:pt x="9119" y="1255382"/>
                  </a:lnTo>
                  <a:lnTo>
                    <a:pt x="4080" y="1208226"/>
                  </a:lnTo>
                  <a:lnTo>
                    <a:pt x="1027" y="1160504"/>
                  </a:lnTo>
                  <a:lnTo>
                    <a:pt x="0" y="1112257"/>
                  </a:lnTo>
                  <a:close/>
                </a:path>
              </a:pathLst>
            </a:custGeom>
            <a:ln w="10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2551" y="4171187"/>
              <a:ext cx="1432560" cy="14325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43373" y="4195530"/>
              <a:ext cx="1333861" cy="13344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43373" y="4195531"/>
              <a:ext cx="1334135" cy="1334770"/>
            </a:xfrm>
            <a:custGeom>
              <a:avLst/>
              <a:gdLst/>
              <a:ahLst/>
              <a:cxnLst/>
              <a:rect l="l" t="t" r="r" b="b"/>
              <a:pathLst>
                <a:path w="1334135" h="1334770">
                  <a:moveTo>
                    <a:pt x="0" y="667220"/>
                  </a:moveTo>
                  <a:lnTo>
                    <a:pt x="1674" y="619570"/>
                  </a:lnTo>
                  <a:lnTo>
                    <a:pt x="6622" y="572824"/>
                  </a:lnTo>
                  <a:lnTo>
                    <a:pt x="14732" y="527095"/>
                  </a:lnTo>
                  <a:lnTo>
                    <a:pt x="25889" y="482496"/>
                  </a:lnTo>
                  <a:lnTo>
                    <a:pt x="39982" y="439141"/>
                  </a:lnTo>
                  <a:lnTo>
                    <a:pt x="56898" y="397141"/>
                  </a:lnTo>
                  <a:lnTo>
                    <a:pt x="76522" y="356610"/>
                  </a:lnTo>
                  <a:lnTo>
                    <a:pt x="98744" y="317661"/>
                  </a:lnTo>
                  <a:lnTo>
                    <a:pt x="123449" y="280406"/>
                  </a:lnTo>
                  <a:lnTo>
                    <a:pt x="150526" y="244959"/>
                  </a:lnTo>
                  <a:lnTo>
                    <a:pt x="179860" y="211432"/>
                  </a:lnTo>
                  <a:lnTo>
                    <a:pt x="211340" y="179938"/>
                  </a:lnTo>
                  <a:lnTo>
                    <a:pt x="244852" y="150591"/>
                  </a:lnTo>
                  <a:lnTo>
                    <a:pt x="280284" y="123503"/>
                  </a:lnTo>
                  <a:lnTo>
                    <a:pt x="317523" y="98787"/>
                  </a:lnTo>
                  <a:lnTo>
                    <a:pt x="356455" y="76556"/>
                  </a:lnTo>
                  <a:lnTo>
                    <a:pt x="396969" y="56922"/>
                  </a:lnTo>
                  <a:lnTo>
                    <a:pt x="438950" y="40000"/>
                  </a:lnTo>
                  <a:lnTo>
                    <a:pt x="482287" y="25901"/>
                  </a:lnTo>
                  <a:lnTo>
                    <a:pt x="526867" y="14738"/>
                  </a:lnTo>
                  <a:lnTo>
                    <a:pt x="572576" y="6625"/>
                  </a:lnTo>
                  <a:lnTo>
                    <a:pt x="619301" y="1675"/>
                  </a:lnTo>
                  <a:lnTo>
                    <a:pt x="666931" y="0"/>
                  </a:lnTo>
                  <a:lnTo>
                    <a:pt x="714560" y="1675"/>
                  </a:lnTo>
                  <a:lnTo>
                    <a:pt x="761286" y="6625"/>
                  </a:lnTo>
                  <a:lnTo>
                    <a:pt x="806995" y="14738"/>
                  </a:lnTo>
                  <a:lnTo>
                    <a:pt x="851574" y="25901"/>
                  </a:lnTo>
                  <a:lnTo>
                    <a:pt x="894911" y="40000"/>
                  </a:lnTo>
                  <a:lnTo>
                    <a:pt x="936893" y="56922"/>
                  </a:lnTo>
                  <a:lnTo>
                    <a:pt x="977406" y="76556"/>
                  </a:lnTo>
                  <a:lnTo>
                    <a:pt x="1016339" y="98787"/>
                  </a:lnTo>
                  <a:lnTo>
                    <a:pt x="1053577" y="123503"/>
                  </a:lnTo>
                  <a:lnTo>
                    <a:pt x="1089009" y="150591"/>
                  </a:lnTo>
                  <a:lnTo>
                    <a:pt x="1122521" y="179938"/>
                  </a:lnTo>
                  <a:lnTo>
                    <a:pt x="1154001" y="211432"/>
                  </a:lnTo>
                  <a:lnTo>
                    <a:pt x="1183336" y="244959"/>
                  </a:lnTo>
                  <a:lnTo>
                    <a:pt x="1210412" y="280406"/>
                  </a:lnTo>
                  <a:lnTo>
                    <a:pt x="1235118" y="317661"/>
                  </a:lnTo>
                  <a:lnTo>
                    <a:pt x="1257339" y="356610"/>
                  </a:lnTo>
                  <a:lnTo>
                    <a:pt x="1276964" y="397141"/>
                  </a:lnTo>
                  <a:lnTo>
                    <a:pt x="1293879" y="439141"/>
                  </a:lnTo>
                  <a:lnTo>
                    <a:pt x="1307972" y="482496"/>
                  </a:lnTo>
                  <a:lnTo>
                    <a:pt x="1319130" y="527095"/>
                  </a:lnTo>
                  <a:lnTo>
                    <a:pt x="1327239" y="572824"/>
                  </a:lnTo>
                  <a:lnTo>
                    <a:pt x="1332187" y="619570"/>
                  </a:lnTo>
                  <a:lnTo>
                    <a:pt x="1333862" y="667220"/>
                  </a:lnTo>
                  <a:lnTo>
                    <a:pt x="1332187" y="714870"/>
                  </a:lnTo>
                  <a:lnTo>
                    <a:pt x="1327239" y="761616"/>
                  </a:lnTo>
                  <a:lnTo>
                    <a:pt x="1319130" y="807345"/>
                  </a:lnTo>
                  <a:lnTo>
                    <a:pt x="1307972" y="851943"/>
                  </a:lnTo>
                  <a:lnTo>
                    <a:pt x="1293879" y="895299"/>
                  </a:lnTo>
                  <a:lnTo>
                    <a:pt x="1276964" y="937299"/>
                  </a:lnTo>
                  <a:lnTo>
                    <a:pt x="1257339" y="977830"/>
                  </a:lnTo>
                  <a:lnTo>
                    <a:pt x="1235118" y="1016779"/>
                  </a:lnTo>
                  <a:lnTo>
                    <a:pt x="1210412" y="1054034"/>
                  </a:lnTo>
                  <a:lnTo>
                    <a:pt x="1183336" y="1089481"/>
                  </a:lnTo>
                  <a:lnTo>
                    <a:pt x="1154001" y="1123008"/>
                  </a:lnTo>
                  <a:lnTo>
                    <a:pt x="1122521" y="1154501"/>
                  </a:lnTo>
                  <a:lnTo>
                    <a:pt x="1089009" y="1183849"/>
                  </a:lnTo>
                  <a:lnTo>
                    <a:pt x="1053577" y="1210937"/>
                  </a:lnTo>
                  <a:lnTo>
                    <a:pt x="1016339" y="1235653"/>
                  </a:lnTo>
                  <a:lnTo>
                    <a:pt x="977406" y="1257884"/>
                  </a:lnTo>
                  <a:lnTo>
                    <a:pt x="936893" y="1277517"/>
                  </a:lnTo>
                  <a:lnTo>
                    <a:pt x="894911" y="1294440"/>
                  </a:lnTo>
                  <a:lnTo>
                    <a:pt x="851574" y="1308539"/>
                  </a:lnTo>
                  <a:lnTo>
                    <a:pt x="806995" y="1319701"/>
                  </a:lnTo>
                  <a:lnTo>
                    <a:pt x="761286" y="1327814"/>
                  </a:lnTo>
                  <a:lnTo>
                    <a:pt x="714560" y="1332765"/>
                  </a:lnTo>
                  <a:lnTo>
                    <a:pt x="666931" y="1334440"/>
                  </a:lnTo>
                  <a:lnTo>
                    <a:pt x="619301" y="1332765"/>
                  </a:lnTo>
                  <a:lnTo>
                    <a:pt x="572576" y="1327814"/>
                  </a:lnTo>
                  <a:lnTo>
                    <a:pt x="526867" y="1319701"/>
                  </a:lnTo>
                  <a:lnTo>
                    <a:pt x="482287" y="1308539"/>
                  </a:lnTo>
                  <a:lnTo>
                    <a:pt x="438950" y="1294440"/>
                  </a:lnTo>
                  <a:lnTo>
                    <a:pt x="396969" y="1277517"/>
                  </a:lnTo>
                  <a:lnTo>
                    <a:pt x="356455" y="1257884"/>
                  </a:lnTo>
                  <a:lnTo>
                    <a:pt x="317523" y="1235653"/>
                  </a:lnTo>
                  <a:lnTo>
                    <a:pt x="280284" y="1210937"/>
                  </a:lnTo>
                  <a:lnTo>
                    <a:pt x="244852" y="1183849"/>
                  </a:lnTo>
                  <a:lnTo>
                    <a:pt x="211340" y="1154501"/>
                  </a:lnTo>
                  <a:lnTo>
                    <a:pt x="179860" y="1123008"/>
                  </a:lnTo>
                  <a:lnTo>
                    <a:pt x="150526" y="1089481"/>
                  </a:lnTo>
                  <a:lnTo>
                    <a:pt x="123449" y="1054034"/>
                  </a:lnTo>
                  <a:lnTo>
                    <a:pt x="98744" y="1016779"/>
                  </a:lnTo>
                  <a:lnTo>
                    <a:pt x="76522" y="977830"/>
                  </a:lnTo>
                  <a:lnTo>
                    <a:pt x="56898" y="937299"/>
                  </a:lnTo>
                  <a:lnTo>
                    <a:pt x="39982" y="895299"/>
                  </a:lnTo>
                  <a:lnTo>
                    <a:pt x="25889" y="851943"/>
                  </a:lnTo>
                  <a:lnTo>
                    <a:pt x="14732" y="807345"/>
                  </a:lnTo>
                  <a:lnTo>
                    <a:pt x="6622" y="761616"/>
                  </a:lnTo>
                  <a:lnTo>
                    <a:pt x="1674" y="714870"/>
                  </a:lnTo>
                  <a:lnTo>
                    <a:pt x="0" y="667220"/>
                  </a:lnTo>
                  <a:close/>
                </a:path>
              </a:pathLst>
            </a:custGeom>
            <a:ln w="10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37559" y="4616195"/>
              <a:ext cx="545591" cy="5425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7882" y="4640232"/>
              <a:ext cx="444842" cy="4450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387882" y="4640233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5" h="445135">
                  <a:moveTo>
                    <a:pt x="0" y="222517"/>
                  </a:moveTo>
                  <a:lnTo>
                    <a:pt x="4518" y="177672"/>
                  </a:lnTo>
                  <a:lnTo>
                    <a:pt x="17478" y="135903"/>
                  </a:lnTo>
                  <a:lnTo>
                    <a:pt x="37986" y="98106"/>
                  </a:lnTo>
                  <a:lnTo>
                    <a:pt x="65145" y="65173"/>
                  </a:lnTo>
                  <a:lnTo>
                    <a:pt x="98063" y="38002"/>
                  </a:lnTo>
                  <a:lnTo>
                    <a:pt x="135845" y="17486"/>
                  </a:lnTo>
                  <a:lnTo>
                    <a:pt x="177595" y="4520"/>
                  </a:lnTo>
                  <a:lnTo>
                    <a:pt x="222421" y="0"/>
                  </a:lnTo>
                  <a:lnTo>
                    <a:pt x="267247" y="4520"/>
                  </a:lnTo>
                  <a:lnTo>
                    <a:pt x="308997" y="17486"/>
                  </a:lnTo>
                  <a:lnTo>
                    <a:pt x="346779" y="38002"/>
                  </a:lnTo>
                  <a:lnTo>
                    <a:pt x="379697" y="65173"/>
                  </a:lnTo>
                  <a:lnTo>
                    <a:pt x="406856" y="98106"/>
                  </a:lnTo>
                  <a:lnTo>
                    <a:pt x="427363" y="135903"/>
                  </a:lnTo>
                  <a:lnTo>
                    <a:pt x="440324" y="177672"/>
                  </a:lnTo>
                  <a:lnTo>
                    <a:pt x="444842" y="222517"/>
                  </a:lnTo>
                  <a:lnTo>
                    <a:pt x="440324" y="267362"/>
                  </a:lnTo>
                  <a:lnTo>
                    <a:pt x="427363" y="309131"/>
                  </a:lnTo>
                  <a:lnTo>
                    <a:pt x="406856" y="346929"/>
                  </a:lnTo>
                  <a:lnTo>
                    <a:pt x="379697" y="379861"/>
                  </a:lnTo>
                  <a:lnTo>
                    <a:pt x="346779" y="407033"/>
                  </a:lnTo>
                  <a:lnTo>
                    <a:pt x="308997" y="427549"/>
                  </a:lnTo>
                  <a:lnTo>
                    <a:pt x="267247" y="440515"/>
                  </a:lnTo>
                  <a:lnTo>
                    <a:pt x="222421" y="445035"/>
                  </a:lnTo>
                  <a:lnTo>
                    <a:pt x="177595" y="440515"/>
                  </a:lnTo>
                  <a:lnTo>
                    <a:pt x="135845" y="427549"/>
                  </a:lnTo>
                  <a:lnTo>
                    <a:pt x="98063" y="407033"/>
                  </a:lnTo>
                  <a:lnTo>
                    <a:pt x="65145" y="379861"/>
                  </a:lnTo>
                  <a:lnTo>
                    <a:pt x="37986" y="346929"/>
                  </a:lnTo>
                  <a:lnTo>
                    <a:pt x="17478" y="309131"/>
                  </a:lnTo>
                  <a:lnTo>
                    <a:pt x="4518" y="267362"/>
                  </a:lnTo>
                  <a:lnTo>
                    <a:pt x="0" y="222517"/>
                  </a:lnTo>
                  <a:close/>
                </a:path>
              </a:pathLst>
            </a:custGeom>
            <a:ln w="10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33287" y="2183891"/>
              <a:ext cx="603503" cy="11582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777832" y="2220556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500198" y="1"/>
                  </a:moveTo>
                  <a:lnTo>
                    <a:pt x="0" y="0"/>
                  </a:lnTo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77832" y="2220556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500198" y="1"/>
                  </a:lnTo>
                </a:path>
              </a:pathLst>
            </a:custGeom>
            <a:ln w="27140">
              <a:solidFill>
                <a:srgbClr val="F5C6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53968" y="2189987"/>
              <a:ext cx="2273808" cy="27523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610303" y="2220557"/>
              <a:ext cx="2164715" cy="2642235"/>
            </a:xfrm>
            <a:custGeom>
              <a:avLst/>
              <a:gdLst/>
              <a:ahLst/>
              <a:cxnLst/>
              <a:rect l="l" t="t" r="r" b="b"/>
              <a:pathLst>
                <a:path w="2164715" h="2642235">
                  <a:moveTo>
                    <a:pt x="2164191" y="0"/>
                  </a:moveTo>
                  <a:lnTo>
                    <a:pt x="0" y="2642193"/>
                  </a:lnTo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10303" y="2220557"/>
              <a:ext cx="2164715" cy="2642235"/>
            </a:xfrm>
            <a:custGeom>
              <a:avLst/>
              <a:gdLst/>
              <a:ahLst/>
              <a:cxnLst/>
              <a:rect l="l" t="t" r="r" b="b"/>
              <a:pathLst>
                <a:path w="2164715" h="2642235">
                  <a:moveTo>
                    <a:pt x="2164192" y="0"/>
                  </a:moveTo>
                  <a:lnTo>
                    <a:pt x="0" y="2642192"/>
                  </a:lnTo>
                </a:path>
              </a:pathLst>
            </a:custGeom>
            <a:ln w="27135">
              <a:solidFill>
                <a:srgbClr val="F5C6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33287" y="2930651"/>
              <a:ext cx="603503" cy="11582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77832" y="2967844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500198" y="1"/>
                  </a:moveTo>
                  <a:lnTo>
                    <a:pt x="0" y="0"/>
                  </a:lnTo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77832" y="2967844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500198" y="1"/>
                  </a:lnTo>
                </a:path>
              </a:pathLst>
            </a:custGeom>
            <a:ln w="27140">
              <a:solidFill>
                <a:srgbClr val="F5C6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83152" y="2936747"/>
              <a:ext cx="1947672" cy="231038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942435" y="2967043"/>
              <a:ext cx="1834514" cy="2200275"/>
            </a:xfrm>
            <a:custGeom>
              <a:avLst/>
              <a:gdLst/>
              <a:ahLst/>
              <a:cxnLst/>
              <a:rect l="l" t="t" r="r" b="b"/>
              <a:pathLst>
                <a:path w="1834514" h="2200275">
                  <a:moveTo>
                    <a:pt x="1834061" y="0"/>
                  </a:moveTo>
                  <a:lnTo>
                    <a:pt x="0" y="2199958"/>
                  </a:lnTo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42436" y="2967043"/>
              <a:ext cx="1834514" cy="2200275"/>
            </a:xfrm>
            <a:custGeom>
              <a:avLst/>
              <a:gdLst/>
              <a:ahLst/>
              <a:cxnLst/>
              <a:rect l="l" t="t" r="r" b="b"/>
              <a:pathLst>
                <a:path w="1834514" h="2200275">
                  <a:moveTo>
                    <a:pt x="1834060" y="0"/>
                  </a:moveTo>
                  <a:lnTo>
                    <a:pt x="0" y="2199958"/>
                  </a:lnTo>
                </a:path>
              </a:pathLst>
            </a:custGeom>
            <a:ln w="27135">
              <a:solidFill>
                <a:srgbClr val="F5C6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33287" y="3677411"/>
              <a:ext cx="603503" cy="11582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777832" y="3715130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500198" y="1"/>
                  </a:moveTo>
                  <a:lnTo>
                    <a:pt x="0" y="0"/>
                  </a:lnTo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77832" y="3715130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500198" y="1"/>
                  </a:lnTo>
                </a:path>
              </a:pathLst>
            </a:custGeom>
            <a:ln w="27140">
              <a:solidFill>
                <a:srgbClr val="F5C6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78808" y="3683507"/>
              <a:ext cx="1652015" cy="184708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237220" y="3715130"/>
              <a:ext cx="1541145" cy="1734820"/>
            </a:xfrm>
            <a:custGeom>
              <a:avLst/>
              <a:gdLst/>
              <a:ahLst/>
              <a:cxnLst/>
              <a:rect l="l" t="t" r="r" b="b"/>
              <a:pathLst>
                <a:path w="1541145" h="1734820">
                  <a:moveTo>
                    <a:pt x="1540610" y="0"/>
                  </a:moveTo>
                  <a:lnTo>
                    <a:pt x="0" y="1734773"/>
                  </a:lnTo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37219" y="3715130"/>
              <a:ext cx="1541145" cy="1734820"/>
            </a:xfrm>
            <a:custGeom>
              <a:avLst/>
              <a:gdLst/>
              <a:ahLst/>
              <a:cxnLst/>
              <a:rect l="l" t="t" r="r" b="b"/>
              <a:pathLst>
                <a:path w="1541145" h="1734820">
                  <a:moveTo>
                    <a:pt x="1540611" y="0"/>
                  </a:moveTo>
                  <a:lnTo>
                    <a:pt x="0" y="1734772"/>
                  </a:lnTo>
                </a:path>
              </a:pathLst>
            </a:custGeom>
            <a:ln w="27135">
              <a:solidFill>
                <a:srgbClr val="F5C6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33287" y="4408931"/>
              <a:ext cx="603503" cy="11582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777832" y="4446405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500198" y="0"/>
                  </a:moveTo>
                  <a:lnTo>
                    <a:pt x="0" y="0"/>
                  </a:lnTo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77832" y="4446405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500198" y="1"/>
                  </a:lnTo>
                </a:path>
              </a:pathLst>
            </a:custGeom>
            <a:ln w="27140">
              <a:solidFill>
                <a:srgbClr val="F5C6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26280" y="4415027"/>
              <a:ext cx="1304544" cy="143560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584024" y="4446405"/>
              <a:ext cx="1193800" cy="1323975"/>
            </a:xfrm>
            <a:custGeom>
              <a:avLst/>
              <a:gdLst/>
              <a:ahLst/>
              <a:cxnLst/>
              <a:rect l="l" t="t" r="r" b="b"/>
              <a:pathLst>
                <a:path w="1193800" h="1323975">
                  <a:moveTo>
                    <a:pt x="1193806" y="0"/>
                  </a:moveTo>
                  <a:lnTo>
                    <a:pt x="0" y="1323764"/>
                  </a:lnTo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84023" y="4446405"/>
              <a:ext cx="1194435" cy="1323975"/>
            </a:xfrm>
            <a:custGeom>
              <a:avLst/>
              <a:gdLst/>
              <a:ahLst/>
              <a:cxnLst/>
              <a:rect l="l" t="t" r="r" b="b"/>
              <a:pathLst>
                <a:path w="1194435" h="1323975">
                  <a:moveTo>
                    <a:pt x="1193807" y="0"/>
                  </a:moveTo>
                  <a:lnTo>
                    <a:pt x="0" y="1323765"/>
                  </a:lnTo>
                </a:path>
              </a:pathLst>
            </a:custGeom>
            <a:ln w="27135">
              <a:solidFill>
                <a:srgbClr val="F5C6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243304" y="1621045"/>
            <a:ext cx="3361054" cy="38328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580"/>
              </a:spcBef>
            </a:pPr>
            <a:r>
              <a:rPr sz="1500" b="1" dirty="0">
                <a:latin typeface="Corbel"/>
                <a:cs typeface="Corbel"/>
              </a:rPr>
              <a:t>Direct</a:t>
            </a:r>
            <a:r>
              <a:rPr sz="1500" b="1" spc="-80" dirty="0">
                <a:latin typeface="Corbel"/>
                <a:cs typeface="Corbel"/>
              </a:rPr>
              <a:t> </a:t>
            </a:r>
            <a:r>
              <a:rPr sz="1500" b="1" spc="-10" dirty="0">
                <a:latin typeface="Corbel"/>
                <a:cs typeface="Corbel"/>
              </a:rPr>
              <a:t>Intention</a:t>
            </a:r>
            <a:endParaRPr sz="1500">
              <a:latin typeface="Corbel"/>
              <a:cs typeface="Corbel"/>
            </a:endParaRPr>
          </a:p>
          <a:p>
            <a:pPr marL="237490" marR="1222375">
              <a:lnSpc>
                <a:spcPts val="1700"/>
              </a:lnSpc>
              <a:spcBef>
                <a:spcPts val="620"/>
              </a:spcBef>
            </a:pPr>
            <a:r>
              <a:rPr sz="1500" spc="-10" dirty="0">
                <a:latin typeface="Corbel"/>
                <a:cs typeface="Corbel"/>
              </a:rPr>
              <a:t>(e.g.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25" dirty="0">
                <a:latin typeface="Corbel"/>
                <a:cs typeface="Corbel"/>
              </a:rPr>
              <a:t>Murder,</a:t>
            </a:r>
            <a:r>
              <a:rPr sz="1500" spc="-60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ABH,</a:t>
            </a:r>
            <a:r>
              <a:rPr sz="1500" spc="-45" dirty="0">
                <a:latin typeface="Corbel"/>
                <a:cs typeface="Corbel"/>
              </a:rPr>
              <a:t> </a:t>
            </a:r>
            <a:r>
              <a:rPr sz="1500" spc="-20" dirty="0">
                <a:latin typeface="Corbel"/>
                <a:cs typeface="Corbel"/>
              </a:rPr>
              <a:t>GBH, </a:t>
            </a:r>
            <a:r>
              <a:rPr sz="1500" spc="-10" dirty="0">
                <a:latin typeface="Corbel"/>
                <a:cs typeface="Corbel"/>
              </a:rPr>
              <a:t>Wounding)</a:t>
            </a:r>
            <a:endParaRPr sz="15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1500" b="1" spc="-10" dirty="0">
                <a:latin typeface="Corbel"/>
                <a:cs typeface="Corbel"/>
              </a:rPr>
              <a:t>Oblique</a:t>
            </a:r>
            <a:r>
              <a:rPr sz="1000" b="1" i="1" spc="-10" dirty="0">
                <a:latin typeface="Corbel"/>
                <a:cs typeface="Corbel"/>
              </a:rPr>
              <a:t>/</a:t>
            </a:r>
            <a:r>
              <a:rPr sz="1500" b="1" spc="-10" dirty="0">
                <a:latin typeface="Corbel"/>
                <a:cs typeface="Corbel"/>
              </a:rPr>
              <a:t>Indirect</a:t>
            </a:r>
            <a:r>
              <a:rPr sz="1500" b="1" spc="-15" dirty="0">
                <a:latin typeface="Corbel"/>
                <a:cs typeface="Corbel"/>
              </a:rPr>
              <a:t> </a:t>
            </a:r>
            <a:r>
              <a:rPr sz="1500" b="1" spc="-10" dirty="0">
                <a:latin typeface="Corbel"/>
                <a:cs typeface="Corbel"/>
              </a:rPr>
              <a:t>Intention</a:t>
            </a:r>
            <a:endParaRPr sz="1500">
              <a:latin typeface="Corbel"/>
              <a:cs typeface="Corbel"/>
            </a:endParaRPr>
          </a:p>
          <a:p>
            <a:pPr marL="12700" marR="5080">
              <a:lnSpc>
                <a:spcPts val="1700"/>
              </a:lnSpc>
              <a:spcBef>
                <a:spcPts val="640"/>
              </a:spcBef>
            </a:pPr>
            <a:r>
              <a:rPr sz="1500" spc="-10" dirty="0">
                <a:latin typeface="Corbel"/>
                <a:cs typeface="Corbel"/>
              </a:rPr>
              <a:t>(e.g.</a:t>
            </a:r>
            <a:r>
              <a:rPr sz="1500" dirty="0">
                <a:latin typeface="Corbel"/>
                <a:cs typeface="Corbel"/>
              </a:rPr>
              <a:t> </a:t>
            </a:r>
            <a:r>
              <a:rPr sz="1500" spc="-25" dirty="0">
                <a:latin typeface="Corbel"/>
                <a:cs typeface="Corbel"/>
              </a:rPr>
              <a:t>Murder,</a:t>
            </a:r>
            <a:r>
              <a:rPr sz="1500" spc="-5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Criminal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20" dirty="0">
                <a:latin typeface="Corbel"/>
                <a:cs typeface="Corbel"/>
              </a:rPr>
              <a:t>Damage,</a:t>
            </a:r>
            <a:r>
              <a:rPr sz="1500" spc="-6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ABH,</a:t>
            </a:r>
            <a:r>
              <a:rPr sz="1500" spc="-50" dirty="0">
                <a:latin typeface="Corbel"/>
                <a:cs typeface="Corbel"/>
              </a:rPr>
              <a:t> </a:t>
            </a:r>
            <a:r>
              <a:rPr sz="1500" spc="-20" dirty="0">
                <a:latin typeface="Corbel"/>
                <a:cs typeface="Corbel"/>
              </a:rPr>
              <a:t>GBH, </a:t>
            </a:r>
            <a:r>
              <a:rPr sz="1500" spc="-10" dirty="0">
                <a:latin typeface="Corbel"/>
                <a:cs typeface="Corbel"/>
              </a:rPr>
              <a:t>Wounding)</a:t>
            </a:r>
            <a:endParaRPr sz="1500">
              <a:latin typeface="Corbel"/>
              <a:cs typeface="Corbel"/>
            </a:endParaRPr>
          </a:p>
          <a:p>
            <a:pPr marL="39370">
              <a:lnSpc>
                <a:spcPts val="1355"/>
              </a:lnSpc>
            </a:pPr>
            <a:r>
              <a:rPr sz="1500" b="1" spc="-10" dirty="0">
                <a:latin typeface="Corbel"/>
                <a:cs typeface="Corbel"/>
              </a:rPr>
              <a:t>Subjective</a:t>
            </a:r>
            <a:r>
              <a:rPr sz="1500" b="1" spc="-20" dirty="0">
                <a:latin typeface="Corbel"/>
                <a:cs typeface="Corbel"/>
              </a:rPr>
              <a:t> </a:t>
            </a:r>
            <a:r>
              <a:rPr sz="1500" b="1" spc="-10" dirty="0">
                <a:latin typeface="Corbel"/>
                <a:cs typeface="Corbel"/>
              </a:rPr>
              <a:t>Recklessness</a:t>
            </a:r>
            <a:endParaRPr sz="1500">
              <a:latin typeface="Corbel"/>
              <a:cs typeface="Corbel"/>
            </a:endParaRPr>
          </a:p>
          <a:p>
            <a:pPr marL="39370" marR="634365">
              <a:lnSpc>
                <a:spcPts val="1700"/>
              </a:lnSpc>
              <a:spcBef>
                <a:spcPts val="645"/>
              </a:spcBef>
            </a:pPr>
            <a:r>
              <a:rPr sz="1500" spc="-20" dirty="0">
                <a:latin typeface="Corbel"/>
                <a:cs typeface="Corbel"/>
              </a:rPr>
              <a:t>(e.g.</a:t>
            </a:r>
            <a:r>
              <a:rPr sz="1500" spc="-6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Criminal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spc="-20" dirty="0">
                <a:latin typeface="Corbel"/>
                <a:cs typeface="Corbel"/>
              </a:rPr>
              <a:t>Damage,</a:t>
            </a:r>
            <a:r>
              <a:rPr sz="1500" spc="-6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ABH,</a:t>
            </a:r>
            <a:r>
              <a:rPr sz="1500" spc="-50" dirty="0">
                <a:latin typeface="Corbel"/>
                <a:cs typeface="Corbel"/>
              </a:rPr>
              <a:t> </a:t>
            </a:r>
            <a:r>
              <a:rPr sz="1500" spc="-20" dirty="0">
                <a:latin typeface="Corbel"/>
                <a:cs typeface="Corbel"/>
              </a:rPr>
              <a:t>GBH, </a:t>
            </a:r>
            <a:r>
              <a:rPr sz="1500" spc="-10" dirty="0">
                <a:latin typeface="Corbel"/>
                <a:cs typeface="Corbel"/>
              </a:rPr>
              <a:t>Wounding</a:t>
            </a:r>
            <a:r>
              <a:rPr sz="1300" spc="-10" dirty="0">
                <a:latin typeface="Corbel"/>
                <a:cs typeface="Corbel"/>
              </a:rPr>
              <a:t>)</a:t>
            </a:r>
            <a:endParaRPr sz="1300">
              <a:latin typeface="Corbel"/>
              <a:cs typeface="Corbel"/>
            </a:endParaRPr>
          </a:p>
          <a:p>
            <a:pPr marL="160020">
              <a:lnSpc>
                <a:spcPct val="100000"/>
              </a:lnSpc>
              <a:spcBef>
                <a:spcPts val="1525"/>
              </a:spcBef>
            </a:pPr>
            <a:r>
              <a:rPr sz="1500" b="1" dirty="0">
                <a:latin typeface="Corbel"/>
                <a:cs typeface="Corbel"/>
              </a:rPr>
              <a:t>Gross</a:t>
            </a:r>
            <a:r>
              <a:rPr sz="1500" b="1" spc="-40" dirty="0">
                <a:latin typeface="Corbel"/>
                <a:cs typeface="Corbel"/>
              </a:rPr>
              <a:t> </a:t>
            </a:r>
            <a:r>
              <a:rPr sz="1500" b="1" spc="-10" dirty="0">
                <a:latin typeface="Corbel"/>
                <a:cs typeface="Corbel"/>
              </a:rPr>
              <a:t>Negligence</a:t>
            </a:r>
            <a:endParaRPr sz="1500">
              <a:latin typeface="Corbel"/>
              <a:cs typeface="Corbel"/>
            </a:endParaRPr>
          </a:p>
          <a:p>
            <a:pPr marL="160020">
              <a:lnSpc>
                <a:spcPct val="100000"/>
              </a:lnSpc>
              <a:spcBef>
                <a:spcPts val="505"/>
              </a:spcBef>
            </a:pPr>
            <a:r>
              <a:rPr sz="1500" spc="-10" dirty="0">
                <a:latin typeface="Corbel"/>
                <a:cs typeface="Corbel"/>
              </a:rPr>
              <a:t>(e.g.</a:t>
            </a:r>
            <a:r>
              <a:rPr sz="1500" spc="-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Involuntary</a:t>
            </a:r>
            <a:r>
              <a:rPr sz="1500" spc="-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Manslaughter)</a:t>
            </a:r>
            <a:endParaRPr sz="1500">
              <a:latin typeface="Corbel"/>
              <a:cs typeface="Corbel"/>
            </a:endParaRPr>
          </a:p>
          <a:p>
            <a:pPr marL="163195">
              <a:lnSpc>
                <a:spcPct val="100000"/>
              </a:lnSpc>
              <a:spcBef>
                <a:spcPts val="1680"/>
              </a:spcBef>
            </a:pPr>
            <a:r>
              <a:rPr sz="1500" b="1" spc="-10" dirty="0">
                <a:latin typeface="Corbel"/>
                <a:cs typeface="Corbel"/>
              </a:rPr>
              <a:t>Dishonesty</a:t>
            </a:r>
            <a:endParaRPr sz="1500">
              <a:latin typeface="Corbel"/>
              <a:cs typeface="Corbel"/>
            </a:endParaRPr>
          </a:p>
          <a:p>
            <a:pPr marL="163195">
              <a:lnSpc>
                <a:spcPct val="100000"/>
              </a:lnSpc>
              <a:spcBef>
                <a:spcPts val="505"/>
              </a:spcBef>
            </a:pPr>
            <a:r>
              <a:rPr sz="1500" spc="-25" dirty="0">
                <a:latin typeface="Corbel"/>
                <a:cs typeface="Corbel"/>
              </a:rPr>
              <a:t>(e.g.</a:t>
            </a:r>
            <a:r>
              <a:rPr sz="1500" spc="-10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Theft,</a:t>
            </a:r>
            <a:r>
              <a:rPr sz="1500" spc="-15" dirty="0">
                <a:latin typeface="Corbel"/>
                <a:cs typeface="Corbel"/>
              </a:rPr>
              <a:t> </a:t>
            </a:r>
            <a:r>
              <a:rPr sz="1500" spc="-20" dirty="0">
                <a:latin typeface="Corbel"/>
                <a:cs typeface="Corbel"/>
              </a:rPr>
              <a:t>Robbery,</a:t>
            </a:r>
            <a:r>
              <a:rPr sz="1500" spc="-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Fraud)</a:t>
            </a:r>
            <a:endParaRPr sz="1500">
              <a:latin typeface="Corbel"/>
              <a:cs typeface="Corbe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852415" y="5119115"/>
            <a:ext cx="1484630" cy="1051560"/>
            <a:chOff x="4852415" y="5119115"/>
            <a:chExt cx="1484630" cy="1051560"/>
          </a:xfrm>
        </p:grpSpPr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33287" y="5119115"/>
              <a:ext cx="603503" cy="11582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777831" y="5156328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500198" y="0"/>
                  </a:moveTo>
                  <a:lnTo>
                    <a:pt x="0" y="0"/>
                  </a:lnTo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77831" y="5156328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500198" y="1"/>
                  </a:lnTo>
                </a:path>
              </a:pathLst>
            </a:custGeom>
            <a:ln w="27140">
              <a:solidFill>
                <a:srgbClr val="F5C6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52415" y="5125211"/>
              <a:ext cx="978408" cy="104546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910820" y="5156328"/>
              <a:ext cx="867410" cy="934719"/>
            </a:xfrm>
            <a:custGeom>
              <a:avLst/>
              <a:gdLst/>
              <a:ahLst/>
              <a:cxnLst/>
              <a:rect l="l" t="t" r="r" b="b"/>
              <a:pathLst>
                <a:path w="867410" h="934720">
                  <a:moveTo>
                    <a:pt x="867009" y="0"/>
                  </a:moveTo>
                  <a:lnTo>
                    <a:pt x="0" y="934107"/>
                  </a:lnTo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10820" y="5156328"/>
              <a:ext cx="867410" cy="934719"/>
            </a:xfrm>
            <a:custGeom>
              <a:avLst/>
              <a:gdLst/>
              <a:ahLst/>
              <a:cxnLst/>
              <a:rect l="l" t="t" r="r" b="b"/>
              <a:pathLst>
                <a:path w="867410" h="934720">
                  <a:moveTo>
                    <a:pt x="867010" y="0"/>
                  </a:moveTo>
                  <a:lnTo>
                    <a:pt x="0" y="934108"/>
                  </a:lnTo>
                </a:path>
              </a:pathLst>
            </a:custGeom>
            <a:ln w="27134">
              <a:solidFill>
                <a:srgbClr val="F5C6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326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Diagram</a:t>
            </a: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showing</a:t>
            </a: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mental</a:t>
            </a: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states</a:t>
            </a: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30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mind</a:t>
            </a:r>
            <a:endParaRPr sz="3000">
              <a:latin typeface="Corbel"/>
              <a:cs typeface="Corbel"/>
            </a:endParaRPr>
          </a:p>
          <a:p>
            <a:pPr marL="48768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included</a:t>
            </a:r>
            <a:r>
              <a:rPr sz="30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mens</a:t>
            </a:r>
            <a:r>
              <a:rPr sz="30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rea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85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2155"/>
              </a:spcBef>
            </a:pPr>
            <a:r>
              <a:rPr spc="-10" dirty="0">
                <a:solidFill>
                  <a:srgbClr val="EB641E"/>
                </a:solidFill>
              </a:rPr>
              <a:t>Intention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295" y="1751430"/>
            <a:ext cx="9163685" cy="47593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16230" marR="5080" indent="-304165" algn="just">
              <a:lnSpc>
                <a:spcPct val="99600"/>
              </a:lnSpc>
              <a:spcBef>
                <a:spcPts val="115"/>
              </a:spcBef>
              <a:buFont typeface="Arial MT"/>
              <a:buChar char="•"/>
              <a:tabLst>
                <a:tab pos="317500" algn="l"/>
              </a:tabLst>
            </a:pPr>
            <a:r>
              <a:rPr sz="2800" dirty="0">
                <a:latin typeface="Corbel"/>
                <a:cs typeface="Corbel"/>
              </a:rPr>
              <a:t>Many</a:t>
            </a:r>
            <a:r>
              <a:rPr sz="2800" spc="13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criminally</a:t>
            </a:r>
            <a:r>
              <a:rPr sz="2800" spc="1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offences</a:t>
            </a:r>
            <a:r>
              <a:rPr sz="2800" spc="13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(e.g.</a:t>
            </a:r>
            <a:r>
              <a:rPr sz="2800" spc="1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murder,</a:t>
            </a:r>
            <a:r>
              <a:rPr sz="2800" spc="1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theft,</a:t>
            </a:r>
            <a:r>
              <a:rPr sz="2800" spc="13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rape)</a:t>
            </a:r>
            <a:r>
              <a:rPr sz="2800" spc="13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can</a:t>
            </a:r>
            <a:r>
              <a:rPr sz="2800" spc="140" dirty="0">
                <a:latin typeface="Corbel"/>
                <a:cs typeface="Corbel"/>
              </a:rPr>
              <a:t> </a:t>
            </a:r>
            <a:r>
              <a:rPr sz="2800" spc="-20" dirty="0">
                <a:latin typeface="Corbel"/>
                <a:cs typeface="Corbel"/>
              </a:rPr>
              <a:t>only 	</a:t>
            </a:r>
            <a:r>
              <a:rPr sz="2800" dirty="0">
                <a:latin typeface="Corbel"/>
                <a:cs typeface="Corbel"/>
              </a:rPr>
              <a:t>be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spc="-20" dirty="0">
                <a:latin typeface="Corbel"/>
                <a:cs typeface="Corbel"/>
              </a:rPr>
              <a:t>committed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if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defendant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performs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i="1" dirty="0">
                <a:latin typeface="Corbel"/>
                <a:cs typeface="Corbel"/>
              </a:rPr>
              <a:t>actus</a:t>
            </a:r>
            <a:r>
              <a:rPr sz="2800" i="1" spc="-45" dirty="0">
                <a:latin typeface="Corbel"/>
                <a:cs typeface="Corbel"/>
              </a:rPr>
              <a:t> </a:t>
            </a:r>
            <a:r>
              <a:rPr sz="2800" i="1" dirty="0">
                <a:latin typeface="Corbel"/>
                <a:cs typeface="Corbel"/>
              </a:rPr>
              <a:t>reus</a:t>
            </a:r>
            <a:r>
              <a:rPr sz="2800" i="1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the 	</a:t>
            </a:r>
            <a:r>
              <a:rPr sz="2800" dirty="0">
                <a:latin typeface="Corbel"/>
                <a:cs typeface="Corbel"/>
              </a:rPr>
              <a:t>offence</a:t>
            </a:r>
            <a:r>
              <a:rPr sz="2800" spc="-9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“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intentionally</a:t>
            </a:r>
            <a:r>
              <a:rPr sz="2800" spc="-10" dirty="0">
                <a:latin typeface="Corbel"/>
                <a:cs typeface="Corbel"/>
              </a:rPr>
              <a:t>”.</a:t>
            </a:r>
            <a:endParaRPr sz="2800">
              <a:latin typeface="Corbel"/>
              <a:cs typeface="Corbel"/>
            </a:endParaRPr>
          </a:p>
          <a:p>
            <a:pPr marL="316230" marR="5080" indent="-304165" algn="just">
              <a:lnSpc>
                <a:spcPct val="99600"/>
              </a:lnSpc>
              <a:spcBef>
                <a:spcPts val="1260"/>
              </a:spcBef>
              <a:buFont typeface="Arial MT"/>
              <a:buChar char="•"/>
              <a:tabLst>
                <a:tab pos="317500" algn="l"/>
              </a:tabLst>
            </a:pPr>
            <a:r>
              <a:rPr sz="2800" dirty="0">
                <a:latin typeface="Corbel"/>
                <a:cs typeface="Corbel"/>
              </a:rPr>
              <a:t>For</a:t>
            </a:r>
            <a:r>
              <a:rPr sz="2800" spc="3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instance,</a:t>
            </a:r>
            <a:r>
              <a:rPr sz="2800" spc="3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350" dirty="0">
                <a:latin typeface="Corbel"/>
                <a:cs typeface="Corbel"/>
              </a:rPr>
              <a:t> </a:t>
            </a:r>
            <a:r>
              <a:rPr sz="2800" i="1" dirty="0">
                <a:latin typeface="Corbel"/>
                <a:cs typeface="Corbel"/>
              </a:rPr>
              <a:t>mens</a:t>
            </a:r>
            <a:r>
              <a:rPr sz="2800" i="1" spc="360" dirty="0">
                <a:latin typeface="Corbel"/>
                <a:cs typeface="Corbel"/>
              </a:rPr>
              <a:t> </a:t>
            </a:r>
            <a:r>
              <a:rPr sz="2800" i="1" dirty="0">
                <a:latin typeface="Corbel"/>
                <a:cs typeface="Corbel"/>
              </a:rPr>
              <a:t>rea</a:t>
            </a:r>
            <a:r>
              <a:rPr sz="2800" i="1" spc="3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for</a:t>
            </a:r>
            <a:r>
              <a:rPr sz="2800" spc="3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3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offence</a:t>
            </a:r>
            <a:r>
              <a:rPr sz="2800" spc="3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3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murder</a:t>
            </a:r>
            <a:r>
              <a:rPr sz="2800" spc="3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is</a:t>
            </a:r>
            <a:r>
              <a:rPr sz="2800" spc="360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an 	</a:t>
            </a:r>
            <a:r>
              <a:rPr sz="2800" dirty="0">
                <a:latin typeface="Corbel"/>
                <a:cs typeface="Corbel"/>
              </a:rPr>
              <a:t>intention</a:t>
            </a:r>
            <a:r>
              <a:rPr sz="2800" spc="1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to</a:t>
            </a:r>
            <a:r>
              <a:rPr sz="2800" spc="1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kill</a:t>
            </a:r>
            <a:r>
              <a:rPr sz="2800" spc="1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or</a:t>
            </a:r>
            <a:r>
              <a:rPr sz="2800" spc="1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cause</a:t>
            </a:r>
            <a:r>
              <a:rPr sz="2800" spc="13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grievous</a:t>
            </a:r>
            <a:r>
              <a:rPr sz="2800" spc="1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bodily</a:t>
            </a:r>
            <a:r>
              <a:rPr sz="2800" spc="1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harm.</a:t>
            </a:r>
            <a:r>
              <a:rPr sz="2800" spc="1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See:</a:t>
            </a:r>
            <a:r>
              <a:rPr sz="2800" spc="140" dirty="0">
                <a:latin typeface="Corbel"/>
                <a:cs typeface="Corbel"/>
              </a:rPr>
              <a:t> </a:t>
            </a:r>
            <a:r>
              <a:rPr sz="2800" b="1" spc="-10" dirty="0">
                <a:latin typeface="Corbel"/>
                <a:cs typeface="Corbel"/>
              </a:rPr>
              <a:t>Vickers 	[1957]</a:t>
            </a:r>
            <a:endParaRPr sz="2800">
              <a:latin typeface="Corbel"/>
              <a:cs typeface="Corbel"/>
            </a:endParaRPr>
          </a:p>
          <a:p>
            <a:pPr marL="316230" marR="5080" indent="-304165" algn="just">
              <a:lnSpc>
                <a:spcPts val="3310"/>
              </a:lnSpc>
              <a:spcBef>
                <a:spcPts val="1400"/>
              </a:spcBef>
              <a:buFont typeface="Arial MT"/>
              <a:buChar char="•"/>
              <a:tabLst>
                <a:tab pos="317500" algn="l"/>
              </a:tabLst>
            </a:pPr>
            <a:r>
              <a:rPr sz="2800" dirty="0">
                <a:latin typeface="Corbel"/>
                <a:cs typeface="Corbel"/>
              </a:rPr>
              <a:t>It</a:t>
            </a:r>
            <a:r>
              <a:rPr sz="2800" spc="5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is</a:t>
            </a:r>
            <a:r>
              <a:rPr sz="2800" spc="5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important</a:t>
            </a:r>
            <a:r>
              <a:rPr sz="2800" spc="5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at</a:t>
            </a:r>
            <a:r>
              <a:rPr sz="2800" spc="5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this</a:t>
            </a:r>
            <a:r>
              <a:rPr sz="2800" spc="5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point</a:t>
            </a:r>
            <a:r>
              <a:rPr sz="2800" spc="5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to</a:t>
            </a:r>
            <a:r>
              <a:rPr sz="2800" spc="5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note</a:t>
            </a:r>
            <a:r>
              <a:rPr sz="2800" spc="53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that</a:t>
            </a:r>
            <a:r>
              <a:rPr sz="2800" spc="5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“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intention</a:t>
            </a:r>
            <a:r>
              <a:rPr sz="2800" dirty="0">
                <a:latin typeface="Corbel"/>
                <a:cs typeface="Corbel"/>
              </a:rPr>
              <a:t>”</a:t>
            </a:r>
            <a:r>
              <a:rPr sz="2800" spc="545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and 	</a:t>
            </a:r>
            <a:r>
              <a:rPr sz="2800" spc="-10" dirty="0">
                <a:latin typeface="Corbel"/>
                <a:cs typeface="Corbel"/>
              </a:rPr>
              <a:t>“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motive</a:t>
            </a:r>
            <a:r>
              <a:rPr sz="2800" spc="-10" dirty="0">
                <a:latin typeface="Corbel"/>
                <a:cs typeface="Corbel"/>
              </a:rPr>
              <a:t>”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are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not</a:t>
            </a:r>
            <a:r>
              <a:rPr sz="2800" b="1" spc="-8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same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thing.</a:t>
            </a:r>
            <a:endParaRPr sz="2800">
              <a:latin typeface="Corbel"/>
              <a:cs typeface="Corbel"/>
            </a:endParaRPr>
          </a:p>
          <a:p>
            <a:pPr marL="316230" marR="7620" indent="-304165" algn="just">
              <a:lnSpc>
                <a:spcPct val="101400"/>
              </a:lnSpc>
              <a:spcBef>
                <a:spcPts val="1075"/>
              </a:spcBef>
              <a:buFont typeface="Arial MT"/>
              <a:buChar char="•"/>
              <a:tabLst>
                <a:tab pos="317500" algn="l"/>
              </a:tabLst>
            </a:pPr>
            <a:r>
              <a:rPr sz="2800" dirty="0">
                <a:latin typeface="Corbel"/>
                <a:cs typeface="Corbel"/>
              </a:rPr>
              <a:t>However,</a:t>
            </a:r>
            <a:r>
              <a:rPr sz="2800" spc="70" dirty="0">
                <a:latin typeface="Corbel"/>
                <a:cs typeface="Corbel"/>
              </a:rPr>
              <a:t>  </a:t>
            </a:r>
            <a:r>
              <a:rPr sz="2800" dirty="0">
                <a:latin typeface="Corbel"/>
                <a:cs typeface="Corbel"/>
              </a:rPr>
              <a:t>“intention”</a:t>
            </a:r>
            <a:r>
              <a:rPr sz="2800" spc="69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is</a:t>
            </a:r>
            <a:r>
              <a:rPr sz="2800" spc="70" dirty="0">
                <a:latin typeface="Corbel"/>
                <a:cs typeface="Corbel"/>
              </a:rPr>
              <a:t> 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70" dirty="0">
                <a:latin typeface="Corbel"/>
                <a:cs typeface="Corbel"/>
              </a:rPr>
              <a:t>  </a:t>
            </a:r>
            <a:r>
              <a:rPr sz="2800" dirty="0">
                <a:latin typeface="Corbel"/>
                <a:cs typeface="Corbel"/>
              </a:rPr>
              <a:t>word</a:t>
            </a:r>
            <a:r>
              <a:rPr sz="2800" spc="69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not</a:t>
            </a:r>
            <a:r>
              <a:rPr sz="2800" spc="69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defined</a:t>
            </a:r>
            <a:r>
              <a:rPr sz="2800" spc="69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anywhere</a:t>
            </a:r>
            <a:r>
              <a:rPr sz="2800" spc="695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in 	</a:t>
            </a:r>
            <a:r>
              <a:rPr sz="2800" spc="-10" dirty="0">
                <a:latin typeface="Corbel"/>
                <a:cs typeface="Corbel"/>
              </a:rPr>
              <a:t>legislation,</a:t>
            </a:r>
            <a:r>
              <a:rPr sz="2800" spc="-9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and</a:t>
            </a:r>
            <a:r>
              <a:rPr sz="2800" spc="-9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has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caused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some</a:t>
            </a:r>
            <a:r>
              <a:rPr sz="2800" spc="-9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confusion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for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spc="-20" dirty="0">
                <a:latin typeface="Corbel"/>
                <a:cs typeface="Corbel"/>
              </a:rPr>
              <a:t>law.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029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889"/>
              </a:spcBef>
            </a:pPr>
            <a:r>
              <a:rPr spc="-10" dirty="0"/>
              <a:t>Intention</a:t>
            </a:r>
            <a:r>
              <a:rPr spc="-80" dirty="0"/>
              <a:t> </a:t>
            </a:r>
            <a:r>
              <a:rPr dirty="0"/>
              <a:t>explained</a:t>
            </a:r>
            <a:r>
              <a:rPr spc="-70" dirty="0"/>
              <a:t> </a:t>
            </a:r>
            <a:r>
              <a:rPr dirty="0"/>
              <a:t>through</a:t>
            </a:r>
            <a:r>
              <a:rPr spc="-75" dirty="0"/>
              <a:t> </a:t>
            </a:r>
            <a:r>
              <a:rPr dirty="0"/>
              <a:t>case</a:t>
            </a:r>
            <a:r>
              <a:rPr spc="-75" dirty="0"/>
              <a:t> </a:t>
            </a:r>
            <a:r>
              <a:rPr spc="-25" dirty="0"/>
              <a:t>law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815" y="1968865"/>
            <a:ext cx="4196715" cy="302831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20"/>
              </a:spcBef>
              <a:tabLst>
                <a:tab pos="793115" algn="l"/>
                <a:tab pos="1744980" algn="l"/>
                <a:tab pos="2235835" algn="l"/>
                <a:tab pos="3750945" algn="l"/>
              </a:tabLst>
            </a:pPr>
            <a:r>
              <a:rPr sz="2600" spc="-25" dirty="0">
                <a:latin typeface="Corbel"/>
                <a:cs typeface="Corbel"/>
              </a:rPr>
              <a:t>Two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20" dirty="0">
                <a:latin typeface="Corbel"/>
                <a:cs typeface="Corbel"/>
              </a:rPr>
              <a:t>types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35" dirty="0">
                <a:latin typeface="Corbel"/>
                <a:cs typeface="Corbel"/>
              </a:rPr>
              <a:t>of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intention</a:t>
            </a:r>
            <a:r>
              <a:rPr sz="2600" b="1" dirty="0">
                <a:latin typeface="Corbel"/>
                <a:cs typeface="Corbel"/>
              </a:rPr>
              <a:t>	</a:t>
            </a:r>
            <a:r>
              <a:rPr sz="2600" spc="-30" dirty="0">
                <a:latin typeface="Corbel"/>
                <a:cs typeface="Corbel"/>
              </a:rPr>
              <a:t>are </a:t>
            </a:r>
            <a:r>
              <a:rPr sz="2600" dirty="0">
                <a:latin typeface="Corbel"/>
                <a:cs typeface="Corbel"/>
              </a:rPr>
              <a:t>now</a:t>
            </a:r>
            <a:r>
              <a:rPr sz="2600" spc="-114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recognised:</a:t>
            </a:r>
            <a:endParaRPr sz="2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315"/>
              </a:spcBef>
            </a:pPr>
            <a:endParaRPr sz="2600">
              <a:latin typeface="Corbel"/>
              <a:cs typeface="Corbel"/>
            </a:endParaRPr>
          </a:p>
          <a:p>
            <a:pPr marL="379095" indent="-366395">
              <a:lnSpc>
                <a:spcPct val="100000"/>
              </a:lnSpc>
              <a:buAutoNum type="arabicPeriod"/>
              <a:tabLst>
                <a:tab pos="379095" algn="l"/>
              </a:tabLst>
            </a:pPr>
            <a:r>
              <a:rPr sz="2600" b="1" spc="-10" dirty="0">
                <a:latin typeface="Corbel"/>
                <a:cs typeface="Corbel"/>
              </a:rPr>
              <a:t>Direct</a:t>
            </a:r>
            <a:r>
              <a:rPr sz="2600" b="1" spc="-10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Intent</a:t>
            </a:r>
            <a:endParaRPr sz="2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415"/>
              </a:spcBef>
              <a:buFont typeface="Corbel"/>
              <a:buAutoNum type="arabicPeriod"/>
            </a:pPr>
            <a:endParaRPr sz="2600">
              <a:latin typeface="Corbel"/>
              <a:cs typeface="Corbel"/>
            </a:endParaRPr>
          </a:p>
          <a:p>
            <a:pPr marL="378460" indent="-365760">
              <a:lnSpc>
                <a:spcPct val="100000"/>
              </a:lnSpc>
              <a:buAutoNum type="arabicPeriod"/>
              <a:tabLst>
                <a:tab pos="378460" algn="l"/>
              </a:tabLst>
            </a:pPr>
            <a:r>
              <a:rPr sz="2600" b="1" spc="-10" dirty="0">
                <a:latin typeface="Corbel"/>
                <a:cs typeface="Corbel"/>
              </a:rPr>
              <a:t>Indirect</a:t>
            </a:r>
            <a:r>
              <a:rPr sz="2600" b="1" spc="-70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or</a:t>
            </a:r>
            <a:r>
              <a:rPr sz="2600" b="1" spc="-75" dirty="0">
                <a:latin typeface="Corbel"/>
                <a:cs typeface="Corbel"/>
              </a:rPr>
              <a:t> </a:t>
            </a:r>
            <a:r>
              <a:rPr sz="2600" b="1" spc="-20" dirty="0">
                <a:latin typeface="Corbel"/>
                <a:cs typeface="Corbel"/>
              </a:rPr>
              <a:t>‘Oblique’</a:t>
            </a:r>
            <a:r>
              <a:rPr sz="2600" b="1" spc="-65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Intent</a:t>
            </a:r>
            <a:endParaRPr sz="26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1176" y="7073575"/>
            <a:ext cx="345440" cy="361315"/>
            <a:chOff x="921176" y="7073575"/>
            <a:chExt cx="345440" cy="361315"/>
          </a:xfrm>
        </p:grpSpPr>
        <p:sp>
          <p:nvSpPr>
            <p:cNvPr id="5" name="object 5"/>
            <p:cNvSpPr/>
            <p:nvPr/>
          </p:nvSpPr>
          <p:spPr>
            <a:xfrm>
              <a:off x="921176" y="7073575"/>
              <a:ext cx="345440" cy="361315"/>
            </a:xfrm>
            <a:custGeom>
              <a:avLst/>
              <a:gdLst/>
              <a:ahLst/>
              <a:cxnLst/>
              <a:rect l="l" t="t" r="r" b="b"/>
              <a:pathLst>
                <a:path w="345440" h="361315">
                  <a:moveTo>
                    <a:pt x="345074" y="0"/>
                  </a:moveTo>
                  <a:lnTo>
                    <a:pt x="0" y="0"/>
                  </a:lnTo>
                  <a:lnTo>
                    <a:pt x="0" y="361234"/>
                  </a:lnTo>
                  <a:lnTo>
                    <a:pt x="345074" y="361234"/>
                  </a:lnTo>
                  <a:lnTo>
                    <a:pt x="345074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175" y="7184793"/>
              <a:ext cx="97837" cy="10887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5300" y="2007047"/>
            <a:ext cx="4299884" cy="46629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3784</Words>
  <Application>Microsoft Office PowerPoint</Application>
  <PresentationFormat>Custom</PresentationFormat>
  <Paragraphs>244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MS PGothic</vt:lpstr>
      <vt:lpstr>Arial MT</vt:lpstr>
      <vt:lpstr>Calibri</vt:lpstr>
      <vt:lpstr>Corbel</vt:lpstr>
      <vt:lpstr>Courier New</vt:lpstr>
      <vt:lpstr>Wingdings</vt:lpstr>
      <vt:lpstr>Office Theme</vt:lpstr>
      <vt:lpstr>Lecture 3 – Mens Rea and Strict Liability</vt:lpstr>
      <vt:lpstr>What will we cover in this session?</vt:lpstr>
      <vt:lpstr>The Anatomy of a Crime</vt:lpstr>
      <vt:lpstr>PowerPoint Presentation</vt:lpstr>
      <vt:lpstr>Mens Rea – Definition and Terminology</vt:lpstr>
      <vt:lpstr>Examples of Mens Rea</vt:lpstr>
      <vt:lpstr>PowerPoint Presentation</vt:lpstr>
      <vt:lpstr>Intention</vt:lpstr>
      <vt:lpstr>Intention explained through case law</vt:lpstr>
      <vt:lpstr>Direct Intent</vt:lpstr>
      <vt:lpstr>Oblique Intent</vt:lpstr>
      <vt:lpstr>Oblique Intent</vt:lpstr>
      <vt:lpstr>Oblique Intent</vt:lpstr>
      <vt:lpstr>PowerPoint Presentation</vt:lpstr>
      <vt:lpstr>Nedrick [1986]</vt:lpstr>
      <vt:lpstr>Woollin [1999]</vt:lpstr>
      <vt:lpstr>PowerPoint Presentation</vt:lpstr>
      <vt:lpstr>Direct Intent v Oblique Intent</vt:lpstr>
      <vt:lpstr>Recklessness</vt:lpstr>
      <vt:lpstr>Recklessness explained through case law</vt:lpstr>
      <vt:lpstr>R v Cunningham [1957] 2 QB 396</vt:lpstr>
      <vt:lpstr>R v Cunningham [1957] 2 QB 396</vt:lpstr>
      <vt:lpstr>R v Caldwell [1982] AC 341</vt:lpstr>
      <vt:lpstr>R v G and Another [2003] UKHL 5054</vt:lpstr>
      <vt:lpstr>PowerPoint Presentation</vt:lpstr>
      <vt:lpstr>Negligence?</vt:lpstr>
      <vt:lpstr>Negligence?</vt:lpstr>
      <vt:lpstr>Negligence explained through case law</vt:lpstr>
      <vt:lpstr>ADOMAKO GROSS NEGLIGENCE</vt:lpstr>
      <vt:lpstr>The Doctrine of Transferred Malice/Mens Rea</vt:lpstr>
      <vt:lpstr>Part 2 – Interactive Activities</vt:lpstr>
      <vt:lpstr>MCQs</vt:lpstr>
      <vt:lpstr>PowerPoint Presentation</vt:lpstr>
      <vt:lpstr>MCQs</vt:lpstr>
      <vt:lpstr>PowerPoint Presentation</vt:lpstr>
      <vt:lpstr>PowerPoint Presentation</vt:lpstr>
      <vt:lpstr>MCQs</vt:lpstr>
      <vt:lpstr>MCQs</vt:lpstr>
      <vt:lpstr>MCQs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CL_Lecture3</dc:title>
  <dc:creator>Melanie Collard</dc:creator>
  <cp:lastModifiedBy>Sakina Shah</cp:lastModifiedBy>
  <cp:revision>1</cp:revision>
  <dcterms:created xsi:type="dcterms:W3CDTF">2025-03-10T06:16:21Z</dcterms:created>
  <dcterms:modified xsi:type="dcterms:W3CDTF">2025-03-10T06:25:14Z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2022-10-11T00:00:00Z</vt:filetime>
  </property>
  <property fmtid="{D5CDD505-2E9C-101B-9397-08002B2CF9AE}" pid="3" name="Creator">
    <vt:lpwstr>PowerPoint</vt:lpwstr>
  </property>
  <property fmtid="{D5CDD505-2E9C-101B-9397-08002B2CF9AE}" pid="4" name="LastSaved">
    <vt:filetime>2025-03-10T00:00:00Z</vt:filetime>
  </property>
  <property fmtid="{D5CDD505-2E9C-101B-9397-08002B2CF9AE}" pid="5" name="Producer">
    <vt:lpwstr>macOS Version 12.1 (Build 21C52) Quartz PDFContext</vt:lpwstr>
  </property>
</Properties>
</file>