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0A69E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A69E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050" y="5107221"/>
            <a:ext cx="5581015" cy="589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975" y="1845929"/>
            <a:ext cx="8542655" cy="5018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0A69E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502" y="6890717"/>
            <a:ext cx="429894" cy="32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600" y="4346447"/>
            <a:ext cx="9461500" cy="2218944"/>
            <a:chOff x="609600" y="4346447"/>
            <a:chExt cx="9461500" cy="22189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4346447"/>
              <a:ext cx="9461500" cy="2218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" y="4852290"/>
              <a:ext cx="9461500" cy="1241425"/>
            </a:xfrm>
            <a:custGeom>
              <a:avLst/>
              <a:gdLst/>
              <a:ahLst/>
              <a:cxnLst/>
              <a:rect l="l" t="t" r="r" b="b"/>
              <a:pathLst>
                <a:path w="9461500" h="1241425">
                  <a:moveTo>
                    <a:pt x="9461498" y="0"/>
                  </a:moveTo>
                  <a:lnTo>
                    <a:pt x="0" y="0"/>
                  </a:lnTo>
                  <a:lnTo>
                    <a:pt x="0" y="1240979"/>
                  </a:lnTo>
                  <a:lnTo>
                    <a:pt x="9461498" y="1240979"/>
                  </a:lnTo>
                  <a:lnTo>
                    <a:pt x="9461498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30764" y="1147221"/>
            <a:ext cx="1240790" cy="124142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900">
              <a:latin typeface="Times New Roman"/>
              <a:cs typeface="Times New Roman"/>
            </a:endParaRPr>
          </a:p>
          <a:p>
            <a:pPr marL="415290" marR="153035" indent="-254000">
              <a:lnSpc>
                <a:spcPts val="2180"/>
              </a:lnSpc>
            </a:pPr>
            <a:r>
              <a:rPr sz="1900" spc="-20" dirty="0"/>
              <a:t>School</a:t>
            </a:r>
            <a:r>
              <a:rPr sz="1900" spc="-40" dirty="0"/>
              <a:t> </a:t>
            </a:r>
            <a:r>
              <a:rPr sz="1900" spc="-25" dirty="0"/>
              <a:t>of Law</a:t>
            </a:r>
            <a:endParaRPr sz="1900"/>
          </a:p>
        </p:txBody>
      </p:sp>
      <p:sp>
        <p:nvSpPr>
          <p:cNvPr id="8" name="object 8"/>
          <p:cNvSpPr txBox="1"/>
          <p:nvPr/>
        </p:nvSpPr>
        <p:spPr>
          <a:xfrm>
            <a:off x="1083688" y="2230868"/>
            <a:ext cx="461962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20" dirty="0">
                <a:solidFill>
                  <a:srgbClr val="E46C0A"/>
                </a:solidFill>
                <a:latin typeface="Corbel"/>
                <a:cs typeface="Corbel"/>
              </a:rPr>
              <a:t>Lecture</a:t>
            </a:r>
            <a:r>
              <a:rPr sz="4700" spc="-85" dirty="0">
                <a:solidFill>
                  <a:srgbClr val="E46C0A"/>
                </a:solidFill>
                <a:latin typeface="Corbel"/>
                <a:cs typeface="Corbel"/>
              </a:rPr>
              <a:t> </a:t>
            </a:r>
            <a:r>
              <a:rPr sz="4700" dirty="0">
                <a:solidFill>
                  <a:srgbClr val="E46C0A"/>
                </a:solidFill>
                <a:latin typeface="Corbel"/>
                <a:cs typeface="Corbel"/>
              </a:rPr>
              <a:t>5</a:t>
            </a:r>
            <a:r>
              <a:rPr sz="4700" spc="-75" dirty="0">
                <a:solidFill>
                  <a:srgbClr val="E46C0A"/>
                </a:solidFill>
                <a:latin typeface="Corbel"/>
                <a:cs typeface="Corbel"/>
              </a:rPr>
              <a:t> </a:t>
            </a:r>
            <a:r>
              <a:rPr sz="4700" dirty="0">
                <a:solidFill>
                  <a:srgbClr val="E46C0A"/>
                </a:solidFill>
                <a:latin typeface="Corbel"/>
                <a:cs typeface="Corbel"/>
              </a:rPr>
              <a:t>–</a:t>
            </a:r>
            <a:r>
              <a:rPr sz="4700" spc="-80" dirty="0">
                <a:solidFill>
                  <a:srgbClr val="E46C0A"/>
                </a:solidFill>
                <a:latin typeface="Corbel"/>
                <a:cs typeface="Corbel"/>
              </a:rPr>
              <a:t> </a:t>
            </a:r>
            <a:r>
              <a:rPr sz="4700" spc="-10" dirty="0">
                <a:solidFill>
                  <a:srgbClr val="E46C0A"/>
                </a:solidFill>
                <a:latin typeface="Corbel"/>
                <a:cs typeface="Corbel"/>
              </a:rPr>
              <a:t>Murder</a:t>
            </a:r>
            <a:endParaRPr sz="4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E5E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Doctrine</a:t>
            </a:r>
            <a:r>
              <a:rPr sz="2900" spc="-80" dirty="0"/>
              <a:t> </a:t>
            </a:r>
            <a:r>
              <a:rPr sz="2900" dirty="0"/>
              <a:t>of</a:t>
            </a:r>
            <a:r>
              <a:rPr sz="2900" spc="-75" dirty="0"/>
              <a:t> </a:t>
            </a:r>
            <a:r>
              <a:rPr sz="2900" dirty="0"/>
              <a:t>Double</a:t>
            </a:r>
            <a:r>
              <a:rPr sz="2900" spc="-85" dirty="0"/>
              <a:t> </a:t>
            </a:r>
            <a:r>
              <a:rPr sz="2900" spc="-10" dirty="0"/>
              <a:t>Effect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1069975" y="2021651"/>
            <a:ext cx="78549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" dirty="0">
                <a:latin typeface="Corbel"/>
                <a:cs typeface="Corbel"/>
              </a:rPr>
              <a:t>See: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975" y="2695259"/>
            <a:ext cx="47752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indent="-47244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85140" algn="l"/>
                <a:tab pos="2077085" algn="l"/>
                <a:tab pos="3669029" algn="l"/>
              </a:tabLst>
            </a:pPr>
            <a:r>
              <a:rPr sz="3300" b="1" i="1" spc="-10" dirty="0">
                <a:latin typeface="Corbel"/>
                <a:cs typeface="Corbel"/>
              </a:rPr>
              <a:t>Bodkin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10" dirty="0">
                <a:latin typeface="Corbel"/>
                <a:cs typeface="Corbel"/>
              </a:rPr>
              <a:t>Adams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10" dirty="0">
                <a:latin typeface="Corbel"/>
                <a:cs typeface="Corbel"/>
              </a:rPr>
              <a:t>[1957]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975" y="3046005"/>
            <a:ext cx="4775200" cy="13487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345"/>
              </a:spcBef>
            </a:pPr>
            <a:r>
              <a:rPr sz="3300" b="1" i="1" dirty="0">
                <a:latin typeface="Corbel"/>
                <a:cs typeface="Corbel"/>
              </a:rPr>
              <a:t>Crim</a:t>
            </a:r>
            <a:r>
              <a:rPr sz="3300" b="1" i="1" spc="-20" dirty="0">
                <a:latin typeface="Corbel"/>
                <a:cs typeface="Corbel"/>
              </a:rPr>
              <a:t> </a:t>
            </a:r>
            <a:r>
              <a:rPr sz="3300" b="1" i="1" dirty="0">
                <a:latin typeface="Corbel"/>
                <a:cs typeface="Corbel"/>
              </a:rPr>
              <a:t>LR</a:t>
            </a:r>
            <a:r>
              <a:rPr sz="3300" b="1" i="1" spc="-20" dirty="0">
                <a:latin typeface="Corbel"/>
                <a:cs typeface="Corbel"/>
              </a:rPr>
              <a:t> </a:t>
            </a:r>
            <a:r>
              <a:rPr sz="3300" b="1" i="1" spc="-25" dirty="0">
                <a:latin typeface="Corbel"/>
                <a:cs typeface="Corbel"/>
              </a:rPr>
              <a:t>365</a:t>
            </a:r>
            <a:endParaRPr sz="3300">
              <a:latin typeface="Corbel"/>
              <a:cs typeface="Corbel"/>
            </a:endParaRPr>
          </a:p>
          <a:p>
            <a:pPr marL="485140" indent="-47244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485140" algn="l"/>
                <a:tab pos="3200400" algn="l"/>
              </a:tabLst>
            </a:pPr>
            <a:r>
              <a:rPr sz="3300" b="1" i="1" spc="-10" dirty="0">
                <a:latin typeface="Corbel"/>
                <a:cs typeface="Corbel"/>
              </a:rPr>
              <a:t>Airedale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10" dirty="0">
                <a:latin typeface="Corbel"/>
                <a:cs typeface="Corbel"/>
              </a:rPr>
              <a:t>National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3050" y="4374708"/>
            <a:ext cx="4301490" cy="1035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  <a:tabLst>
                <a:tab pos="1436370" algn="l"/>
                <a:tab pos="2939415" algn="l"/>
                <a:tab pos="4081145" algn="l"/>
              </a:tabLst>
            </a:pPr>
            <a:r>
              <a:rPr sz="3300" b="1" i="1" spc="-10" dirty="0">
                <a:latin typeface="Corbel"/>
                <a:cs typeface="Corbel"/>
              </a:rPr>
              <a:t>Health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10" dirty="0">
                <a:latin typeface="Corbel"/>
                <a:cs typeface="Corbel"/>
              </a:rPr>
              <a:t>Service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10" dirty="0">
                <a:latin typeface="Corbel"/>
                <a:cs typeface="Corbel"/>
              </a:rPr>
              <a:t>Trust</a:t>
            </a:r>
            <a:r>
              <a:rPr sz="3300" b="1" i="1" dirty="0">
                <a:latin typeface="Corbel"/>
                <a:cs typeface="Corbel"/>
              </a:rPr>
              <a:t>	</a:t>
            </a:r>
            <a:r>
              <a:rPr sz="3300" b="1" i="1" spc="-50" dirty="0">
                <a:latin typeface="Corbel"/>
                <a:cs typeface="Corbel"/>
              </a:rPr>
              <a:t>v </a:t>
            </a:r>
            <a:r>
              <a:rPr sz="3300" b="1" i="1" dirty="0">
                <a:latin typeface="Corbel"/>
                <a:cs typeface="Corbel"/>
              </a:rPr>
              <a:t>Bland</a:t>
            </a:r>
            <a:r>
              <a:rPr sz="3300" b="1" i="1" spc="-30" dirty="0">
                <a:latin typeface="Corbel"/>
                <a:cs typeface="Corbel"/>
              </a:rPr>
              <a:t> </a:t>
            </a:r>
            <a:r>
              <a:rPr sz="3300" b="1" i="1" dirty="0">
                <a:latin typeface="Corbel"/>
                <a:cs typeface="Corbel"/>
              </a:rPr>
              <a:t>[1993]</a:t>
            </a:r>
            <a:r>
              <a:rPr sz="3300" b="1" i="1" spc="-25" dirty="0">
                <a:latin typeface="Corbel"/>
                <a:cs typeface="Corbel"/>
              </a:rPr>
              <a:t> </a:t>
            </a:r>
            <a:r>
              <a:rPr sz="3300" b="1" i="1" dirty="0">
                <a:latin typeface="Corbel"/>
                <a:cs typeface="Corbel"/>
              </a:rPr>
              <a:t>1</a:t>
            </a:r>
            <a:r>
              <a:rPr sz="3300" b="1" i="1" spc="-114" dirty="0">
                <a:latin typeface="Corbel"/>
                <a:cs typeface="Corbel"/>
              </a:rPr>
              <a:t> </a:t>
            </a:r>
            <a:r>
              <a:rPr sz="3300" b="1" i="1" dirty="0">
                <a:latin typeface="Corbel"/>
                <a:cs typeface="Corbel"/>
              </a:rPr>
              <a:t>AC</a:t>
            </a:r>
            <a:r>
              <a:rPr sz="3300" b="1" i="1" spc="-30" dirty="0">
                <a:latin typeface="Corbel"/>
                <a:cs typeface="Corbel"/>
              </a:rPr>
              <a:t> </a:t>
            </a:r>
            <a:r>
              <a:rPr sz="3300" b="1" i="1" spc="-25" dirty="0">
                <a:latin typeface="Corbel"/>
                <a:cs typeface="Corbel"/>
              </a:rPr>
              <a:t>789</a:t>
            </a:r>
            <a:endParaRPr sz="33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56" y="6882049"/>
            <a:ext cx="447675" cy="446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2440"/>
              </a:lnSpc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11</a:t>
            </a:r>
            <a:endParaRPr sz="2100">
              <a:latin typeface="Corbel"/>
              <a:cs typeface="Corbe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6229" y="2512722"/>
            <a:ext cx="3191794" cy="31949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674450"/>
            <a:ext cx="9461500" cy="955040"/>
            <a:chOff x="609600" y="674450"/>
            <a:chExt cx="9461500" cy="955040"/>
          </a:xfrm>
        </p:grpSpPr>
        <p:sp>
          <p:nvSpPr>
            <p:cNvPr id="3" name="object 3"/>
            <p:cNvSpPr/>
            <p:nvPr/>
          </p:nvSpPr>
          <p:spPr>
            <a:xfrm>
              <a:off x="609600" y="674450"/>
              <a:ext cx="8512175" cy="955040"/>
            </a:xfrm>
            <a:custGeom>
              <a:avLst/>
              <a:gdLst/>
              <a:ahLst/>
              <a:cxnLst/>
              <a:rect l="l" t="t" r="r" b="b"/>
              <a:pathLst>
                <a:path w="8512175" h="955039">
                  <a:moveTo>
                    <a:pt x="0" y="954575"/>
                  </a:moveTo>
                  <a:lnTo>
                    <a:pt x="8511625" y="954575"/>
                  </a:lnTo>
                  <a:lnTo>
                    <a:pt x="8511625" y="0"/>
                  </a:lnTo>
                  <a:lnTo>
                    <a:pt x="0" y="0"/>
                  </a:lnTo>
                  <a:lnTo>
                    <a:pt x="0" y="954575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1225" y="674450"/>
              <a:ext cx="949960" cy="954405"/>
            </a:xfrm>
            <a:custGeom>
              <a:avLst/>
              <a:gdLst/>
              <a:ahLst/>
              <a:cxnLst/>
              <a:rect l="l" t="t" r="r" b="b"/>
              <a:pathLst>
                <a:path w="949959" h="954405">
                  <a:moveTo>
                    <a:pt x="949874" y="0"/>
                  </a:moveTo>
                  <a:lnTo>
                    <a:pt x="0" y="0"/>
                  </a:lnTo>
                  <a:lnTo>
                    <a:pt x="0" y="954026"/>
                  </a:lnTo>
                  <a:lnTo>
                    <a:pt x="949874" y="954026"/>
                  </a:lnTo>
                  <a:lnTo>
                    <a:pt x="9498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50009" y="1362906"/>
            <a:ext cx="6908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5156" y="1615694"/>
            <a:ext cx="9327515" cy="5712460"/>
            <a:chOff x="635156" y="1615694"/>
            <a:chExt cx="9327515" cy="5712460"/>
          </a:xfrm>
        </p:grpSpPr>
        <p:sp>
          <p:nvSpPr>
            <p:cNvPr id="7" name="object 7"/>
            <p:cNvSpPr/>
            <p:nvPr/>
          </p:nvSpPr>
          <p:spPr>
            <a:xfrm>
              <a:off x="635156" y="1629025"/>
              <a:ext cx="9327515" cy="5699125"/>
            </a:xfrm>
            <a:custGeom>
              <a:avLst/>
              <a:gdLst/>
              <a:ahLst/>
              <a:cxnLst/>
              <a:rect l="l" t="t" r="r" b="b"/>
              <a:pathLst>
                <a:path w="9327515" h="5699125">
                  <a:moveTo>
                    <a:pt x="9327189" y="0"/>
                  </a:moveTo>
                  <a:lnTo>
                    <a:pt x="0" y="0"/>
                  </a:lnTo>
                  <a:lnTo>
                    <a:pt x="0" y="5698874"/>
                  </a:lnTo>
                  <a:lnTo>
                    <a:pt x="9327189" y="5698874"/>
                  </a:lnTo>
                  <a:lnTo>
                    <a:pt x="93271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2460" y="1629029"/>
              <a:ext cx="2350135" cy="1176020"/>
            </a:xfrm>
            <a:custGeom>
              <a:avLst/>
              <a:gdLst/>
              <a:ahLst/>
              <a:cxnLst/>
              <a:rect l="l" t="t" r="r" b="b"/>
              <a:pathLst>
                <a:path w="2350135" h="1176020">
                  <a:moveTo>
                    <a:pt x="2232513" y="0"/>
                  </a:moveTo>
                  <a:lnTo>
                    <a:pt x="117501" y="0"/>
                  </a:lnTo>
                  <a:lnTo>
                    <a:pt x="71764" y="9238"/>
                  </a:lnTo>
                  <a:lnTo>
                    <a:pt x="34415" y="34430"/>
                  </a:lnTo>
                  <a:lnTo>
                    <a:pt x="9233" y="71796"/>
                  </a:lnTo>
                  <a:lnTo>
                    <a:pt x="0" y="117553"/>
                  </a:lnTo>
                  <a:lnTo>
                    <a:pt x="0" y="1057982"/>
                  </a:lnTo>
                  <a:lnTo>
                    <a:pt x="9233" y="1103739"/>
                  </a:lnTo>
                  <a:lnTo>
                    <a:pt x="34415" y="1141105"/>
                  </a:lnTo>
                  <a:lnTo>
                    <a:pt x="71764" y="1166298"/>
                  </a:lnTo>
                  <a:lnTo>
                    <a:pt x="117501" y="1175536"/>
                  </a:lnTo>
                  <a:lnTo>
                    <a:pt x="2232513" y="1175536"/>
                  </a:lnTo>
                  <a:lnTo>
                    <a:pt x="2278250" y="1166298"/>
                  </a:lnTo>
                  <a:lnTo>
                    <a:pt x="2315600" y="1141105"/>
                  </a:lnTo>
                  <a:lnTo>
                    <a:pt x="2340781" y="1103739"/>
                  </a:lnTo>
                  <a:lnTo>
                    <a:pt x="2350015" y="1057982"/>
                  </a:lnTo>
                  <a:lnTo>
                    <a:pt x="2350015" y="117553"/>
                  </a:lnTo>
                  <a:lnTo>
                    <a:pt x="2340781" y="71796"/>
                  </a:lnTo>
                  <a:lnTo>
                    <a:pt x="2315600" y="34430"/>
                  </a:lnTo>
                  <a:lnTo>
                    <a:pt x="2278250" y="9238"/>
                  </a:lnTo>
                  <a:lnTo>
                    <a:pt x="2232513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2460" y="1629029"/>
              <a:ext cx="2350135" cy="1176020"/>
            </a:xfrm>
            <a:custGeom>
              <a:avLst/>
              <a:gdLst/>
              <a:ahLst/>
              <a:cxnLst/>
              <a:rect l="l" t="t" r="r" b="b"/>
              <a:pathLst>
                <a:path w="2350135" h="1176020">
                  <a:moveTo>
                    <a:pt x="0" y="117553"/>
                  </a:moveTo>
                  <a:lnTo>
                    <a:pt x="9233" y="71796"/>
                  </a:lnTo>
                  <a:lnTo>
                    <a:pt x="34415" y="34430"/>
                  </a:lnTo>
                  <a:lnTo>
                    <a:pt x="71764" y="9237"/>
                  </a:lnTo>
                  <a:lnTo>
                    <a:pt x="117500" y="0"/>
                  </a:lnTo>
                  <a:lnTo>
                    <a:pt x="2232513" y="0"/>
                  </a:lnTo>
                  <a:lnTo>
                    <a:pt x="2278249" y="9237"/>
                  </a:lnTo>
                  <a:lnTo>
                    <a:pt x="2315599" y="34430"/>
                  </a:lnTo>
                  <a:lnTo>
                    <a:pt x="2340780" y="71796"/>
                  </a:lnTo>
                  <a:lnTo>
                    <a:pt x="2350014" y="117553"/>
                  </a:lnTo>
                  <a:lnTo>
                    <a:pt x="2350014" y="1057981"/>
                  </a:lnTo>
                  <a:lnTo>
                    <a:pt x="2340780" y="1103738"/>
                  </a:lnTo>
                  <a:lnTo>
                    <a:pt x="2315599" y="1141104"/>
                  </a:lnTo>
                  <a:lnTo>
                    <a:pt x="2278249" y="1166296"/>
                  </a:lnTo>
                  <a:lnTo>
                    <a:pt x="2232513" y="1175534"/>
                  </a:lnTo>
                  <a:lnTo>
                    <a:pt x="117500" y="1175534"/>
                  </a:lnTo>
                  <a:lnTo>
                    <a:pt x="71764" y="1166296"/>
                  </a:lnTo>
                  <a:lnTo>
                    <a:pt x="34415" y="1141104"/>
                  </a:lnTo>
                  <a:lnTo>
                    <a:pt x="9233" y="1103738"/>
                  </a:lnTo>
                  <a:lnTo>
                    <a:pt x="0" y="1057981"/>
                  </a:lnTo>
                  <a:lnTo>
                    <a:pt x="0" y="117553"/>
                  </a:lnTo>
                  <a:close/>
                </a:path>
              </a:pathLst>
            </a:custGeom>
            <a:ln w="26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16741" y="1906923"/>
            <a:ext cx="1763395" cy="5683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86740" marR="5080" indent="-574675">
              <a:lnSpc>
                <a:spcPts val="1989"/>
              </a:lnSpc>
              <a:spcBef>
                <a:spcPts val="405"/>
              </a:spcBef>
            </a:pP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Murder</a:t>
            </a:r>
            <a:r>
              <a:rPr sz="19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9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Result Crime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95457" y="2846485"/>
            <a:ext cx="3440429" cy="2389505"/>
            <a:chOff x="5795457" y="2846485"/>
            <a:chExt cx="3440429" cy="2389505"/>
          </a:xfrm>
        </p:grpSpPr>
        <p:sp>
          <p:nvSpPr>
            <p:cNvPr id="12" name="object 12"/>
            <p:cNvSpPr/>
            <p:nvPr/>
          </p:nvSpPr>
          <p:spPr>
            <a:xfrm>
              <a:off x="5986974" y="2846485"/>
              <a:ext cx="454025" cy="443230"/>
            </a:xfrm>
            <a:custGeom>
              <a:avLst/>
              <a:gdLst/>
              <a:ahLst/>
              <a:cxnLst/>
              <a:rect l="l" t="t" r="r" b="b"/>
              <a:pathLst>
                <a:path w="454025" h="443229">
                  <a:moveTo>
                    <a:pt x="290600" y="0"/>
                  </a:moveTo>
                  <a:lnTo>
                    <a:pt x="0" y="10783"/>
                  </a:lnTo>
                  <a:lnTo>
                    <a:pt x="10779" y="301513"/>
                  </a:lnTo>
                  <a:lnTo>
                    <a:pt x="66743" y="241211"/>
                  </a:lnTo>
                  <a:lnTo>
                    <a:pt x="219289" y="382907"/>
                  </a:lnTo>
                  <a:lnTo>
                    <a:pt x="163325" y="443209"/>
                  </a:lnTo>
                  <a:lnTo>
                    <a:pt x="453924" y="432426"/>
                  </a:lnTo>
                  <a:lnTo>
                    <a:pt x="443146" y="141696"/>
                  </a:lnTo>
                  <a:lnTo>
                    <a:pt x="387182" y="201999"/>
                  </a:lnTo>
                  <a:lnTo>
                    <a:pt x="234636" y="60302"/>
                  </a:lnTo>
                  <a:lnTo>
                    <a:pt x="290600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8792" y="3331617"/>
              <a:ext cx="3413760" cy="1891030"/>
            </a:xfrm>
            <a:custGeom>
              <a:avLst/>
              <a:gdLst/>
              <a:ahLst/>
              <a:cxnLst/>
              <a:rect l="l" t="t" r="r" b="b"/>
              <a:pathLst>
                <a:path w="3413759" h="1891029">
                  <a:moveTo>
                    <a:pt x="3224430" y="0"/>
                  </a:moveTo>
                  <a:lnTo>
                    <a:pt x="189012" y="0"/>
                  </a:lnTo>
                  <a:lnTo>
                    <a:pt x="138765" y="6754"/>
                  </a:lnTo>
                  <a:lnTo>
                    <a:pt x="93614" y="25817"/>
                  </a:lnTo>
                  <a:lnTo>
                    <a:pt x="55360" y="55384"/>
                  </a:lnTo>
                  <a:lnTo>
                    <a:pt x="25805" y="93655"/>
                  </a:lnTo>
                  <a:lnTo>
                    <a:pt x="6751" y="138827"/>
                  </a:lnTo>
                  <a:lnTo>
                    <a:pt x="0" y="189096"/>
                  </a:lnTo>
                  <a:lnTo>
                    <a:pt x="0" y="1701876"/>
                  </a:lnTo>
                  <a:lnTo>
                    <a:pt x="6751" y="1752145"/>
                  </a:lnTo>
                  <a:lnTo>
                    <a:pt x="25805" y="1797317"/>
                  </a:lnTo>
                  <a:lnTo>
                    <a:pt x="55360" y="1835587"/>
                  </a:lnTo>
                  <a:lnTo>
                    <a:pt x="93614" y="1865155"/>
                  </a:lnTo>
                  <a:lnTo>
                    <a:pt x="138765" y="1884218"/>
                  </a:lnTo>
                  <a:lnTo>
                    <a:pt x="189012" y="1890972"/>
                  </a:lnTo>
                  <a:lnTo>
                    <a:pt x="3224430" y="1890972"/>
                  </a:lnTo>
                  <a:lnTo>
                    <a:pt x="3274678" y="1884218"/>
                  </a:lnTo>
                  <a:lnTo>
                    <a:pt x="3319829" y="1865155"/>
                  </a:lnTo>
                  <a:lnTo>
                    <a:pt x="3358083" y="1835587"/>
                  </a:lnTo>
                  <a:lnTo>
                    <a:pt x="3387637" y="1797317"/>
                  </a:lnTo>
                  <a:lnTo>
                    <a:pt x="3406692" y="1752145"/>
                  </a:lnTo>
                  <a:lnTo>
                    <a:pt x="3413443" y="1701876"/>
                  </a:lnTo>
                  <a:lnTo>
                    <a:pt x="3413443" y="189096"/>
                  </a:lnTo>
                  <a:lnTo>
                    <a:pt x="3406692" y="138827"/>
                  </a:lnTo>
                  <a:lnTo>
                    <a:pt x="3387637" y="93655"/>
                  </a:lnTo>
                  <a:lnTo>
                    <a:pt x="3358083" y="55384"/>
                  </a:lnTo>
                  <a:lnTo>
                    <a:pt x="3319829" y="25817"/>
                  </a:lnTo>
                  <a:lnTo>
                    <a:pt x="3274678" y="6754"/>
                  </a:lnTo>
                  <a:lnTo>
                    <a:pt x="3224430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8792" y="3331617"/>
              <a:ext cx="3413760" cy="1891030"/>
            </a:xfrm>
            <a:custGeom>
              <a:avLst/>
              <a:gdLst/>
              <a:ahLst/>
              <a:cxnLst/>
              <a:rect l="l" t="t" r="r" b="b"/>
              <a:pathLst>
                <a:path w="3413759" h="1891029">
                  <a:moveTo>
                    <a:pt x="0" y="189096"/>
                  </a:moveTo>
                  <a:lnTo>
                    <a:pt x="6751" y="138827"/>
                  </a:lnTo>
                  <a:lnTo>
                    <a:pt x="25805" y="93656"/>
                  </a:lnTo>
                  <a:lnTo>
                    <a:pt x="55360" y="55385"/>
                  </a:lnTo>
                  <a:lnTo>
                    <a:pt x="93614" y="25817"/>
                  </a:lnTo>
                  <a:lnTo>
                    <a:pt x="138765" y="6754"/>
                  </a:lnTo>
                  <a:lnTo>
                    <a:pt x="189012" y="0"/>
                  </a:lnTo>
                  <a:lnTo>
                    <a:pt x="3224430" y="0"/>
                  </a:lnTo>
                  <a:lnTo>
                    <a:pt x="3274677" y="6754"/>
                  </a:lnTo>
                  <a:lnTo>
                    <a:pt x="3319828" y="25817"/>
                  </a:lnTo>
                  <a:lnTo>
                    <a:pt x="3358082" y="55385"/>
                  </a:lnTo>
                  <a:lnTo>
                    <a:pt x="3387637" y="93656"/>
                  </a:lnTo>
                  <a:lnTo>
                    <a:pt x="3406691" y="138827"/>
                  </a:lnTo>
                  <a:lnTo>
                    <a:pt x="3413442" y="189096"/>
                  </a:lnTo>
                  <a:lnTo>
                    <a:pt x="3413442" y="1701876"/>
                  </a:lnTo>
                  <a:lnTo>
                    <a:pt x="3406691" y="1752146"/>
                  </a:lnTo>
                  <a:lnTo>
                    <a:pt x="3387637" y="1797317"/>
                  </a:lnTo>
                  <a:lnTo>
                    <a:pt x="3358082" y="1835588"/>
                  </a:lnTo>
                  <a:lnTo>
                    <a:pt x="3319828" y="1865156"/>
                  </a:lnTo>
                  <a:lnTo>
                    <a:pt x="3274677" y="1884218"/>
                  </a:lnTo>
                  <a:lnTo>
                    <a:pt x="3224430" y="1890973"/>
                  </a:lnTo>
                  <a:lnTo>
                    <a:pt x="189012" y="1890973"/>
                  </a:lnTo>
                  <a:lnTo>
                    <a:pt x="138765" y="1884218"/>
                  </a:lnTo>
                  <a:lnTo>
                    <a:pt x="93614" y="1865156"/>
                  </a:lnTo>
                  <a:lnTo>
                    <a:pt x="55360" y="1835588"/>
                  </a:lnTo>
                  <a:lnTo>
                    <a:pt x="25805" y="1797317"/>
                  </a:lnTo>
                  <a:lnTo>
                    <a:pt x="6751" y="1752146"/>
                  </a:lnTo>
                  <a:lnTo>
                    <a:pt x="0" y="1701876"/>
                  </a:lnTo>
                  <a:lnTo>
                    <a:pt x="0" y="189096"/>
                  </a:lnTo>
                  <a:close/>
                </a:path>
              </a:pathLst>
            </a:custGeom>
            <a:ln w="262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76234" y="3492013"/>
            <a:ext cx="2481580" cy="14579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AR</a:t>
            </a:r>
            <a:endParaRPr sz="1900">
              <a:latin typeface="Corbel"/>
              <a:cs typeface="Corbel"/>
            </a:endParaRPr>
          </a:p>
          <a:p>
            <a:pPr marL="574040" indent="-20701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74040" algn="l"/>
              </a:tabLst>
            </a:pP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Unlawful</a:t>
            </a:r>
            <a:r>
              <a:rPr sz="19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orbel"/>
                <a:cs typeface="Corbel"/>
              </a:rPr>
              <a:t>Killing</a:t>
            </a:r>
            <a:endParaRPr sz="1900">
              <a:latin typeface="Corbel"/>
              <a:cs typeface="Corbel"/>
            </a:endParaRPr>
          </a:p>
          <a:p>
            <a:pPr marL="365760" indent="-21971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65760" algn="l"/>
              </a:tabLst>
            </a:pP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9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1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endParaRPr sz="1900">
              <a:latin typeface="Corbel"/>
              <a:cs typeface="Corbel"/>
            </a:endParaRPr>
          </a:p>
          <a:p>
            <a:pPr marL="220979" indent="-208279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20979" algn="l"/>
              </a:tabLst>
            </a:pP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sz="19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19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orbel"/>
                <a:cs typeface="Corbel"/>
              </a:rPr>
              <a:t>King’s</a:t>
            </a:r>
            <a:r>
              <a:rPr sz="19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Peace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1985" y="5290668"/>
            <a:ext cx="3531235" cy="2051050"/>
            <a:chOff x="3531985" y="5290668"/>
            <a:chExt cx="3531235" cy="2051050"/>
          </a:xfrm>
        </p:grpSpPr>
        <p:sp>
          <p:nvSpPr>
            <p:cNvPr id="17" name="object 17"/>
            <p:cNvSpPr/>
            <p:nvPr/>
          </p:nvSpPr>
          <p:spPr>
            <a:xfrm>
              <a:off x="6103023" y="5290668"/>
              <a:ext cx="440690" cy="446405"/>
            </a:xfrm>
            <a:custGeom>
              <a:avLst/>
              <a:gdLst/>
              <a:ahLst/>
              <a:cxnLst/>
              <a:rect l="l" t="t" r="r" b="b"/>
              <a:pathLst>
                <a:path w="440690" h="446404">
                  <a:moveTo>
                    <a:pt x="435264" y="0"/>
                  </a:moveTo>
                  <a:lnTo>
                    <a:pt x="144513" y="5245"/>
                  </a:lnTo>
                  <a:lnTo>
                    <a:pt x="203711" y="62372"/>
                  </a:lnTo>
                  <a:lnTo>
                    <a:pt x="59198" y="212258"/>
                  </a:lnTo>
                  <a:lnTo>
                    <a:pt x="0" y="155131"/>
                  </a:lnTo>
                  <a:lnTo>
                    <a:pt x="5241" y="446013"/>
                  </a:lnTo>
                  <a:lnTo>
                    <a:pt x="295993" y="440770"/>
                  </a:lnTo>
                  <a:lnTo>
                    <a:pt x="236795" y="383641"/>
                  </a:lnTo>
                  <a:lnTo>
                    <a:pt x="381308" y="233754"/>
                  </a:lnTo>
                  <a:lnTo>
                    <a:pt x="440507" y="290882"/>
                  </a:lnTo>
                  <a:lnTo>
                    <a:pt x="435264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5320" y="5804759"/>
              <a:ext cx="3504565" cy="1523365"/>
            </a:xfrm>
            <a:custGeom>
              <a:avLst/>
              <a:gdLst/>
              <a:ahLst/>
              <a:cxnLst/>
              <a:rect l="l" t="t" r="r" b="b"/>
              <a:pathLst>
                <a:path w="3504565" h="1523365">
                  <a:moveTo>
                    <a:pt x="3349762" y="0"/>
                  </a:moveTo>
                  <a:lnTo>
                    <a:pt x="154506" y="0"/>
                  </a:lnTo>
                  <a:lnTo>
                    <a:pt x="105670" y="7880"/>
                  </a:lnTo>
                  <a:lnTo>
                    <a:pt x="63256" y="29824"/>
                  </a:lnTo>
                  <a:lnTo>
                    <a:pt x="29810" y="63286"/>
                  </a:lnTo>
                  <a:lnTo>
                    <a:pt x="7876" y="105719"/>
                  </a:lnTo>
                  <a:lnTo>
                    <a:pt x="0" y="154578"/>
                  </a:lnTo>
                  <a:lnTo>
                    <a:pt x="0" y="1391189"/>
                  </a:lnTo>
                  <a:lnTo>
                    <a:pt x="7876" y="1440048"/>
                  </a:lnTo>
                  <a:lnTo>
                    <a:pt x="29810" y="1482481"/>
                  </a:lnTo>
                  <a:lnTo>
                    <a:pt x="63256" y="1515942"/>
                  </a:lnTo>
                  <a:lnTo>
                    <a:pt x="77168" y="1523140"/>
                  </a:lnTo>
                  <a:lnTo>
                    <a:pt x="3427100" y="1523140"/>
                  </a:lnTo>
                  <a:lnTo>
                    <a:pt x="3441012" y="1515942"/>
                  </a:lnTo>
                  <a:lnTo>
                    <a:pt x="3474459" y="1482481"/>
                  </a:lnTo>
                  <a:lnTo>
                    <a:pt x="3496393" y="1440048"/>
                  </a:lnTo>
                  <a:lnTo>
                    <a:pt x="3504270" y="1391189"/>
                  </a:lnTo>
                  <a:lnTo>
                    <a:pt x="3504270" y="154578"/>
                  </a:lnTo>
                  <a:lnTo>
                    <a:pt x="3496393" y="105719"/>
                  </a:lnTo>
                  <a:lnTo>
                    <a:pt x="3474459" y="63286"/>
                  </a:lnTo>
                  <a:lnTo>
                    <a:pt x="3441012" y="29824"/>
                  </a:lnTo>
                  <a:lnTo>
                    <a:pt x="3398598" y="7880"/>
                  </a:lnTo>
                  <a:lnTo>
                    <a:pt x="3349762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5320" y="5804759"/>
              <a:ext cx="3504565" cy="1523365"/>
            </a:xfrm>
            <a:custGeom>
              <a:avLst/>
              <a:gdLst/>
              <a:ahLst/>
              <a:cxnLst/>
              <a:rect l="l" t="t" r="r" b="b"/>
              <a:pathLst>
                <a:path w="3504565" h="1523365">
                  <a:moveTo>
                    <a:pt x="77170" y="1523140"/>
                  </a:moveTo>
                  <a:lnTo>
                    <a:pt x="63257" y="1515942"/>
                  </a:lnTo>
                  <a:lnTo>
                    <a:pt x="29810" y="1482480"/>
                  </a:lnTo>
                  <a:lnTo>
                    <a:pt x="7876" y="1440047"/>
                  </a:lnTo>
                  <a:lnTo>
                    <a:pt x="0" y="1391189"/>
                  </a:lnTo>
                  <a:lnTo>
                    <a:pt x="0" y="154577"/>
                  </a:lnTo>
                  <a:lnTo>
                    <a:pt x="7876" y="105718"/>
                  </a:lnTo>
                  <a:lnTo>
                    <a:pt x="29810" y="63285"/>
                  </a:lnTo>
                  <a:lnTo>
                    <a:pt x="63257" y="29824"/>
                  </a:lnTo>
                  <a:lnTo>
                    <a:pt x="105671" y="7880"/>
                  </a:lnTo>
                  <a:lnTo>
                    <a:pt x="154507" y="0"/>
                  </a:lnTo>
                  <a:lnTo>
                    <a:pt x="3349763" y="0"/>
                  </a:lnTo>
                  <a:lnTo>
                    <a:pt x="3398599" y="7880"/>
                  </a:lnTo>
                  <a:lnTo>
                    <a:pt x="3441013" y="29824"/>
                  </a:lnTo>
                  <a:lnTo>
                    <a:pt x="3474459" y="63285"/>
                  </a:lnTo>
                  <a:lnTo>
                    <a:pt x="3496393" y="105718"/>
                  </a:lnTo>
                  <a:lnTo>
                    <a:pt x="3504270" y="154577"/>
                  </a:lnTo>
                  <a:lnTo>
                    <a:pt x="3504270" y="1391189"/>
                  </a:lnTo>
                  <a:lnTo>
                    <a:pt x="3496393" y="1440047"/>
                  </a:lnTo>
                  <a:lnTo>
                    <a:pt x="3474459" y="1482480"/>
                  </a:lnTo>
                  <a:lnTo>
                    <a:pt x="3441013" y="1515942"/>
                  </a:lnTo>
                  <a:lnTo>
                    <a:pt x="3427100" y="1523140"/>
                  </a:lnTo>
                </a:path>
              </a:pathLst>
            </a:custGeom>
            <a:ln w="26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26047" y="5757690"/>
            <a:ext cx="2545715" cy="99186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836930">
              <a:lnSpc>
                <a:spcPct val="100000"/>
              </a:lnSpc>
              <a:spcBef>
                <a:spcPts val="555"/>
              </a:spcBef>
            </a:pP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Causation</a:t>
            </a:r>
            <a:endParaRPr sz="1700">
              <a:latin typeface="Corbel"/>
              <a:cs typeface="Corbel"/>
            </a:endParaRPr>
          </a:p>
          <a:p>
            <a:pPr marL="1047115" marR="5080" indent="-1035050">
              <a:lnSpc>
                <a:spcPts val="2620"/>
              </a:lnSpc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1.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Factual</a:t>
            </a:r>
            <a:r>
              <a:rPr sz="17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Causation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(‘But</a:t>
            </a:r>
            <a:r>
              <a:rPr sz="17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Test’)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6290" y="6781703"/>
            <a:ext cx="3023235" cy="5137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55015" marR="5080" indent="-742950">
              <a:lnSpc>
                <a:spcPts val="1800"/>
              </a:lnSpc>
              <a:spcBef>
                <a:spcPts val="36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2.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sz="17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Causation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(`Operative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Substantial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Test`)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61936" y="3666444"/>
            <a:ext cx="3268979" cy="2002789"/>
            <a:chOff x="1361936" y="3666444"/>
            <a:chExt cx="3268979" cy="2002789"/>
          </a:xfrm>
        </p:grpSpPr>
        <p:sp>
          <p:nvSpPr>
            <p:cNvPr id="23" name="object 23"/>
            <p:cNvSpPr/>
            <p:nvPr/>
          </p:nvSpPr>
          <p:spPr>
            <a:xfrm>
              <a:off x="3887477" y="5227602"/>
              <a:ext cx="448945" cy="441959"/>
            </a:xfrm>
            <a:custGeom>
              <a:avLst/>
              <a:gdLst/>
              <a:ahLst/>
              <a:cxnLst/>
              <a:rect l="l" t="t" r="r" b="b"/>
              <a:pathLst>
                <a:path w="448945" h="441960">
                  <a:moveTo>
                    <a:pt x="290710" y="0"/>
                  </a:moveTo>
                  <a:lnTo>
                    <a:pt x="0" y="7152"/>
                  </a:lnTo>
                  <a:lnTo>
                    <a:pt x="7148" y="297994"/>
                  </a:lnTo>
                  <a:lnTo>
                    <a:pt x="63860" y="238395"/>
                  </a:lnTo>
                  <a:lnTo>
                    <a:pt x="214626" y="381986"/>
                  </a:lnTo>
                  <a:lnTo>
                    <a:pt x="157914" y="441585"/>
                  </a:lnTo>
                  <a:lnTo>
                    <a:pt x="448626" y="434432"/>
                  </a:lnTo>
                  <a:lnTo>
                    <a:pt x="441476" y="143591"/>
                  </a:lnTo>
                  <a:lnTo>
                    <a:pt x="384763" y="203189"/>
                  </a:lnTo>
                  <a:lnTo>
                    <a:pt x="233998" y="59598"/>
                  </a:lnTo>
                  <a:lnTo>
                    <a:pt x="290710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5271" y="3679779"/>
              <a:ext cx="3242310" cy="1412875"/>
            </a:xfrm>
            <a:custGeom>
              <a:avLst/>
              <a:gdLst/>
              <a:ahLst/>
              <a:cxnLst/>
              <a:rect l="l" t="t" r="r" b="b"/>
              <a:pathLst>
                <a:path w="3242310" h="1412875">
                  <a:moveTo>
                    <a:pt x="3100727" y="0"/>
                  </a:moveTo>
                  <a:lnTo>
                    <a:pt x="141163" y="0"/>
                  </a:lnTo>
                  <a:lnTo>
                    <a:pt x="96544" y="7199"/>
                  </a:lnTo>
                  <a:lnTo>
                    <a:pt x="57793" y="27248"/>
                  </a:lnTo>
                  <a:lnTo>
                    <a:pt x="27236" y="57819"/>
                  </a:lnTo>
                  <a:lnTo>
                    <a:pt x="7196" y="96586"/>
                  </a:lnTo>
                  <a:lnTo>
                    <a:pt x="0" y="141225"/>
                  </a:lnTo>
                  <a:lnTo>
                    <a:pt x="0" y="1271022"/>
                  </a:lnTo>
                  <a:lnTo>
                    <a:pt x="7196" y="1315660"/>
                  </a:lnTo>
                  <a:lnTo>
                    <a:pt x="27236" y="1354428"/>
                  </a:lnTo>
                  <a:lnTo>
                    <a:pt x="57793" y="1385000"/>
                  </a:lnTo>
                  <a:lnTo>
                    <a:pt x="96544" y="1405049"/>
                  </a:lnTo>
                  <a:lnTo>
                    <a:pt x="141163" y="1412248"/>
                  </a:lnTo>
                  <a:lnTo>
                    <a:pt x="3100727" y="1412248"/>
                  </a:lnTo>
                  <a:lnTo>
                    <a:pt x="3145346" y="1405049"/>
                  </a:lnTo>
                  <a:lnTo>
                    <a:pt x="3184097" y="1385000"/>
                  </a:lnTo>
                  <a:lnTo>
                    <a:pt x="3214654" y="1354428"/>
                  </a:lnTo>
                  <a:lnTo>
                    <a:pt x="3234694" y="1315660"/>
                  </a:lnTo>
                  <a:lnTo>
                    <a:pt x="3241890" y="1271022"/>
                  </a:lnTo>
                  <a:lnTo>
                    <a:pt x="3241890" y="141225"/>
                  </a:lnTo>
                  <a:lnTo>
                    <a:pt x="3234694" y="96586"/>
                  </a:lnTo>
                  <a:lnTo>
                    <a:pt x="3214654" y="57819"/>
                  </a:lnTo>
                  <a:lnTo>
                    <a:pt x="3184097" y="27248"/>
                  </a:lnTo>
                  <a:lnTo>
                    <a:pt x="3145346" y="7199"/>
                  </a:lnTo>
                  <a:lnTo>
                    <a:pt x="3100727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5271" y="3679779"/>
              <a:ext cx="3242310" cy="1412875"/>
            </a:xfrm>
            <a:custGeom>
              <a:avLst/>
              <a:gdLst/>
              <a:ahLst/>
              <a:cxnLst/>
              <a:rect l="l" t="t" r="r" b="b"/>
              <a:pathLst>
                <a:path w="3242310" h="1412875">
                  <a:moveTo>
                    <a:pt x="0" y="141225"/>
                  </a:moveTo>
                  <a:lnTo>
                    <a:pt x="7196" y="96587"/>
                  </a:lnTo>
                  <a:lnTo>
                    <a:pt x="27236" y="57819"/>
                  </a:lnTo>
                  <a:lnTo>
                    <a:pt x="57793" y="27248"/>
                  </a:lnTo>
                  <a:lnTo>
                    <a:pt x="96544" y="7199"/>
                  </a:lnTo>
                  <a:lnTo>
                    <a:pt x="141162" y="0"/>
                  </a:lnTo>
                  <a:lnTo>
                    <a:pt x="3100728" y="0"/>
                  </a:lnTo>
                  <a:lnTo>
                    <a:pt x="3145346" y="7199"/>
                  </a:lnTo>
                  <a:lnTo>
                    <a:pt x="3184097" y="27248"/>
                  </a:lnTo>
                  <a:lnTo>
                    <a:pt x="3214654" y="57819"/>
                  </a:lnTo>
                  <a:lnTo>
                    <a:pt x="3234694" y="96587"/>
                  </a:lnTo>
                  <a:lnTo>
                    <a:pt x="3241891" y="141225"/>
                  </a:lnTo>
                  <a:lnTo>
                    <a:pt x="3241891" y="1271023"/>
                  </a:lnTo>
                  <a:lnTo>
                    <a:pt x="3234694" y="1315661"/>
                  </a:lnTo>
                  <a:lnTo>
                    <a:pt x="3214654" y="1354429"/>
                  </a:lnTo>
                  <a:lnTo>
                    <a:pt x="3184097" y="1385000"/>
                  </a:lnTo>
                  <a:lnTo>
                    <a:pt x="3145346" y="1405049"/>
                  </a:lnTo>
                  <a:lnTo>
                    <a:pt x="3100728" y="1412249"/>
                  </a:lnTo>
                  <a:lnTo>
                    <a:pt x="141162" y="1412249"/>
                  </a:lnTo>
                  <a:lnTo>
                    <a:pt x="96544" y="1405049"/>
                  </a:lnTo>
                  <a:lnTo>
                    <a:pt x="57793" y="1385000"/>
                  </a:lnTo>
                  <a:lnTo>
                    <a:pt x="27236" y="1354429"/>
                  </a:lnTo>
                  <a:lnTo>
                    <a:pt x="7196" y="1315661"/>
                  </a:lnTo>
                  <a:lnTo>
                    <a:pt x="0" y="1271023"/>
                  </a:lnTo>
                  <a:lnTo>
                    <a:pt x="0" y="141225"/>
                  </a:lnTo>
                  <a:close/>
                </a:path>
              </a:pathLst>
            </a:custGeom>
            <a:ln w="26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44257" y="3781573"/>
            <a:ext cx="2506980" cy="11017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9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MR</a:t>
            </a:r>
            <a:endParaRPr sz="1900">
              <a:latin typeface="Corbel"/>
              <a:cs typeface="Corbel"/>
            </a:endParaRPr>
          </a:p>
          <a:p>
            <a:pPr marL="443230" indent="-21399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43230" algn="l"/>
              </a:tabLst>
            </a:pP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Intention</a:t>
            </a:r>
            <a:r>
              <a:rPr sz="19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 kill</a:t>
            </a:r>
            <a:r>
              <a:rPr sz="19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1900">
              <a:latin typeface="Corbel"/>
              <a:cs typeface="Corbel"/>
            </a:endParaRPr>
          </a:p>
          <a:p>
            <a:pPr marL="241935" indent="-2292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41935" algn="l"/>
              </a:tabLst>
            </a:pP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Intention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9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orbel"/>
                <a:cs typeface="Corbel"/>
              </a:rPr>
              <a:t>cause</a:t>
            </a:r>
            <a:r>
              <a:rPr sz="19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orbel"/>
                <a:cs typeface="Corbel"/>
              </a:rPr>
              <a:t>GBH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5156" y="3021036"/>
            <a:ext cx="3800475" cy="4307205"/>
            <a:chOff x="635156" y="3021036"/>
            <a:chExt cx="3800475" cy="4307205"/>
          </a:xfrm>
        </p:grpSpPr>
        <p:sp>
          <p:nvSpPr>
            <p:cNvPr id="28" name="object 28"/>
            <p:cNvSpPr/>
            <p:nvPr/>
          </p:nvSpPr>
          <p:spPr>
            <a:xfrm>
              <a:off x="3984209" y="3021036"/>
              <a:ext cx="450850" cy="442595"/>
            </a:xfrm>
            <a:custGeom>
              <a:avLst/>
              <a:gdLst/>
              <a:ahLst/>
              <a:cxnLst/>
              <a:rect l="l" t="t" r="r" b="b"/>
              <a:pathLst>
                <a:path w="450850" h="442595">
                  <a:moveTo>
                    <a:pt x="160164" y="0"/>
                  </a:moveTo>
                  <a:lnTo>
                    <a:pt x="216568" y="59891"/>
                  </a:lnTo>
                  <a:lnTo>
                    <a:pt x="65059" y="202699"/>
                  </a:lnTo>
                  <a:lnTo>
                    <a:pt x="8657" y="142807"/>
                  </a:lnTo>
                  <a:lnTo>
                    <a:pt x="0" y="433608"/>
                  </a:lnTo>
                  <a:lnTo>
                    <a:pt x="290671" y="442268"/>
                  </a:lnTo>
                  <a:lnTo>
                    <a:pt x="234268" y="382376"/>
                  </a:lnTo>
                  <a:lnTo>
                    <a:pt x="385775" y="239568"/>
                  </a:lnTo>
                  <a:lnTo>
                    <a:pt x="442178" y="299460"/>
                  </a:lnTo>
                  <a:lnTo>
                    <a:pt x="450834" y="8661"/>
                  </a:lnTo>
                  <a:lnTo>
                    <a:pt x="160164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5156" y="6882049"/>
              <a:ext cx="447675" cy="446405"/>
            </a:xfrm>
            <a:custGeom>
              <a:avLst/>
              <a:gdLst/>
              <a:ahLst/>
              <a:cxnLst/>
              <a:rect l="l" t="t" r="r" b="b"/>
              <a:pathLst>
                <a:path w="447675" h="446404">
                  <a:moveTo>
                    <a:pt x="447518" y="0"/>
                  </a:moveTo>
                  <a:lnTo>
                    <a:pt x="0" y="0"/>
                  </a:lnTo>
                  <a:lnTo>
                    <a:pt x="0" y="445850"/>
                  </a:lnTo>
                  <a:lnTo>
                    <a:pt x="447518" y="445850"/>
                  </a:lnTo>
                  <a:lnTo>
                    <a:pt x="447518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69975" y="889850"/>
            <a:ext cx="30467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Overview</a:t>
            </a:r>
            <a:r>
              <a:rPr sz="2900" spc="-65" dirty="0"/>
              <a:t> </a:t>
            </a:r>
            <a:r>
              <a:rPr sz="2900" dirty="0"/>
              <a:t>of</a:t>
            </a:r>
            <a:r>
              <a:rPr sz="2900" spc="-55" dirty="0"/>
              <a:t> </a:t>
            </a:r>
            <a:r>
              <a:rPr sz="2900" spc="-10" dirty="0"/>
              <a:t>Murder</a:t>
            </a:r>
            <a:endParaRPr sz="2900"/>
          </a:p>
        </p:txBody>
      </p:sp>
      <p:sp>
        <p:nvSpPr>
          <p:cNvPr id="31" name="object 31"/>
          <p:cNvSpPr txBox="1"/>
          <p:nvPr/>
        </p:nvSpPr>
        <p:spPr>
          <a:xfrm>
            <a:off x="719733" y="6858895"/>
            <a:ext cx="2794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12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3269"/>
            <a:ext cx="9461500" cy="1235075"/>
          </a:xfrm>
          <a:custGeom>
            <a:avLst/>
            <a:gdLst/>
            <a:ahLst/>
            <a:cxnLst/>
            <a:rect l="l" t="t" r="r" b="b"/>
            <a:pathLst>
              <a:path w="9461500" h="1235075">
                <a:moveTo>
                  <a:pt x="0" y="1234630"/>
                </a:moveTo>
                <a:lnTo>
                  <a:pt x="9461500" y="1234630"/>
                </a:lnTo>
                <a:lnTo>
                  <a:pt x="9461500" y="0"/>
                </a:lnTo>
                <a:lnTo>
                  <a:pt x="0" y="0"/>
                </a:lnTo>
                <a:lnTo>
                  <a:pt x="0" y="123463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600" y="228600"/>
            <a:ext cx="9461500" cy="5864860"/>
            <a:chOff x="609600" y="228600"/>
            <a:chExt cx="9461500" cy="5864860"/>
          </a:xfrm>
        </p:grpSpPr>
        <p:sp>
          <p:nvSpPr>
            <p:cNvPr id="4" name="object 4"/>
            <p:cNvSpPr/>
            <p:nvPr/>
          </p:nvSpPr>
          <p:spPr>
            <a:xfrm>
              <a:off x="609600" y="228600"/>
              <a:ext cx="9461500" cy="4624070"/>
            </a:xfrm>
            <a:custGeom>
              <a:avLst/>
              <a:gdLst/>
              <a:ahLst/>
              <a:cxnLst/>
              <a:rect l="l" t="t" r="r" b="b"/>
              <a:pathLst>
                <a:path w="9461500" h="4624070">
                  <a:moveTo>
                    <a:pt x="0" y="4623690"/>
                  </a:moveTo>
                  <a:lnTo>
                    <a:pt x="9461500" y="4623690"/>
                  </a:lnTo>
                  <a:lnTo>
                    <a:pt x="9461500" y="0"/>
                  </a:lnTo>
                  <a:lnTo>
                    <a:pt x="0" y="0"/>
                  </a:lnTo>
                  <a:lnTo>
                    <a:pt x="0" y="4623690"/>
                  </a:lnTo>
                  <a:close/>
                </a:path>
              </a:pathLst>
            </a:custGeom>
            <a:solidFill>
              <a:srgbClr val="42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4852290"/>
              <a:ext cx="9453245" cy="1241425"/>
            </a:xfrm>
            <a:custGeom>
              <a:avLst/>
              <a:gdLst/>
              <a:ahLst/>
              <a:cxnLst/>
              <a:rect l="l" t="t" r="r" b="b"/>
              <a:pathLst>
                <a:path w="9453245" h="1241425">
                  <a:moveTo>
                    <a:pt x="9453074" y="0"/>
                  </a:moveTo>
                  <a:lnTo>
                    <a:pt x="0" y="0"/>
                  </a:lnTo>
                  <a:lnTo>
                    <a:pt x="0" y="1240979"/>
                  </a:lnTo>
                  <a:lnTo>
                    <a:pt x="9453074" y="1240979"/>
                  </a:lnTo>
                  <a:lnTo>
                    <a:pt x="9453074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7621" y="4852290"/>
              <a:ext cx="2483477" cy="12409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Part</a:t>
            </a:r>
            <a:r>
              <a:rPr spc="15" dirty="0"/>
              <a:t> </a:t>
            </a:r>
            <a:r>
              <a:rPr dirty="0"/>
              <a:t>2</a:t>
            </a:r>
            <a:r>
              <a:rPr spc="20" dirty="0"/>
              <a:t> </a:t>
            </a:r>
            <a:r>
              <a:rPr dirty="0"/>
              <a:t>–</a:t>
            </a:r>
            <a:r>
              <a:rPr spc="25" dirty="0"/>
              <a:t> </a:t>
            </a:r>
            <a:r>
              <a:rPr spc="-10" dirty="0"/>
              <a:t>Interactive</a:t>
            </a:r>
            <a:r>
              <a:rPr spc="-145" dirty="0"/>
              <a:t> </a:t>
            </a:r>
            <a:r>
              <a:rPr spc="-10" dirty="0"/>
              <a:t>Activities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975" y="1846922"/>
            <a:ext cx="8542020" cy="393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80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40715" algn="l"/>
                <a:tab pos="1970405" algn="l"/>
                <a:tab pos="2649220" algn="l"/>
                <a:tab pos="3522345" algn="l"/>
                <a:tab pos="5303520" algn="l"/>
                <a:tab pos="5905500" algn="l"/>
                <a:tab pos="6992620" algn="l"/>
                <a:tab pos="7734300" algn="l"/>
              </a:tabLst>
            </a:pPr>
            <a:r>
              <a:rPr sz="2900" spc="-20" dirty="0">
                <a:solidFill>
                  <a:srgbClr val="00A69E"/>
                </a:solidFill>
                <a:latin typeface="Corbel"/>
                <a:cs typeface="Corbel"/>
              </a:rPr>
              <a:t>Which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35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25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10" dirty="0">
                <a:solidFill>
                  <a:srgbClr val="00A69E"/>
                </a:solidFill>
                <a:latin typeface="Corbel"/>
                <a:cs typeface="Corbel"/>
              </a:rPr>
              <a:t>following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25" dirty="0">
                <a:solidFill>
                  <a:srgbClr val="00A69E"/>
                </a:solidFill>
                <a:latin typeface="Corbel"/>
                <a:cs typeface="Corbel"/>
              </a:rPr>
              <a:t>is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25" dirty="0">
                <a:solidFill>
                  <a:srgbClr val="00A69E"/>
                </a:solidFill>
                <a:latin typeface="Corbel"/>
                <a:cs typeface="Corbel"/>
              </a:rPr>
              <a:t>NOT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spc="-25" dirty="0">
                <a:solidFill>
                  <a:srgbClr val="00A69E"/>
                </a:solidFill>
                <a:latin typeface="Corbel"/>
                <a:cs typeface="Corbel"/>
              </a:rPr>
              <a:t>an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	</a:t>
            </a:r>
            <a:r>
              <a:rPr sz="2900" i="1" spc="-10" dirty="0">
                <a:solidFill>
                  <a:srgbClr val="00A69E"/>
                </a:solidFill>
                <a:latin typeface="Corbel"/>
                <a:cs typeface="Corbel"/>
              </a:rPr>
              <a:t>actus </a:t>
            </a:r>
            <a:r>
              <a:rPr sz="2900" i="1" dirty="0">
                <a:solidFill>
                  <a:srgbClr val="00A69E"/>
                </a:solidFill>
                <a:latin typeface="Corbel"/>
                <a:cs typeface="Corbel"/>
              </a:rPr>
              <a:t>reus</a:t>
            </a:r>
            <a:r>
              <a:rPr sz="2900" i="1" spc="-6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requirement</a:t>
            </a:r>
            <a:r>
              <a:rPr sz="2900" spc="-6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900" spc="-6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spc="-10" dirty="0">
                <a:solidFill>
                  <a:srgbClr val="00A69E"/>
                </a:solidFill>
                <a:latin typeface="Corbel"/>
                <a:cs typeface="Corbel"/>
              </a:rPr>
              <a:t>murder?</a:t>
            </a:r>
            <a:endParaRPr sz="2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85"/>
              </a:spcBef>
              <a:buClr>
                <a:srgbClr val="00A69E"/>
              </a:buClr>
              <a:buFont typeface="Corbel"/>
              <a:buAutoNum type="arabicPeriod"/>
            </a:pP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buAutoNum type="alphaLcPeriod"/>
              <a:tabLst>
                <a:tab pos="544830" algn="l"/>
              </a:tabLst>
            </a:pPr>
            <a:r>
              <a:rPr sz="2900" dirty="0">
                <a:latin typeface="Corbel"/>
                <a:cs typeface="Corbel"/>
              </a:rPr>
              <a:t>Unlawful</a:t>
            </a:r>
            <a:r>
              <a:rPr sz="2900" spc="-75" dirty="0">
                <a:latin typeface="Corbel"/>
                <a:cs typeface="Corbel"/>
              </a:rPr>
              <a:t> </a:t>
            </a:r>
            <a:r>
              <a:rPr sz="2900" spc="-10" dirty="0">
                <a:latin typeface="Corbel"/>
                <a:cs typeface="Corbel"/>
              </a:rPr>
              <a:t>killing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44830" algn="l"/>
              </a:tabLst>
            </a:pPr>
            <a:r>
              <a:rPr sz="2900" dirty="0">
                <a:latin typeface="Corbel"/>
                <a:cs typeface="Corbel"/>
              </a:rPr>
              <a:t>Death</a:t>
            </a:r>
            <a:r>
              <a:rPr sz="2900" spc="-45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within</a:t>
            </a:r>
            <a:r>
              <a:rPr sz="2900" spc="-4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a</a:t>
            </a:r>
            <a:r>
              <a:rPr sz="2900" spc="-3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year</a:t>
            </a:r>
            <a:r>
              <a:rPr sz="2900" spc="-4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and</a:t>
            </a:r>
            <a:r>
              <a:rPr sz="2900" spc="-35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a</a:t>
            </a:r>
            <a:r>
              <a:rPr sz="2900" spc="-35" dirty="0">
                <a:latin typeface="Corbel"/>
                <a:cs typeface="Corbel"/>
              </a:rPr>
              <a:t> </a:t>
            </a:r>
            <a:r>
              <a:rPr sz="2900" spc="-25" dirty="0">
                <a:latin typeface="Corbel"/>
                <a:cs typeface="Corbel"/>
              </a:rPr>
              <a:t>day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225"/>
              </a:spcBef>
              <a:buAutoNum type="alphaLcPeriod"/>
              <a:tabLst>
                <a:tab pos="544830" algn="l"/>
              </a:tabLst>
            </a:pPr>
            <a:r>
              <a:rPr sz="2900" dirty="0">
                <a:latin typeface="Corbel"/>
                <a:cs typeface="Corbel"/>
              </a:rPr>
              <a:t>Death</a:t>
            </a:r>
            <a:r>
              <a:rPr sz="2900" spc="-4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of</a:t>
            </a:r>
            <a:r>
              <a:rPr sz="2900" spc="-3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a</a:t>
            </a:r>
            <a:r>
              <a:rPr sz="2900" spc="-30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human</a:t>
            </a:r>
            <a:r>
              <a:rPr sz="2900" spc="-30" dirty="0">
                <a:latin typeface="Corbel"/>
                <a:cs typeface="Corbel"/>
              </a:rPr>
              <a:t> </a:t>
            </a:r>
            <a:r>
              <a:rPr sz="2900" spc="-10" dirty="0">
                <a:latin typeface="Corbel"/>
                <a:cs typeface="Corbel"/>
              </a:rPr>
              <a:t>being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44830" algn="l"/>
              </a:tabLst>
            </a:pPr>
            <a:r>
              <a:rPr sz="2900" dirty="0">
                <a:latin typeface="Corbel"/>
                <a:cs typeface="Corbel"/>
              </a:rPr>
              <a:t>Under</a:t>
            </a:r>
            <a:r>
              <a:rPr sz="2900" spc="-55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the</a:t>
            </a:r>
            <a:r>
              <a:rPr sz="2900" spc="-145" dirty="0">
                <a:latin typeface="Corbel"/>
                <a:cs typeface="Corbel"/>
              </a:rPr>
              <a:t> </a:t>
            </a:r>
            <a:r>
              <a:rPr sz="2900" dirty="0">
                <a:latin typeface="Corbel"/>
                <a:cs typeface="Corbel"/>
              </a:rPr>
              <a:t>Queen's</a:t>
            </a:r>
            <a:r>
              <a:rPr sz="2900" spc="-40" dirty="0">
                <a:latin typeface="Corbel"/>
                <a:cs typeface="Corbel"/>
              </a:rPr>
              <a:t> </a:t>
            </a:r>
            <a:r>
              <a:rPr sz="2900" spc="-10" dirty="0">
                <a:latin typeface="Corbel"/>
                <a:cs typeface="Corbel"/>
              </a:rPr>
              <a:t>Peace</a:t>
            </a:r>
            <a:endParaRPr sz="29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20" dirty="0"/>
              <a:t>MCQs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1059095" y="6852258"/>
            <a:ext cx="447675" cy="468630"/>
          </a:xfrm>
          <a:custGeom>
            <a:avLst/>
            <a:gdLst/>
            <a:ahLst/>
            <a:cxnLst/>
            <a:rect l="l" t="t" r="r" b="b"/>
            <a:pathLst>
              <a:path w="447675" h="468629">
                <a:moveTo>
                  <a:pt x="447517" y="0"/>
                </a:moveTo>
                <a:lnTo>
                  <a:pt x="0" y="0"/>
                </a:lnTo>
                <a:lnTo>
                  <a:pt x="0" y="468481"/>
                </a:lnTo>
                <a:lnTo>
                  <a:pt x="447517" y="468481"/>
                </a:lnTo>
                <a:lnTo>
                  <a:pt x="447517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451" y="6896813"/>
            <a:ext cx="34417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13</a:t>
            </a:fld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975" y="1846922"/>
            <a:ext cx="8541385" cy="393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973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92430" algn="l"/>
              </a:tabLst>
            </a:pP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Which</a:t>
            </a:r>
            <a:r>
              <a:rPr sz="2900" spc="1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900" spc="1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900" spc="12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following</a:t>
            </a:r>
            <a:r>
              <a:rPr sz="2900" spc="14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is</a:t>
            </a:r>
            <a:r>
              <a:rPr sz="2900" spc="14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NOT</a:t>
            </a:r>
            <a:r>
              <a:rPr sz="2900" spc="1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00A69E"/>
                </a:solidFill>
                <a:latin typeface="Corbel"/>
                <a:cs typeface="Corbel"/>
              </a:rPr>
              <a:t>sufficient</a:t>
            </a:r>
            <a:r>
              <a:rPr sz="2900" spc="13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i="1" dirty="0">
                <a:solidFill>
                  <a:srgbClr val="00A69E"/>
                </a:solidFill>
                <a:latin typeface="Corbel"/>
                <a:cs typeface="Corbel"/>
              </a:rPr>
              <a:t>mens</a:t>
            </a:r>
            <a:r>
              <a:rPr sz="2900" i="1" spc="1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i="1" dirty="0">
                <a:solidFill>
                  <a:srgbClr val="00A69E"/>
                </a:solidFill>
                <a:latin typeface="Corbel"/>
                <a:cs typeface="Corbel"/>
              </a:rPr>
              <a:t>rea</a:t>
            </a:r>
            <a:r>
              <a:rPr sz="2900" i="1" spc="1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900" spc="-25" dirty="0">
                <a:solidFill>
                  <a:srgbClr val="00A69E"/>
                </a:solidFill>
                <a:latin typeface="Corbel"/>
                <a:cs typeface="Corbel"/>
              </a:rPr>
              <a:t>for </a:t>
            </a:r>
            <a:r>
              <a:rPr sz="2900" spc="-10" dirty="0">
                <a:solidFill>
                  <a:srgbClr val="00A69E"/>
                </a:solidFill>
                <a:latin typeface="Corbel"/>
                <a:cs typeface="Corbel"/>
              </a:rPr>
              <a:t>murder?</a:t>
            </a:r>
            <a:endParaRPr sz="29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85"/>
              </a:spcBef>
              <a:buClr>
                <a:srgbClr val="00A69E"/>
              </a:buClr>
              <a:buFont typeface="Corbel"/>
              <a:buAutoNum type="arabicPeriod" startAt="2"/>
            </a:pP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buAutoNum type="alphaLcPeriod"/>
              <a:tabLst>
                <a:tab pos="544830" algn="l"/>
              </a:tabLst>
            </a:pP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Foresight</a:t>
            </a:r>
            <a:r>
              <a:rPr sz="2900" spc="-8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of</a:t>
            </a:r>
            <a:r>
              <a:rPr sz="2900" spc="-6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the</a:t>
            </a:r>
            <a:r>
              <a:rPr sz="2900" spc="-6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possibility</a:t>
            </a:r>
            <a:r>
              <a:rPr sz="2900" spc="-5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of</a:t>
            </a:r>
            <a:r>
              <a:rPr sz="2900" spc="-6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death</a:t>
            </a:r>
            <a:r>
              <a:rPr sz="2900" spc="-5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10" dirty="0">
                <a:solidFill>
                  <a:srgbClr val="26304D"/>
                </a:solidFill>
                <a:latin typeface="Corbel"/>
                <a:cs typeface="Corbel"/>
              </a:rPr>
              <a:t>or</a:t>
            </a:r>
            <a:r>
              <a:rPr sz="2900" spc="-13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25" dirty="0">
                <a:solidFill>
                  <a:srgbClr val="26304D"/>
                </a:solidFill>
                <a:latin typeface="Corbel"/>
                <a:cs typeface="Corbel"/>
              </a:rPr>
              <a:t>GBH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44830" algn="l"/>
              </a:tabLst>
            </a:pP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Malice</a:t>
            </a:r>
            <a:r>
              <a:rPr sz="2900" spc="-8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10" dirty="0">
                <a:solidFill>
                  <a:srgbClr val="26304D"/>
                </a:solidFill>
                <a:latin typeface="Corbel"/>
                <a:cs typeface="Corbel"/>
              </a:rPr>
              <a:t>aforethought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225"/>
              </a:spcBef>
              <a:buAutoNum type="alphaLcPeriod"/>
              <a:tabLst>
                <a:tab pos="544830" algn="l"/>
              </a:tabLst>
            </a:pP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Intention</a:t>
            </a:r>
            <a:r>
              <a:rPr sz="2900" spc="-8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to</a:t>
            </a:r>
            <a:r>
              <a:rPr sz="2900" spc="-8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20" dirty="0">
                <a:solidFill>
                  <a:srgbClr val="26304D"/>
                </a:solidFill>
                <a:latin typeface="Corbel"/>
                <a:cs typeface="Corbel"/>
              </a:rPr>
              <a:t>kill</a:t>
            </a:r>
            <a:endParaRPr sz="2900">
              <a:latin typeface="Corbel"/>
              <a:cs typeface="Corbel"/>
            </a:endParaRPr>
          </a:p>
          <a:p>
            <a:pPr marL="544830" lvl="1" indent="-53213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544830" algn="l"/>
              </a:tabLst>
            </a:pP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Intention</a:t>
            </a:r>
            <a:r>
              <a:rPr sz="2900" spc="-9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dirty="0">
                <a:solidFill>
                  <a:srgbClr val="26304D"/>
                </a:solidFill>
                <a:latin typeface="Corbel"/>
                <a:cs typeface="Corbel"/>
              </a:rPr>
              <a:t>to</a:t>
            </a:r>
            <a:r>
              <a:rPr sz="2900" spc="-65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10" dirty="0">
                <a:solidFill>
                  <a:srgbClr val="26304D"/>
                </a:solidFill>
                <a:latin typeface="Corbel"/>
                <a:cs typeface="Corbel"/>
              </a:rPr>
              <a:t>cause</a:t>
            </a:r>
            <a:r>
              <a:rPr sz="2900" spc="-130" dirty="0">
                <a:solidFill>
                  <a:srgbClr val="26304D"/>
                </a:solidFill>
                <a:latin typeface="Corbel"/>
                <a:cs typeface="Corbel"/>
              </a:rPr>
              <a:t> </a:t>
            </a:r>
            <a:r>
              <a:rPr sz="2900" spc="-25" dirty="0">
                <a:solidFill>
                  <a:srgbClr val="26304D"/>
                </a:solidFill>
                <a:latin typeface="Corbel"/>
                <a:cs typeface="Corbel"/>
              </a:rPr>
              <a:t>GBH</a:t>
            </a:r>
            <a:endParaRPr sz="29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20" dirty="0"/>
              <a:t>MCQs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1059095" y="6852258"/>
            <a:ext cx="447675" cy="468630"/>
          </a:xfrm>
          <a:custGeom>
            <a:avLst/>
            <a:gdLst/>
            <a:ahLst/>
            <a:cxnLst/>
            <a:rect l="l" t="t" r="r" b="b"/>
            <a:pathLst>
              <a:path w="447675" h="468629">
                <a:moveTo>
                  <a:pt x="447517" y="0"/>
                </a:moveTo>
                <a:lnTo>
                  <a:pt x="0" y="0"/>
                </a:lnTo>
                <a:lnTo>
                  <a:pt x="0" y="468481"/>
                </a:lnTo>
                <a:lnTo>
                  <a:pt x="447517" y="468481"/>
                </a:lnTo>
                <a:lnTo>
                  <a:pt x="447517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451" y="6896813"/>
            <a:ext cx="34417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14</a:t>
            </a:fld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60985" algn="l"/>
              </a:tabLst>
            </a:pPr>
            <a:r>
              <a:rPr sz="2300" dirty="0"/>
              <a:t>What</a:t>
            </a:r>
            <a:r>
              <a:rPr sz="2300" spc="-100" dirty="0"/>
              <a:t> </a:t>
            </a:r>
            <a:r>
              <a:rPr sz="2300" dirty="0"/>
              <a:t>were</a:t>
            </a:r>
            <a:r>
              <a:rPr sz="2300" spc="-55" dirty="0"/>
              <a:t> </a:t>
            </a:r>
            <a:r>
              <a:rPr sz="2300" dirty="0"/>
              <a:t>the</a:t>
            </a:r>
            <a:r>
              <a:rPr sz="2300" spc="-60" dirty="0"/>
              <a:t> </a:t>
            </a:r>
            <a:r>
              <a:rPr sz="2300" dirty="0"/>
              <a:t>facts</a:t>
            </a:r>
            <a:r>
              <a:rPr sz="2300" spc="-60" dirty="0"/>
              <a:t> </a:t>
            </a:r>
            <a:r>
              <a:rPr sz="2300" dirty="0"/>
              <a:t>in</a:t>
            </a:r>
            <a:r>
              <a:rPr sz="2300" spc="-65" dirty="0"/>
              <a:t> </a:t>
            </a:r>
            <a:r>
              <a:rPr sz="2300" dirty="0"/>
              <a:t>the</a:t>
            </a:r>
            <a:r>
              <a:rPr sz="2300" spc="-55" dirty="0"/>
              <a:t> </a:t>
            </a:r>
            <a:r>
              <a:rPr sz="2300" dirty="0"/>
              <a:t>case</a:t>
            </a:r>
            <a:r>
              <a:rPr sz="2300" spc="-65" dirty="0"/>
              <a:t> </a:t>
            </a:r>
            <a:r>
              <a:rPr sz="2300" dirty="0"/>
              <a:t>of</a:t>
            </a:r>
            <a:r>
              <a:rPr sz="2300" spc="350" dirty="0"/>
              <a:t> </a:t>
            </a:r>
            <a:r>
              <a:rPr sz="2300" b="1" i="1" spc="-20" dirty="0">
                <a:latin typeface="Corbel"/>
                <a:cs typeface="Corbel"/>
              </a:rPr>
              <a:t>Woollin</a:t>
            </a:r>
            <a:r>
              <a:rPr sz="2300" b="1" i="1" spc="-70" dirty="0">
                <a:latin typeface="Corbel"/>
                <a:cs typeface="Corbel"/>
              </a:rPr>
              <a:t> </a:t>
            </a:r>
            <a:r>
              <a:rPr sz="2300" b="1" i="1" spc="-25" dirty="0">
                <a:latin typeface="Corbel"/>
                <a:cs typeface="Corbel"/>
              </a:rPr>
              <a:t>[1998]</a:t>
            </a:r>
            <a:r>
              <a:rPr sz="2300" b="1" i="1" spc="-11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UKHL</a:t>
            </a:r>
            <a:r>
              <a:rPr sz="2300" b="1" i="1" spc="-60" dirty="0">
                <a:latin typeface="Corbel"/>
                <a:cs typeface="Corbel"/>
              </a:rPr>
              <a:t> </a:t>
            </a:r>
            <a:r>
              <a:rPr sz="2300" b="1" i="1" spc="-25" dirty="0">
                <a:latin typeface="Corbel"/>
                <a:cs typeface="Corbel"/>
              </a:rPr>
              <a:t>28</a:t>
            </a:r>
            <a:r>
              <a:rPr sz="2300" spc="-25" dirty="0"/>
              <a:t>?</a:t>
            </a:r>
            <a:endParaRPr sz="2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375"/>
              </a:spcBef>
              <a:buClr>
                <a:srgbClr val="00A69E"/>
              </a:buClr>
              <a:buFont typeface="Corbel"/>
              <a:buAutoNum type="arabicPeriod" startAt="3"/>
            </a:pPr>
            <a:endParaRPr sz="2300"/>
          </a:p>
          <a:p>
            <a:pPr marL="485775" marR="5715" lvl="1" indent="-473075" algn="just">
              <a:lnSpc>
                <a:spcPct val="101699"/>
              </a:lnSpc>
              <a:buAutoNum type="alphaLcPeriod"/>
              <a:tabLst>
                <a:tab pos="485775" algn="l"/>
              </a:tabLst>
            </a:pPr>
            <a:r>
              <a:rPr sz="2300" dirty="0">
                <a:latin typeface="Corbel"/>
                <a:cs typeface="Corbel"/>
              </a:rPr>
              <a:t>The</a:t>
            </a:r>
            <a:r>
              <a:rPr sz="2300" spc="21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defendant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set</a:t>
            </a:r>
            <a:r>
              <a:rPr sz="2300" spc="21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fire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21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204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hotel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following</a:t>
            </a:r>
            <a:r>
              <a:rPr sz="2300" spc="2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argument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with</a:t>
            </a:r>
            <a:r>
              <a:rPr sz="2300" spc="215" dirty="0">
                <a:latin typeface="Corbel"/>
                <a:cs typeface="Corbel"/>
              </a:rPr>
              <a:t> </a:t>
            </a:r>
            <a:r>
              <a:rPr sz="2300" spc="-25" dirty="0">
                <a:latin typeface="Corbel"/>
                <a:cs typeface="Corbel"/>
              </a:rPr>
              <a:t>the </a:t>
            </a:r>
            <a:r>
              <a:rPr sz="2300" dirty="0">
                <a:latin typeface="Corbel"/>
                <a:cs typeface="Corbel"/>
              </a:rPr>
              <a:t>owner</a:t>
            </a:r>
            <a:r>
              <a:rPr sz="2300" spc="-7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of</a:t>
            </a:r>
            <a:r>
              <a:rPr sz="2300" spc="-7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-6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hotel</a:t>
            </a:r>
            <a:endParaRPr sz="2300">
              <a:latin typeface="Corbel"/>
              <a:cs typeface="Corbel"/>
            </a:endParaRPr>
          </a:p>
          <a:p>
            <a:pPr marL="485775" marR="5715" lvl="1" indent="-473075" algn="just">
              <a:lnSpc>
                <a:spcPct val="100000"/>
              </a:lnSpc>
              <a:spcBef>
                <a:spcPts val="1225"/>
              </a:spcBef>
              <a:buAutoNum type="alphaLcPeriod"/>
              <a:tabLst>
                <a:tab pos="485775" algn="l"/>
              </a:tabLst>
            </a:pPr>
            <a:r>
              <a:rPr sz="2300" dirty="0">
                <a:latin typeface="Corbel"/>
                <a:cs typeface="Corbel"/>
              </a:rPr>
              <a:t>The</a:t>
            </a:r>
            <a:r>
              <a:rPr sz="2300" spc="4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defendant</a:t>
            </a:r>
            <a:r>
              <a:rPr sz="2300" spc="40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tore</a:t>
            </a:r>
            <a:r>
              <a:rPr sz="2300" spc="4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3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gas</a:t>
            </a:r>
            <a:r>
              <a:rPr sz="2300" spc="3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meter</a:t>
            </a:r>
            <a:r>
              <a:rPr sz="2300" spc="40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from</a:t>
            </a:r>
            <a:r>
              <a:rPr sz="2300" spc="3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40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wall</a:t>
            </a:r>
            <a:r>
              <a:rPr sz="2300" spc="4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in</a:t>
            </a:r>
            <a:r>
              <a:rPr sz="2300" spc="4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order</a:t>
            </a:r>
            <a:r>
              <a:rPr sz="2300" spc="40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39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steal </a:t>
            </a:r>
            <a:r>
              <a:rPr sz="2300" dirty="0">
                <a:latin typeface="Corbel"/>
                <a:cs typeface="Corbel"/>
              </a:rPr>
              <a:t>money</a:t>
            </a:r>
            <a:r>
              <a:rPr sz="2300" spc="33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but</a:t>
            </a:r>
            <a:r>
              <a:rPr sz="2300" spc="3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damaged</a:t>
            </a:r>
            <a:r>
              <a:rPr sz="2300" spc="3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33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gas</a:t>
            </a:r>
            <a:r>
              <a:rPr sz="2300" spc="3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pipe</a:t>
            </a:r>
            <a:r>
              <a:rPr sz="2300" spc="3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in</a:t>
            </a:r>
            <a:r>
              <a:rPr sz="2300" spc="3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3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process</a:t>
            </a:r>
            <a:r>
              <a:rPr sz="2300" spc="33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which</a:t>
            </a:r>
            <a:r>
              <a:rPr sz="2300" spc="3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caused</a:t>
            </a:r>
            <a:r>
              <a:rPr sz="2300" spc="330" dirty="0">
                <a:latin typeface="Corbel"/>
                <a:cs typeface="Corbel"/>
              </a:rPr>
              <a:t> </a:t>
            </a:r>
            <a:r>
              <a:rPr sz="2300" spc="-25" dirty="0">
                <a:latin typeface="Corbel"/>
                <a:cs typeface="Corbel"/>
              </a:rPr>
              <a:t>an </a:t>
            </a:r>
            <a:r>
              <a:rPr sz="2300" spc="-10" dirty="0">
                <a:latin typeface="Corbel"/>
                <a:cs typeface="Corbel"/>
              </a:rPr>
              <a:t>explosion</a:t>
            </a:r>
            <a:endParaRPr sz="2300">
              <a:latin typeface="Corbel"/>
              <a:cs typeface="Corbel"/>
            </a:endParaRPr>
          </a:p>
          <a:p>
            <a:pPr marL="485775" marR="5080" lvl="1" indent="-473075" algn="just">
              <a:lnSpc>
                <a:spcPts val="2710"/>
              </a:lnSpc>
              <a:spcBef>
                <a:spcPts val="1355"/>
              </a:spcBef>
              <a:buAutoNum type="alphaLcPeriod"/>
              <a:tabLst>
                <a:tab pos="485775" algn="l"/>
              </a:tabLst>
            </a:pPr>
            <a:r>
              <a:rPr sz="2300" dirty="0">
                <a:latin typeface="Corbel"/>
                <a:cs typeface="Corbel"/>
              </a:rPr>
              <a:t>The</a:t>
            </a:r>
            <a:r>
              <a:rPr sz="2300" spc="3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defendant</a:t>
            </a:r>
            <a:r>
              <a:rPr sz="2300" spc="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threw</a:t>
            </a:r>
            <a:r>
              <a:rPr sz="2300" spc="1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his</a:t>
            </a:r>
            <a:r>
              <a:rPr sz="2300" spc="25" dirty="0">
                <a:latin typeface="Corbel"/>
                <a:cs typeface="Corbel"/>
              </a:rPr>
              <a:t> </a:t>
            </a:r>
            <a:r>
              <a:rPr sz="2300" spc="-25" dirty="0">
                <a:latin typeface="Corbel"/>
                <a:cs typeface="Corbel"/>
              </a:rPr>
              <a:t>three-</a:t>
            </a:r>
            <a:r>
              <a:rPr sz="2300" spc="-20" dirty="0">
                <a:latin typeface="Corbel"/>
                <a:cs typeface="Corbel"/>
              </a:rPr>
              <a:t>month-</a:t>
            </a:r>
            <a:r>
              <a:rPr sz="2300" dirty="0">
                <a:latin typeface="Corbel"/>
                <a:cs typeface="Corbel"/>
              </a:rPr>
              <a:t>old</a:t>
            </a:r>
            <a:r>
              <a:rPr sz="2300" spc="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son</a:t>
            </a:r>
            <a:r>
              <a:rPr sz="2300" spc="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on</a:t>
            </a:r>
            <a:r>
              <a:rPr sz="2300" spc="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2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hard</a:t>
            </a:r>
            <a:r>
              <a:rPr sz="2300" spc="2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surface.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-6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child</a:t>
            </a:r>
            <a:r>
              <a:rPr sz="2300" spc="-7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sustained</a:t>
            </a:r>
            <a:r>
              <a:rPr sz="2300" spc="-7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-7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fractured</a:t>
            </a:r>
            <a:r>
              <a:rPr sz="2300" spc="-7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skull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-7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died.</a:t>
            </a:r>
            <a:endParaRPr sz="2300">
              <a:latin typeface="Corbel"/>
              <a:cs typeface="Corbel"/>
            </a:endParaRPr>
          </a:p>
          <a:p>
            <a:pPr marL="485775" marR="5080" lvl="1" indent="-473075" algn="just">
              <a:lnSpc>
                <a:spcPct val="99600"/>
              </a:lnSpc>
              <a:spcBef>
                <a:spcPts val="1180"/>
              </a:spcBef>
              <a:buAutoNum type="alphaLcPeriod"/>
              <a:tabLst>
                <a:tab pos="485775" algn="l"/>
              </a:tabLst>
            </a:pPr>
            <a:r>
              <a:rPr sz="2300" spc="-35" dirty="0">
                <a:latin typeface="Corbel"/>
                <a:cs typeface="Corbel"/>
              </a:rPr>
              <a:t>Two</a:t>
            </a:r>
            <a:r>
              <a:rPr sz="2300" spc="-5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boys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set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fire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-5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-5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shop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after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failing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-5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extinguish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fire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they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lit</a:t>
            </a:r>
            <a:r>
              <a:rPr sz="2300" spc="-45" dirty="0">
                <a:latin typeface="Corbel"/>
                <a:cs typeface="Corbel"/>
              </a:rPr>
              <a:t> </a:t>
            </a:r>
            <a:r>
              <a:rPr sz="2300" spc="-25" dirty="0">
                <a:latin typeface="Corbel"/>
                <a:cs typeface="Corbel"/>
              </a:rPr>
              <a:t>in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8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wheelie</a:t>
            </a:r>
            <a:r>
              <a:rPr sz="2300" spc="9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bin</a:t>
            </a:r>
            <a:r>
              <a:rPr sz="2300" spc="9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using</a:t>
            </a:r>
            <a:r>
              <a:rPr sz="2300" spc="8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newspapers</a:t>
            </a:r>
            <a:r>
              <a:rPr sz="2300" spc="8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95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build</a:t>
            </a:r>
            <a:r>
              <a:rPr sz="2300" spc="8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8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fire</a:t>
            </a:r>
            <a:r>
              <a:rPr sz="2300" spc="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to</a:t>
            </a:r>
            <a:r>
              <a:rPr sz="2300" spc="8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keep</a:t>
            </a:r>
            <a:r>
              <a:rPr sz="2300" spc="8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themselves </a:t>
            </a:r>
            <a:r>
              <a:rPr sz="2300" spc="-20" dirty="0">
                <a:latin typeface="Corbel"/>
                <a:cs typeface="Corbel"/>
              </a:rPr>
              <a:t>warm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20" dirty="0"/>
              <a:t>MCQs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609600" y="6852258"/>
            <a:ext cx="349250" cy="468630"/>
          </a:xfrm>
          <a:custGeom>
            <a:avLst/>
            <a:gdLst/>
            <a:ahLst/>
            <a:cxnLst/>
            <a:rect l="l" t="t" r="r" b="b"/>
            <a:pathLst>
              <a:path w="349250" h="468629">
                <a:moveTo>
                  <a:pt x="349243" y="0"/>
                </a:moveTo>
                <a:lnTo>
                  <a:pt x="0" y="0"/>
                </a:lnTo>
                <a:lnTo>
                  <a:pt x="0" y="468481"/>
                </a:lnTo>
                <a:lnTo>
                  <a:pt x="349243" y="468481"/>
                </a:lnTo>
                <a:lnTo>
                  <a:pt x="349243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259" y="6896813"/>
            <a:ext cx="28257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16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975" y="1860176"/>
            <a:ext cx="884936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4.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What</a:t>
            </a:r>
            <a:r>
              <a:rPr sz="2100" spc="-1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is</a:t>
            </a:r>
            <a:r>
              <a:rPr sz="2100" spc="-1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nature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100" spc="-1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00A69E"/>
                </a:solidFill>
                <a:latin typeface="Corbel"/>
                <a:cs typeface="Corbel"/>
              </a:rPr>
              <a:t>direction</a:t>
            </a:r>
            <a:r>
              <a:rPr sz="2100" spc="-2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that</a:t>
            </a:r>
            <a:r>
              <a:rPr sz="2100" spc="-1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Judge</a:t>
            </a:r>
            <a:r>
              <a:rPr sz="2100" spc="-1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should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give</a:t>
            </a:r>
            <a:r>
              <a:rPr sz="2100" spc="-1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to</a:t>
            </a:r>
            <a:r>
              <a:rPr sz="2100" spc="-3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the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jury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in</a:t>
            </a:r>
            <a:r>
              <a:rPr sz="2100" spc="-25" dirty="0">
                <a:solidFill>
                  <a:srgbClr val="00A69E"/>
                </a:solidFill>
                <a:latin typeface="Corbel"/>
                <a:cs typeface="Corbel"/>
              </a:rPr>
              <a:t> the </a:t>
            </a:r>
            <a:r>
              <a:rPr sz="2100" spc="-10" dirty="0">
                <a:solidFill>
                  <a:srgbClr val="00A69E"/>
                </a:solidFill>
                <a:latin typeface="Corbel"/>
                <a:cs typeface="Corbel"/>
              </a:rPr>
              <a:t>case</a:t>
            </a:r>
            <a:r>
              <a:rPr sz="2100" spc="-5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100" spc="-4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indirect/oblique</a:t>
            </a:r>
            <a:r>
              <a:rPr sz="2100" spc="-3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spc="-20" dirty="0">
                <a:solidFill>
                  <a:srgbClr val="00A69E"/>
                </a:solidFill>
                <a:latin typeface="Corbel"/>
                <a:cs typeface="Corbel"/>
              </a:rPr>
              <a:t>intention</a:t>
            </a:r>
            <a:r>
              <a:rPr sz="2100" spc="-4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dirty="0">
                <a:solidFill>
                  <a:srgbClr val="00A69E"/>
                </a:solidFill>
                <a:latin typeface="Corbel"/>
                <a:cs typeface="Corbel"/>
              </a:rPr>
              <a:t>in</a:t>
            </a:r>
            <a:r>
              <a:rPr sz="2100" spc="35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b="1" i="1" spc="-20" dirty="0">
                <a:solidFill>
                  <a:srgbClr val="00A69E"/>
                </a:solidFill>
                <a:latin typeface="Corbel"/>
                <a:cs typeface="Corbel"/>
              </a:rPr>
              <a:t>Woollin</a:t>
            </a:r>
            <a:r>
              <a:rPr sz="2100" b="1" i="1" spc="-4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b="1" i="1" spc="-30" dirty="0">
                <a:solidFill>
                  <a:srgbClr val="00A69E"/>
                </a:solidFill>
                <a:latin typeface="Corbel"/>
                <a:cs typeface="Corbel"/>
              </a:rPr>
              <a:t>[1998]</a:t>
            </a:r>
            <a:r>
              <a:rPr sz="2100" b="1" i="1" spc="-114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b="1" i="1" spc="-10" dirty="0">
                <a:solidFill>
                  <a:srgbClr val="00A69E"/>
                </a:solidFill>
                <a:latin typeface="Corbel"/>
                <a:cs typeface="Corbel"/>
              </a:rPr>
              <a:t>UKHL</a:t>
            </a:r>
            <a:r>
              <a:rPr sz="2100" b="1" i="1" spc="-4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100" b="1" i="1" spc="-25" dirty="0">
                <a:solidFill>
                  <a:srgbClr val="00A69E"/>
                </a:solidFill>
                <a:latin typeface="Corbel"/>
                <a:cs typeface="Corbel"/>
              </a:rPr>
              <a:t>28</a:t>
            </a:r>
            <a:r>
              <a:rPr sz="2100" spc="-25" dirty="0">
                <a:solidFill>
                  <a:srgbClr val="00A69E"/>
                </a:solidFill>
                <a:latin typeface="Corbel"/>
                <a:cs typeface="Corbel"/>
              </a:rPr>
              <a:t>?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975" y="3128144"/>
            <a:ext cx="8850630" cy="399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marR="6350" indent="-473075" algn="just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485775" algn="l"/>
                <a:tab pos="487680" algn="l"/>
              </a:tabLst>
            </a:pPr>
            <a:r>
              <a:rPr sz="2100" dirty="0">
                <a:latin typeface="Corbel"/>
                <a:cs typeface="Corbel"/>
              </a:rPr>
              <a:t>	Serious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virtual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certainty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appreciated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this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being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‘a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substantial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risk’.</a:t>
            </a:r>
            <a:endParaRPr sz="2100">
              <a:latin typeface="Corbel"/>
              <a:cs typeface="Corbel"/>
            </a:endParaRPr>
          </a:p>
          <a:p>
            <a:pPr marL="485775" marR="5080" indent="-473075" algn="just">
              <a:lnSpc>
                <a:spcPct val="99400"/>
              </a:lnSpc>
              <a:spcBef>
                <a:spcPts val="1190"/>
              </a:spcBef>
              <a:buAutoNum type="alphaLcPeriod"/>
              <a:tabLst>
                <a:tab pos="485775" algn="l"/>
                <a:tab pos="487680" algn="l"/>
              </a:tabLst>
            </a:pPr>
            <a:r>
              <a:rPr sz="2100" dirty="0">
                <a:latin typeface="Corbel"/>
                <a:cs typeface="Corbel"/>
              </a:rPr>
              <a:t>	The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jury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directed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entitled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find</a:t>
            </a:r>
            <a:r>
              <a:rPr sz="2100" spc="114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11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necessary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unless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feel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death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serious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bodily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virtual</a:t>
            </a:r>
            <a:r>
              <a:rPr sz="2100" spc="2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certainty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(barring</a:t>
            </a:r>
            <a:r>
              <a:rPr sz="2100" spc="2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some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unforeseen</a:t>
            </a:r>
            <a:r>
              <a:rPr sz="2100" spc="2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intervention)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D’s </a:t>
            </a:r>
            <a:r>
              <a:rPr sz="2100" spc="-20" dirty="0">
                <a:latin typeface="Corbel"/>
                <a:cs typeface="Corbel"/>
              </a:rPr>
              <a:t>actions,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defendant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appreciated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such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case.</a:t>
            </a:r>
            <a:endParaRPr sz="2100">
              <a:latin typeface="Corbel"/>
              <a:cs typeface="Corbel"/>
            </a:endParaRPr>
          </a:p>
          <a:p>
            <a:pPr marL="485775" marR="5080" indent="-473075" algn="just">
              <a:lnSpc>
                <a:spcPct val="99400"/>
              </a:lnSpc>
              <a:spcBef>
                <a:spcPts val="1290"/>
              </a:spcBef>
              <a:buAutoNum type="alphaLcPeriod"/>
              <a:tabLst>
                <a:tab pos="485775" algn="l"/>
                <a:tab pos="487680" algn="l"/>
              </a:tabLst>
            </a:pPr>
            <a:r>
              <a:rPr sz="2100" dirty="0">
                <a:latin typeface="Corbel"/>
                <a:cs typeface="Corbel"/>
              </a:rPr>
              <a:t>	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jury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directed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are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entitled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infer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necessary </a:t>
            </a:r>
            <a:r>
              <a:rPr sz="2100" dirty="0">
                <a:latin typeface="Corbel"/>
                <a:cs typeface="Corbel"/>
              </a:rPr>
              <a:t>intention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unless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feel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sure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death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serious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bodily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had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virtual</a:t>
            </a:r>
            <a:r>
              <a:rPr sz="2100" spc="2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certainty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(barring</a:t>
            </a:r>
            <a:r>
              <a:rPr sz="2100" spc="2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some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unforeseen</a:t>
            </a:r>
            <a:r>
              <a:rPr sz="2100" spc="2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intervention)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29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result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D’s </a:t>
            </a:r>
            <a:r>
              <a:rPr sz="2100" spc="-20" dirty="0">
                <a:latin typeface="Corbel"/>
                <a:cs typeface="Corbel"/>
              </a:rPr>
              <a:t>actions,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defendant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appreciated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such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case.</a:t>
            </a:r>
            <a:endParaRPr sz="2100">
              <a:latin typeface="Corbel"/>
              <a:cs typeface="Corbel"/>
            </a:endParaRPr>
          </a:p>
          <a:p>
            <a:pPr marL="487680" indent="-474980" algn="just">
              <a:lnSpc>
                <a:spcPct val="100000"/>
              </a:lnSpc>
              <a:spcBef>
                <a:spcPts val="1150"/>
              </a:spcBef>
              <a:buAutoNum type="alphaLcPeriod"/>
              <a:tabLst>
                <a:tab pos="48768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actual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meaning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intention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matter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them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jury)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decide.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20" dirty="0"/>
              <a:t>MCQs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609600" y="6852258"/>
            <a:ext cx="349250" cy="46863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5"/>
              </a:lnSpc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17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 algn="just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09880" algn="l"/>
              </a:tabLst>
            </a:pPr>
            <a:r>
              <a:rPr dirty="0"/>
              <a:t>How</a:t>
            </a:r>
            <a:r>
              <a:rPr spc="-80" dirty="0"/>
              <a:t> </a:t>
            </a:r>
            <a:r>
              <a:rPr dirty="0"/>
              <a:t>does</a:t>
            </a:r>
            <a:r>
              <a:rPr spc="-75" dirty="0"/>
              <a:t> </a:t>
            </a:r>
            <a:r>
              <a:rPr spc="-10" dirty="0"/>
              <a:t>indirect/oblique</a:t>
            </a:r>
            <a:r>
              <a:rPr spc="-70" dirty="0"/>
              <a:t> </a:t>
            </a:r>
            <a:r>
              <a:rPr dirty="0"/>
              <a:t>intention</a:t>
            </a:r>
            <a:r>
              <a:rPr spc="-85" dirty="0"/>
              <a:t> </a:t>
            </a:r>
            <a:r>
              <a:rPr dirty="0"/>
              <a:t>differ</a:t>
            </a:r>
            <a:r>
              <a:rPr spc="-85" dirty="0"/>
              <a:t> </a:t>
            </a:r>
            <a:r>
              <a:rPr dirty="0"/>
              <a:t>from</a:t>
            </a:r>
            <a:r>
              <a:rPr spc="-80" dirty="0"/>
              <a:t> </a:t>
            </a:r>
            <a:r>
              <a:rPr spc="-10" dirty="0"/>
              <a:t>recklessness?</a:t>
            </a:r>
          </a:p>
          <a:p>
            <a:pPr>
              <a:lnSpc>
                <a:spcPct val="100000"/>
              </a:lnSpc>
              <a:spcBef>
                <a:spcPts val="2445"/>
              </a:spcBef>
              <a:buClr>
                <a:srgbClr val="00A69E"/>
              </a:buClr>
              <a:buFont typeface="Corbel"/>
              <a:buAutoNum type="arabicPeriod" startAt="5"/>
            </a:pPr>
            <a:endParaRPr spc="-10" dirty="0"/>
          </a:p>
          <a:p>
            <a:pPr marL="484505" lvl="1" indent="-471805" algn="just">
              <a:lnSpc>
                <a:spcPct val="100000"/>
              </a:lnSpc>
              <a:buAutoNum type="alphaLcPeriod"/>
              <a:tabLst>
                <a:tab pos="484505" algn="l"/>
              </a:tabLst>
            </a:pPr>
            <a:r>
              <a:rPr sz="2500" dirty="0">
                <a:latin typeface="Corbel"/>
                <a:cs typeface="Corbel"/>
              </a:rPr>
              <a:t>It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does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not,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they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are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same.</a:t>
            </a:r>
            <a:endParaRPr sz="2500">
              <a:latin typeface="Corbel"/>
              <a:cs typeface="Corbel"/>
            </a:endParaRPr>
          </a:p>
          <a:p>
            <a:pPr marL="484505" marR="5080" lvl="1" indent="-471805" algn="just">
              <a:lnSpc>
                <a:spcPct val="100299"/>
              </a:lnSpc>
              <a:spcBef>
                <a:spcPts val="1285"/>
              </a:spcBef>
              <a:buAutoNum type="alphaLcPeriod"/>
              <a:tabLst>
                <a:tab pos="485775" algn="l"/>
              </a:tabLst>
            </a:pPr>
            <a:r>
              <a:rPr sz="2500" dirty="0">
                <a:latin typeface="Corbel"/>
                <a:cs typeface="Corbel"/>
              </a:rPr>
              <a:t>For</a:t>
            </a:r>
            <a:r>
              <a:rPr sz="2500" spc="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indirect/oblique</a:t>
            </a:r>
            <a:r>
              <a:rPr sz="2500" spc="10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intention</a:t>
            </a:r>
            <a:r>
              <a:rPr sz="2500" spc="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10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defendant</a:t>
            </a:r>
            <a:r>
              <a:rPr sz="2500" spc="10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must</a:t>
            </a:r>
            <a:r>
              <a:rPr sz="2500" spc="10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appreciate 	</a:t>
            </a:r>
            <a:r>
              <a:rPr sz="2500" dirty="0">
                <a:latin typeface="Corbel"/>
                <a:cs typeface="Corbel"/>
              </a:rPr>
              <a:t>that</a:t>
            </a:r>
            <a:r>
              <a:rPr sz="2500" spc="1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1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outcome</a:t>
            </a:r>
            <a:r>
              <a:rPr sz="2500" spc="1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was</a:t>
            </a:r>
            <a:r>
              <a:rPr sz="2500" spc="1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1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virtual</a:t>
            </a:r>
            <a:r>
              <a:rPr sz="2500" spc="1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certainty</a:t>
            </a:r>
            <a:r>
              <a:rPr sz="2500" spc="1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but</a:t>
            </a:r>
            <a:r>
              <a:rPr sz="2500" spc="1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for</a:t>
            </a:r>
            <a:r>
              <a:rPr sz="2500" spc="13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recklessness 	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defendant</a:t>
            </a:r>
            <a:r>
              <a:rPr sz="2500" spc="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must</a:t>
            </a:r>
            <a:r>
              <a:rPr sz="2500" spc="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appreciate</a:t>
            </a:r>
            <a:r>
              <a:rPr sz="2500" spc="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that</a:t>
            </a:r>
            <a:r>
              <a:rPr sz="2500" spc="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there</a:t>
            </a:r>
            <a:r>
              <a:rPr sz="2500" spc="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was</a:t>
            </a:r>
            <a:r>
              <a:rPr sz="2500" spc="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1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probable</a:t>
            </a:r>
            <a:r>
              <a:rPr sz="2500" spc="25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risk 	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outcome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occurring.</a:t>
            </a:r>
            <a:endParaRPr sz="2500">
              <a:latin typeface="Corbel"/>
              <a:cs typeface="Corbel"/>
            </a:endParaRPr>
          </a:p>
          <a:p>
            <a:pPr marL="485775" marR="5715" lvl="1" indent="-473075" algn="just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485775" algn="l"/>
              </a:tabLst>
            </a:pPr>
            <a:r>
              <a:rPr sz="2500" dirty="0">
                <a:latin typeface="Corbel"/>
                <a:cs typeface="Corbel"/>
              </a:rPr>
              <a:t>One</a:t>
            </a:r>
            <a:r>
              <a:rPr sz="2500" spc="3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applies</a:t>
            </a:r>
            <a:r>
              <a:rPr sz="2500" spc="3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3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murder</a:t>
            </a:r>
            <a:r>
              <a:rPr sz="2500" spc="3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only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(indirect/oblique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intention)</a:t>
            </a:r>
            <a:r>
              <a:rPr sz="2500" spc="36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and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other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applies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Manslaughter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only.</a:t>
            </a:r>
            <a:endParaRPr sz="2500">
              <a:latin typeface="Corbel"/>
              <a:cs typeface="Corbel"/>
            </a:endParaRPr>
          </a:p>
          <a:p>
            <a:pPr marL="484505" marR="6350" lvl="1" indent="-471805" algn="just">
              <a:lnSpc>
                <a:spcPct val="100000"/>
              </a:lnSpc>
              <a:spcBef>
                <a:spcPts val="1295"/>
              </a:spcBef>
              <a:buAutoNum type="alphaLcPeriod"/>
              <a:tabLst>
                <a:tab pos="485775" algn="l"/>
              </a:tabLst>
            </a:pPr>
            <a:r>
              <a:rPr sz="2500" dirty="0">
                <a:latin typeface="Corbel"/>
                <a:cs typeface="Corbel"/>
              </a:rPr>
              <a:t>One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3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subjective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test</a:t>
            </a:r>
            <a:r>
              <a:rPr sz="2500" spc="3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(indirect/oblique</a:t>
            </a:r>
            <a:r>
              <a:rPr sz="2500" spc="3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intention)</a:t>
            </a:r>
            <a:r>
              <a:rPr sz="2500" spc="3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35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the 	</a:t>
            </a:r>
            <a:r>
              <a:rPr sz="2500" dirty="0">
                <a:latin typeface="Corbel"/>
                <a:cs typeface="Corbel"/>
              </a:rPr>
              <a:t>other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both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subjective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objective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test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(recklessness).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20" dirty="0"/>
              <a:t>MCQs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609600" y="6852258"/>
            <a:ext cx="349250" cy="468630"/>
          </a:xfrm>
          <a:custGeom>
            <a:avLst/>
            <a:gdLst/>
            <a:ahLst/>
            <a:cxnLst/>
            <a:rect l="l" t="t" r="r" b="b"/>
            <a:pathLst>
              <a:path w="349250" h="468629">
                <a:moveTo>
                  <a:pt x="349243" y="0"/>
                </a:moveTo>
                <a:lnTo>
                  <a:pt x="0" y="0"/>
                </a:lnTo>
                <a:lnTo>
                  <a:pt x="0" y="468481"/>
                </a:lnTo>
                <a:lnTo>
                  <a:pt x="349243" y="468481"/>
                </a:lnTo>
                <a:lnTo>
                  <a:pt x="349243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32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975" y="1845929"/>
            <a:ext cx="8542020" cy="415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orbel"/>
                <a:cs typeface="Corbel"/>
              </a:rPr>
              <a:t>Larry</a:t>
            </a:r>
            <a:r>
              <a:rPr sz="2500" spc="4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3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Helga</a:t>
            </a:r>
            <a:r>
              <a:rPr sz="2500" spc="3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have</a:t>
            </a:r>
            <a:r>
              <a:rPr sz="2500" spc="3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3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heated</a:t>
            </a:r>
            <a:r>
              <a:rPr sz="2500" spc="4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argument.</a:t>
            </a:r>
            <a:r>
              <a:rPr sz="2500" spc="4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</a:t>
            </a:r>
            <a:r>
              <a:rPr sz="2500" spc="3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frustration,</a:t>
            </a:r>
            <a:r>
              <a:rPr sz="2500" spc="40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Larry </a:t>
            </a:r>
            <a:r>
              <a:rPr sz="2500" dirty="0">
                <a:latin typeface="Corbel"/>
                <a:cs typeface="Corbel"/>
              </a:rPr>
              <a:t>shoves</a:t>
            </a:r>
            <a:r>
              <a:rPr sz="2500" spc="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Helga</a:t>
            </a:r>
            <a:r>
              <a:rPr sz="2500" spc="8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who</a:t>
            </a:r>
            <a:r>
              <a:rPr sz="2500" spc="8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1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unfortunately</a:t>
            </a:r>
            <a:r>
              <a:rPr sz="2500" spc="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standing</a:t>
            </a:r>
            <a:r>
              <a:rPr sz="2500" spc="9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at</a:t>
            </a:r>
            <a:r>
              <a:rPr sz="2500" spc="1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10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top</a:t>
            </a:r>
            <a:r>
              <a:rPr sz="2500" spc="9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9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9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flight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229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stairs.</a:t>
            </a:r>
            <a:r>
              <a:rPr sz="2500" spc="2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Helga</a:t>
            </a:r>
            <a:r>
              <a:rPr sz="2500" spc="2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falls</a:t>
            </a:r>
            <a:r>
              <a:rPr sz="2500" spc="2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down</a:t>
            </a:r>
            <a:r>
              <a:rPr sz="2500" spc="2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2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stairs,</a:t>
            </a:r>
            <a:r>
              <a:rPr sz="2500" spc="2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suffering</a:t>
            </a:r>
            <a:r>
              <a:rPr sz="2500" spc="2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internal</a:t>
            </a:r>
            <a:r>
              <a:rPr sz="2500" spc="2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bleeding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1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head</a:t>
            </a:r>
            <a:r>
              <a:rPr sz="2500" spc="1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injuries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as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1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result.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Larry</a:t>
            </a:r>
            <a:r>
              <a:rPr sz="2500" spc="1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is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shocked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by</a:t>
            </a:r>
            <a:r>
              <a:rPr sz="2500" spc="1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what</a:t>
            </a:r>
            <a:r>
              <a:rPr sz="2500" spc="110" dirty="0">
                <a:latin typeface="Corbel"/>
                <a:cs typeface="Corbel"/>
              </a:rPr>
              <a:t>  </a:t>
            </a:r>
            <a:r>
              <a:rPr sz="2500" spc="-25" dirty="0">
                <a:latin typeface="Corbel"/>
                <a:cs typeface="Corbel"/>
              </a:rPr>
              <a:t>has </a:t>
            </a:r>
            <a:r>
              <a:rPr sz="2500" dirty="0">
                <a:latin typeface="Corbel"/>
                <a:cs typeface="Corbel"/>
              </a:rPr>
              <a:t>happened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immediately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rushes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downstairs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picks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Helga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up </a:t>
            </a:r>
            <a:r>
              <a:rPr sz="2500" dirty="0">
                <a:latin typeface="Corbel"/>
                <a:cs typeface="Corbel"/>
              </a:rPr>
              <a:t>intending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carry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her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his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car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rush</a:t>
            </a:r>
            <a:r>
              <a:rPr sz="2500" spc="-4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her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hospital.</a:t>
            </a:r>
            <a:r>
              <a:rPr sz="2500" spc="-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On</a:t>
            </a:r>
            <a:r>
              <a:rPr sz="2500" spc="-40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the </a:t>
            </a:r>
            <a:r>
              <a:rPr sz="2500" dirty="0">
                <a:latin typeface="Corbel"/>
                <a:cs typeface="Corbel"/>
              </a:rPr>
              <a:t>way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to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5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car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</a:t>
            </a:r>
            <a:r>
              <a:rPr sz="2500" spc="5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drops</a:t>
            </a:r>
            <a:r>
              <a:rPr sz="2500" spc="54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Helga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5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she</a:t>
            </a:r>
            <a:r>
              <a:rPr sz="2500" spc="53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hits</a:t>
            </a:r>
            <a:r>
              <a:rPr sz="2500" spc="53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her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head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on</a:t>
            </a:r>
            <a:r>
              <a:rPr sz="2500" spc="52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the </a:t>
            </a:r>
            <a:r>
              <a:rPr sz="2500" spc="-10" dirty="0">
                <a:latin typeface="Corbel"/>
                <a:cs typeface="Corbel"/>
              </a:rPr>
              <a:t>pavement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and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dies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from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her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injuries.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45"/>
              </a:spcBef>
            </a:pPr>
            <a:endParaRPr sz="250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</a:pPr>
            <a:r>
              <a:rPr sz="2500" b="1" spc="-10" dirty="0">
                <a:latin typeface="Corbel"/>
                <a:cs typeface="Corbel"/>
              </a:rPr>
              <a:t>Discuss</a:t>
            </a:r>
            <a:r>
              <a:rPr sz="2500" b="1" spc="-70" dirty="0">
                <a:latin typeface="Corbel"/>
                <a:cs typeface="Corbel"/>
              </a:rPr>
              <a:t> </a:t>
            </a:r>
            <a:r>
              <a:rPr sz="2500" b="1" spc="-20" dirty="0">
                <a:latin typeface="Corbel"/>
                <a:cs typeface="Corbel"/>
              </a:rPr>
              <a:t>Larry’s</a:t>
            </a:r>
            <a:r>
              <a:rPr sz="2500" b="1" spc="-70" dirty="0">
                <a:latin typeface="Corbel"/>
                <a:cs typeface="Corbel"/>
              </a:rPr>
              <a:t> </a:t>
            </a:r>
            <a:r>
              <a:rPr sz="2500" b="1" spc="-10" dirty="0">
                <a:latin typeface="Corbel"/>
                <a:cs typeface="Corbel"/>
              </a:rPr>
              <a:t>liability</a:t>
            </a:r>
            <a:r>
              <a:rPr sz="2500" b="1" spc="-55" dirty="0">
                <a:latin typeface="Corbel"/>
                <a:cs typeface="Corbel"/>
              </a:rPr>
              <a:t> </a:t>
            </a:r>
            <a:r>
              <a:rPr sz="2500" b="1" dirty="0">
                <a:latin typeface="Corbel"/>
                <a:cs typeface="Corbel"/>
              </a:rPr>
              <a:t>for</a:t>
            </a:r>
            <a:r>
              <a:rPr sz="2500" b="1" spc="-60" dirty="0">
                <a:latin typeface="Corbel"/>
                <a:cs typeface="Corbel"/>
              </a:rPr>
              <a:t> </a:t>
            </a:r>
            <a:r>
              <a:rPr sz="2500" b="1" spc="-10" dirty="0">
                <a:latin typeface="Corbel"/>
                <a:cs typeface="Corbel"/>
              </a:rPr>
              <a:t>murder.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Murder</a:t>
            </a:r>
            <a:r>
              <a:rPr sz="2900" spc="-60" dirty="0"/>
              <a:t> </a:t>
            </a:r>
            <a:r>
              <a:rPr sz="2900" spc="-10" dirty="0"/>
              <a:t>Problem</a:t>
            </a:r>
            <a:r>
              <a:rPr sz="2900" spc="-135" dirty="0"/>
              <a:t> </a:t>
            </a:r>
            <a:r>
              <a:rPr sz="2900" spc="-10" dirty="0"/>
              <a:t>Question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635156" y="6882049"/>
            <a:ext cx="447675" cy="446405"/>
          </a:xfrm>
          <a:custGeom>
            <a:avLst/>
            <a:gdLst/>
            <a:ahLst/>
            <a:cxnLst/>
            <a:rect l="l" t="t" r="r" b="b"/>
            <a:pathLst>
              <a:path w="447675" h="446404">
                <a:moveTo>
                  <a:pt x="447518" y="0"/>
                </a:moveTo>
                <a:lnTo>
                  <a:pt x="0" y="0"/>
                </a:lnTo>
                <a:lnTo>
                  <a:pt x="0" y="445850"/>
                </a:lnTo>
                <a:lnTo>
                  <a:pt x="447518" y="445850"/>
                </a:lnTo>
                <a:lnTo>
                  <a:pt x="447518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32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975" y="1833257"/>
            <a:ext cx="8797925" cy="53232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4800" marR="6985" indent="-292735" algn="just">
              <a:lnSpc>
                <a:spcPts val="2300"/>
              </a:lnSpc>
              <a:spcBef>
                <a:spcPts val="260"/>
              </a:spcBef>
              <a:buFont typeface="Arial MT"/>
              <a:buChar char="•"/>
              <a:tabLst>
                <a:tab pos="307975" algn="l"/>
              </a:tabLst>
            </a:pPr>
            <a:r>
              <a:rPr sz="2000" dirty="0">
                <a:latin typeface="Corbel"/>
                <a:cs typeface="Corbel"/>
              </a:rPr>
              <a:t>Establish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whether</a:t>
            </a:r>
            <a:r>
              <a:rPr sz="2000" spc="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actus</a:t>
            </a:r>
            <a:r>
              <a:rPr sz="2000" spc="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murder</a:t>
            </a:r>
            <a:r>
              <a:rPr sz="2000" spc="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has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been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met</a:t>
            </a:r>
            <a:r>
              <a:rPr sz="2000" spc="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–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unlawful</a:t>
            </a:r>
            <a:r>
              <a:rPr sz="2000" spc="7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killing</a:t>
            </a:r>
            <a:r>
              <a:rPr sz="2000" spc="5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under</a:t>
            </a:r>
            <a:r>
              <a:rPr sz="2000" spc="6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00A69E"/>
                </a:solidFill>
                <a:latin typeface="Corbel"/>
                <a:cs typeface="Corbel"/>
              </a:rPr>
              <a:t>the 	King’s</a:t>
            </a:r>
            <a:r>
              <a:rPr sz="2000" spc="-5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40" dirty="0">
                <a:solidFill>
                  <a:srgbClr val="00A69E"/>
                </a:solidFill>
                <a:latin typeface="Corbel"/>
                <a:cs typeface="Corbel"/>
              </a:rPr>
              <a:t>Peace</a:t>
            </a:r>
            <a:r>
              <a:rPr sz="2000" spc="-4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of</a:t>
            </a:r>
            <a:r>
              <a:rPr sz="2000" spc="-4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a</a:t>
            </a:r>
            <a:r>
              <a:rPr sz="2000" spc="-5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A69E"/>
                </a:solidFill>
                <a:latin typeface="Corbel"/>
                <a:cs typeface="Corbel"/>
              </a:rPr>
              <a:t>person</a:t>
            </a:r>
            <a:r>
              <a:rPr sz="2000" spc="-5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in</a:t>
            </a:r>
            <a:r>
              <a:rPr sz="2000" spc="-5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A69E"/>
                </a:solidFill>
                <a:latin typeface="Corbel"/>
                <a:cs typeface="Corbel"/>
              </a:rPr>
              <a:t>being?</a:t>
            </a:r>
            <a:r>
              <a:rPr sz="2000" spc="-20" dirty="0">
                <a:latin typeface="Corbel"/>
                <a:cs typeface="Corbel"/>
              </a:rPr>
              <a:t>Yes,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possible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on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facts.</a:t>
            </a:r>
            <a:endParaRPr sz="2000">
              <a:latin typeface="Corbel"/>
              <a:cs typeface="Corbel"/>
            </a:endParaRPr>
          </a:p>
          <a:p>
            <a:pPr marL="304800" marR="5080" indent="-292735" algn="just">
              <a:lnSpc>
                <a:spcPct val="98400"/>
              </a:lnSpc>
              <a:spcBef>
                <a:spcPts val="1280"/>
              </a:spcBef>
              <a:buFont typeface="Arial MT"/>
              <a:buChar char="•"/>
              <a:tabLst>
                <a:tab pos="307975" algn="l"/>
              </a:tabLst>
            </a:pPr>
            <a:r>
              <a:rPr sz="2000" dirty="0">
                <a:latin typeface="Corbel"/>
                <a:cs typeface="Corbel"/>
              </a:rPr>
              <a:t>Establish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whether</a:t>
            </a:r>
            <a:r>
              <a:rPr sz="2000" spc="1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mens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</a:t>
            </a:r>
            <a:r>
              <a:rPr sz="2000" spc="1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for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murder</a:t>
            </a:r>
            <a:r>
              <a:rPr sz="2000" spc="114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has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been</a:t>
            </a:r>
            <a:r>
              <a:rPr sz="2000" spc="1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met</a:t>
            </a:r>
            <a:r>
              <a:rPr sz="2000" spc="114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–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directly</a:t>
            </a:r>
            <a:r>
              <a:rPr sz="2000" spc="11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or</a:t>
            </a:r>
            <a:r>
              <a:rPr sz="2000" spc="114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69E"/>
                </a:solidFill>
                <a:latin typeface="Corbel"/>
                <a:cs typeface="Corbel"/>
              </a:rPr>
              <a:t>indirectly 	</a:t>
            </a:r>
            <a:r>
              <a:rPr sz="2000" spc="-20" dirty="0">
                <a:solidFill>
                  <a:srgbClr val="00A69E"/>
                </a:solidFill>
                <a:latin typeface="Corbel"/>
                <a:cs typeface="Corbel"/>
              </a:rPr>
              <a:t>intends</a:t>
            </a:r>
            <a:r>
              <a:rPr sz="2000" spc="-7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to</a:t>
            </a:r>
            <a:r>
              <a:rPr sz="2000" spc="-7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kill</a:t>
            </a:r>
            <a:r>
              <a:rPr sz="2000" spc="-6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or</a:t>
            </a:r>
            <a:r>
              <a:rPr sz="2000" spc="-6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A69E"/>
                </a:solidFill>
                <a:latin typeface="Corbel"/>
                <a:cs typeface="Corbel"/>
              </a:rPr>
              <a:t>cause</a:t>
            </a:r>
            <a:r>
              <a:rPr sz="2000" spc="-8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A69E"/>
                </a:solidFill>
                <a:latin typeface="Corbel"/>
                <a:cs typeface="Corbel"/>
              </a:rPr>
              <a:t>GBH?</a:t>
            </a:r>
            <a:r>
              <a:rPr sz="2000" spc="-7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There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is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no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intention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kill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but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there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may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be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intention 	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cause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GBH.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Did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Larry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push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Helga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anger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without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intent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cause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serious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harm 	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did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intend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cause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serious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harm?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Question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direct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intent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is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matter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for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the 	</a:t>
            </a:r>
            <a:r>
              <a:rPr sz="2000" dirty="0">
                <a:latin typeface="Corbel"/>
                <a:cs typeface="Corbel"/>
              </a:rPr>
              <a:t>jury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(see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v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Moloney).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Might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be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easier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establish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indirect/oblique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intention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but 	</a:t>
            </a:r>
            <a:r>
              <a:rPr sz="2000" spc="-20" dirty="0">
                <a:latin typeface="Corbel"/>
                <a:cs typeface="Corbel"/>
              </a:rPr>
              <a:t>must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apply</a:t>
            </a:r>
            <a:r>
              <a:rPr sz="2000" spc="-13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Woollin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test.</a:t>
            </a:r>
            <a:endParaRPr sz="2000">
              <a:latin typeface="Corbel"/>
              <a:cs typeface="Corbel"/>
            </a:endParaRPr>
          </a:p>
          <a:p>
            <a:pPr marL="304800" marR="5080" indent="-292735" algn="just">
              <a:lnSpc>
                <a:spcPct val="98400"/>
              </a:lnSpc>
              <a:spcBef>
                <a:spcPts val="1330"/>
              </a:spcBef>
              <a:buFont typeface="Arial MT"/>
              <a:buChar char="•"/>
              <a:tabLst>
                <a:tab pos="307975" algn="l"/>
              </a:tabLst>
            </a:pPr>
            <a:r>
              <a:rPr sz="2000" dirty="0">
                <a:latin typeface="Corbel"/>
                <a:cs typeface="Corbel"/>
              </a:rPr>
              <a:t>Even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if</a:t>
            </a:r>
            <a:r>
              <a:rPr sz="2000" spc="114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actus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reus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and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mens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</a:t>
            </a:r>
            <a:r>
              <a:rPr sz="2000" spc="10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exist</a:t>
            </a:r>
            <a:r>
              <a:rPr sz="2000" spc="125" dirty="0"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can</a:t>
            </a:r>
            <a:r>
              <a:rPr sz="2000" spc="11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we</a:t>
            </a:r>
            <a:r>
              <a:rPr sz="2000" spc="114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say</a:t>
            </a:r>
            <a:r>
              <a:rPr sz="2000" spc="114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they</a:t>
            </a:r>
            <a:r>
              <a:rPr sz="2000" spc="110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coincide?</a:t>
            </a:r>
            <a:r>
              <a:rPr sz="2000" spc="114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Larry</a:t>
            </a:r>
            <a:r>
              <a:rPr sz="2000" spc="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may</a:t>
            </a:r>
            <a:r>
              <a:rPr sz="2000" spc="114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have 	</a:t>
            </a:r>
            <a:r>
              <a:rPr sz="2000" dirty="0">
                <a:latin typeface="Corbel"/>
                <a:cs typeface="Corbel"/>
              </a:rPr>
              <a:t>had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mens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at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time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pushing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Helga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but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this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does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not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cause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her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death,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she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dies 	</a:t>
            </a:r>
            <a:r>
              <a:rPr sz="2000" dirty="0">
                <a:latin typeface="Corbel"/>
                <a:cs typeface="Corbel"/>
              </a:rPr>
              <a:t>after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accidentally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drops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her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whilst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trying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save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her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and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so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did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not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have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the 	</a:t>
            </a:r>
            <a:r>
              <a:rPr sz="2000" spc="-10" dirty="0">
                <a:latin typeface="Corbel"/>
                <a:cs typeface="Corbel"/>
              </a:rPr>
              <a:t>necessary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mens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at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time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her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death.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coincidence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problem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can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be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solved 	</a:t>
            </a:r>
            <a:r>
              <a:rPr sz="2000" dirty="0">
                <a:latin typeface="Corbel"/>
                <a:cs typeface="Corbel"/>
              </a:rPr>
              <a:t>by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applying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‘single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transaction’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theory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–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see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cases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such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as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Thabo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Meli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v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and 	</a:t>
            </a:r>
            <a:r>
              <a:rPr sz="2000" dirty="0">
                <a:latin typeface="Corbel"/>
                <a:cs typeface="Corbel"/>
              </a:rPr>
              <a:t>Le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Brun</a:t>
            </a:r>
            <a:endParaRPr sz="2000">
              <a:latin typeface="Corbel"/>
              <a:cs typeface="Corbel"/>
            </a:endParaRPr>
          </a:p>
          <a:p>
            <a:pPr marL="304800" marR="7620" indent="-292735" algn="just">
              <a:lnSpc>
                <a:spcPts val="2300"/>
              </a:lnSpc>
              <a:spcBef>
                <a:spcPts val="1460"/>
              </a:spcBef>
              <a:buFont typeface="Arial MT"/>
              <a:buChar char="•"/>
              <a:tabLst>
                <a:tab pos="307975" algn="l"/>
              </a:tabLst>
            </a:pP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Loss</a:t>
            </a:r>
            <a:r>
              <a:rPr sz="2000" spc="-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69E"/>
                </a:solidFill>
                <a:latin typeface="Corbel"/>
                <a:cs typeface="Corbel"/>
              </a:rPr>
              <a:t>of control</a:t>
            </a:r>
            <a:r>
              <a:rPr sz="2000" spc="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may be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available</a:t>
            </a:r>
            <a:r>
              <a:rPr sz="2000" dirty="0">
                <a:latin typeface="Corbel"/>
                <a:cs typeface="Corbel"/>
              </a:rPr>
              <a:t> as a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possible defence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 Larry (to be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discussed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in 	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next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lecture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–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35" dirty="0">
                <a:latin typeface="Corbel"/>
                <a:cs typeface="Corbel"/>
              </a:rPr>
              <a:t>remember,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next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week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is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35" dirty="0">
                <a:latin typeface="Corbel"/>
                <a:cs typeface="Corbel"/>
              </a:rPr>
              <a:t>Reading</a:t>
            </a:r>
            <a:r>
              <a:rPr sz="2000" spc="-135" dirty="0">
                <a:latin typeface="Corbel"/>
                <a:cs typeface="Corbel"/>
              </a:rPr>
              <a:t> </a:t>
            </a:r>
            <a:r>
              <a:rPr sz="2000" spc="-45" dirty="0">
                <a:latin typeface="Corbel"/>
                <a:cs typeface="Corbel"/>
              </a:rPr>
              <a:t>Week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and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there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is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no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lecture).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10" dirty="0"/>
              <a:t>Feedback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609601" y="6852258"/>
            <a:ext cx="328930" cy="46863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2435"/>
              </a:lnSpc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20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10" dirty="0"/>
              <a:t>Edward</a:t>
            </a:r>
            <a:r>
              <a:rPr sz="2900" spc="-135" dirty="0"/>
              <a:t> </a:t>
            </a:r>
            <a:r>
              <a:rPr sz="2900" spc="-25" dirty="0"/>
              <a:t>Coke’s</a:t>
            </a:r>
            <a:r>
              <a:rPr sz="2900" spc="-60" dirty="0"/>
              <a:t> </a:t>
            </a:r>
            <a:r>
              <a:rPr sz="2900" spc="-10" dirty="0"/>
              <a:t>Definition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1069975" y="1845929"/>
            <a:ext cx="5283835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orbel"/>
                <a:cs typeface="Corbel"/>
              </a:rPr>
              <a:t>The</a:t>
            </a:r>
            <a:r>
              <a:rPr sz="2500" spc="30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English</a:t>
            </a:r>
            <a:r>
              <a:rPr sz="2500" spc="3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jurist,</a:t>
            </a:r>
            <a:r>
              <a:rPr sz="2500" spc="300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Sir</a:t>
            </a:r>
            <a:r>
              <a:rPr sz="2500" spc="305" dirty="0">
                <a:latin typeface="Corbel"/>
                <a:cs typeface="Corbel"/>
              </a:rPr>
              <a:t>  </a:t>
            </a:r>
            <a:r>
              <a:rPr sz="2500" dirty="0">
                <a:latin typeface="Corbel"/>
                <a:cs typeface="Corbel"/>
              </a:rPr>
              <a:t>Edward</a:t>
            </a:r>
            <a:r>
              <a:rPr sz="2500" spc="300" dirty="0">
                <a:latin typeface="Corbel"/>
                <a:cs typeface="Corbel"/>
              </a:rPr>
              <a:t>  </a:t>
            </a:r>
            <a:r>
              <a:rPr sz="2500" spc="-20" dirty="0">
                <a:latin typeface="Corbel"/>
                <a:cs typeface="Corbel"/>
              </a:rPr>
              <a:t>Coke </a:t>
            </a:r>
            <a:r>
              <a:rPr sz="2500" dirty="0">
                <a:latin typeface="Corbel"/>
                <a:cs typeface="Corbel"/>
              </a:rPr>
              <a:t>defined</a:t>
            </a:r>
            <a:r>
              <a:rPr sz="2500" spc="-9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murder</a:t>
            </a:r>
            <a:r>
              <a:rPr sz="2500" spc="-9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as: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endParaRPr sz="2500">
              <a:latin typeface="Corbel"/>
              <a:cs typeface="Corbel"/>
            </a:endParaRPr>
          </a:p>
          <a:p>
            <a:pPr marL="12700" marR="5080" algn="just">
              <a:lnSpc>
                <a:spcPct val="100200"/>
              </a:lnSpc>
              <a:spcBef>
                <a:spcPts val="5"/>
              </a:spcBef>
            </a:pPr>
            <a:r>
              <a:rPr sz="2500" dirty="0">
                <a:latin typeface="Corbel"/>
                <a:cs typeface="Corbel"/>
              </a:rPr>
              <a:t>“</a:t>
            </a:r>
            <a:r>
              <a:rPr sz="2500" i="1" dirty="0">
                <a:latin typeface="Corbel"/>
                <a:cs typeface="Corbel"/>
              </a:rPr>
              <a:t>Murder</a:t>
            </a:r>
            <a:r>
              <a:rPr sz="2500" i="1" spc="27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is</a:t>
            </a:r>
            <a:r>
              <a:rPr sz="2500" i="1" spc="28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when</a:t>
            </a:r>
            <a:r>
              <a:rPr sz="2500" i="1" spc="26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a</a:t>
            </a:r>
            <a:r>
              <a:rPr sz="2500" i="1" spc="27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[person]...</a:t>
            </a:r>
            <a:r>
              <a:rPr sz="2500" i="1" spc="280" dirty="0">
                <a:latin typeface="Corbel"/>
                <a:cs typeface="Corbel"/>
              </a:rPr>
              <a:t> </a:t>
            </a:r>
            <a:r>
              <a:rPr sz="2500" i="1" spc="-10" dirty="0">
                <a:latin typeface="Corbel"/>
                <a:cs typeface="Corbel"/>
              </a:rPr>
              <a:t>unlawfully </a:t>
            </a:r>
            <a:r>
              <a:rPr sz="2500" i="1" dirty="0">
                <a:latin typeface="Corbel"/>
                <a:cs typeface="Corbel"/>
              </a:rPr>
              <a:t>killeth...</a:t>
            </a:r>
            <a:r>
              <a:rPr sz="2500" i="1" spc="-4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any</a:t>
            </a:r>
            <a:r>
              <a:rPr sz="2500" i="1" spc="-5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reasonable</a:t>
            </a:r>
            <a:r>
              <a:rPr sz="2500" i="1" spc="-4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creature</a:t>
            </a:r>
            <a:r>
              <a:rPr sz="2500" i="1" spc="-4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in</a:t>
            </a:r>
            <a:r>
              <a:rPr sz="2500" i="1" spc="-45" dirty="0">
                <a:latin typeface="Corbel"/>
                <a:cs typeface="Corbel"/>
              </a:rPr>
              <a:t> </a:t>
            </a:r>
            <a:r>
              <a:rPr sz="2500" i="1" spc="-10" dirty="0">
                <a:latin typeface="Corbel"/>
                <a:cs typeface="Corbel"/>
              </a:rPr>
              <a:t>rerum </a:t>
            </a:r>
            <a:r>
              <a:rPr sz="2500" i="1" dirty="0">
                <a:latin typeface="Corbel"/>
                <a:cs typeface="Corbel"/>
              </a:rPr>
              <a:t>natura</a:t>
            </a:r>
            <a:r>
              <a:rPr sz="2500" i="1" spc="330" dirty="0">
                <a:latin typeface="Corbel"/>
                <a:cs typeface="Corbel"/>
              </a:rPr>
              <a:t>  </a:t>
            </a:r>
            <a:r>
              <a:rPr sz="2500" i="1" dirty="0">
                <a:latin typeface="Corbel"/>
                <a:cs typeface="Corbel"/>
              </a:rPr>
              <a:t>under</a:t>
            </a:r>
            <a:r>
              <a:rPr sz="2500" i="1" spc="335" dirty="0">
                <a:latin typeface="Corbel"/>
                <a:cs typeface="Corbel"/>
              </a:rPr>
              <a:t>  </a:t>
            </a:r>
            <a:r>
              <a:rPr sz="2500" i="1" dirty="0">
                <a:latin typeface="Corbel"/>
                <a:cs typeface="Corbel"/>
              </a:rPr>
              <a:t>the</a:t>
            </a:r>
            <a:r>
              <a:rPr sz="2500" i="1" spc="340" dirty="0">
                <a:latin typeface="Corbel"/>
                <a:cs typeface="Corbel"/>
              </a:rPr>
              <a:t>  </a:t>
            </a:r>
            <a:r>
              <a:rPr sz="2500" i="1" dirty="0">
                <a:latin typeface="Corbel"/>
                <a:cs typeface="Corbel"/>
              </a:rPr>
              <a:t>King’s</a:t>
            </a:r>
            <a:r>
              <a:rPr sz="2500" i="1" spc="340" dirty="0">
                <a:latin typeface="Corbel"/>
                <a:cs typeface="Corbel"/>
              </a:rPr>
              <a:t>  </a:t>
            </a:r>
            <a:r>
              <a:rPr sz="2500" i="1" dirty="0">
                <a:latin typeface="Corbel"/>
                <a:cs typeface="Corbel"/>
              </a:rPr>
              <a:t>peace,</a:t>
            </a:r>
            <a:r>
              <a:rPr sz="2500" i="1" spc="335" dirty="0">
                <a:latin typeface="Corbel"/>
                <a:cs typeface="Corbel"/>
              </a:rPr>
              <a:t>  </a:t>
            </a:r>
            <a:r>
              <a:rPr sz="2500" i="1" spc="-20" dirty="0">
                <a:latin typeface="Corbel"/>
                <a:cs typeface="Corbel"/>
              </a:rPr>
              <a:t>with </a:t>
            </a:r>
            <a:r>
              <a:rPr sz="2500" i="1" dirty="0">
                <a:latin typeface="Corbel"/>
                <a:cs typeface="Corbel"/>
              </a:rPr>
              <a:t>malice</a:t>
            </a:r>
            <a:r>
              <a:rPr sz="2500" i="1" spc="49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aforethought...</a:t>
            </a:r>
            <a:r>
              <a:rPr sz="2500" i="1" spc="50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so</a:t>
            </a:r>
            <a:r>
              <a:rPr sz="2500" i="1" spc="484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as</a:t>
            </a:r>
            <a:r>
              <a:rPr sz="2500" i="1" spc="50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the</a:t>
            </a:r>
            <a:r>
              <a:rPr sz="2500" i="1" spc="500" dirty="0">
                <a:latin typeface="Corbel"/>
                <a:cs typeface="Corbel"/>
              </a:rPr>
              <a:t> </a:t>
            </a:r>
            <a:r>
              <a:rPr sz="2500" i="1" spc="-10" dirty="0">
                <a:latin typeface="Corbel"/>
                <a:cs typeface="Corbel"/>
              </a:rPr>
              <a:t>person </a:t>
            </a:r>
            <a:r>
              <a:rPr sz="2500" i="1" dirty="0">
                <a:latin typeface="Corbel"/>
                <a:cs typeface="Corbel"/>
              </a:rPr>
              <a:t>wounded</a:t>
            </a:r>
            <a:r>
              <a:rPr sz="2500" i="1" spc="-2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or</a:t>
            </a:r>
            <a:r>
              <a:rPr sz="2500" i="1" spc="-1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hurt</a:t>
            </a:r>
            <a:r>
              <a:rPr sz="2500" i="1" spc="-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etc.</a:t>
            </a:r>
            <a:r>
              <a:rPr sz="2500" i="1" spc="-1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dies</a:t>
            </a:r>
            <a:r>
              <a:rPr sz="2500" i="1" spc="-5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of</a:t>
            </a:r>
            <a:r>
              <a:rPr sz="2500" i="1" spc="-2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the</a:t>
            </a:r>
            <a:r>
              <a:rPr sz="2500" i="1" spc="-10" dirty="0">
                <a:latin typeface="Corbel"/>
                <a:cs typeface="Corbel"/>
              </a:rPr>
              <a:t> </a:t>
            </a:r>
            <a:r>
              <a:rPr sz="2500" i="1" dirty="0">
                <a:latin typeface="Corbel"/>
                <a:cs typeface="Corbel"/>
              </a:rPr>
              <a:t>wound</a:t>
            </a:r>
            <a:r>
              <a:rPr sz="2500" i="1" spc="-15" dirty="0">
                <a:latin typeface="Corbel"/>
                <a:cs typeface="Corbel"/>
              </a:rPr>
              <a:t> </a:t>
            </a:r>
            <a:r>
              <a:rPr sz="2500" i="1" spc="-25" dirty="0">
                <a:latin typeface="Corbel"/>
                <a:cs typeface="Corbel"/>
              </a:rPr>
              <a:t>or </a:t>
            </a:r>
            <a:r>
              <a:rPr sz="2500" i="1" spc="-10" dirty="0">
                <a:latin typeface="Corbel"/>
                <a:cs typeface="Corbel"/>
              </a:rPr>
              <a:t>hurt.”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40"/>
              </a:spcBef>
            </a:pPr>
            <a:endParaRPr sz="250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</a:pPr>
            <a:r>
              <a:rPr sz="2500" spc="-30" dirty="0">
                <a:latin typeface="Corbel"/>
                <a:cs typeface="Corbel"/>
              </a:rPr>
              <a:t>(Coke,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3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Inst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47)</a:t>
            </a:r>
            <a:endParaRPr sz="25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1591" y="2507389"/>
            <a:ext cx="2718341" cy="32716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09600" y="6852258"/>
            <a:ext cx="428625" cy="468630"/>
          </a:xfrm>
          <a:custGeom>
            <a:avLst/>
            <a:gdLst/>
            <a:ahLst/>
            <a:cxnLst/>
            <a:rect l="l" t="t" r="r" b="b"/>
            <a:pathLst>
              <a:path w="428625" h="468629">
                <a:moveTo>
                  <a:pt x="428261" y="0"/>
                </a:moveTo>
                <a:lnTo>
                  <a:pt x="0" y="0"/>
                </a:lnTo>
                <a:lnTo>
                  <a:pt x="0" y="468481"/>
                </a:lnTo>
                <a:lnTo>
                  <a:pt x="428261" y="468481"/>
                </a:lnTo>
                <a:lnTo>
                  <a:pt x="428261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87" y="1659151"/>
            <a:ext cx="9110345" cy="525907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07975" indent="-29527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dirty="0">
                <a:latin typeface="Corbel"/>
                <a:cs typeface="Corbel"/>
              </a:rPr>
              <a:t>Any</a:t>
            </a:r>
            <a:r>
              <a:rPr sz="2100" spc="-8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conduct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causing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death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e.g.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Gibbins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Proctor</a:t>
            </a:r>
            <a:r>
              <a:rPr sz="2100" b="1" i="1" spc="-60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[1918]</a:t>
            </a:r>
            <a:r>
              <a:rPr sz="2100" b="1" i="1" spc="-60" dirty="0">
                <a:latin typeface="Corbel"/>
                <a:cs typeface="Corbel"/>
              </a:rPr>
              <a:t> </a:t>
            </a:r>
            <a:r>
              <a:rPr sz="2100" b="1" i="1" spc="-40" dirty="0">
                <a:latin typeface="Corbel"/>
                <a:cs typeface="Corbel"/>
              </a:rPr>
              <a:t>13</a:t>
            </a:r>
            <a:r>
              <a:rPr sz="2100" b="1" i="1" spc="-114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Cr</a:t>
            </a:r>
            <a:r>
              <a:rPr sz="2100" b="1" i="1" spc="-10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App</a:t>
            </a:r>
            <a:r>
              <a:rPr sz="2100" b="1" i="1" spc="-6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134</a:t>
            </a:r>
            <a:endParaRPr sz="2100">
              <a:latin typeface="Corbel"/>
              <a:cs typeface="Corbel"/>
            </a:endParaRPr>
          </a:p>
          <a:p>
            <a:pPr marL="307975" marR="5080" indent="-295910">
              <a:lnSpc>
                <a:spcPts val="2500"/>
              </a:lnSpc>
              <a:spcBef>
                <a:spcPts val="127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Actus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Reus</a:t>
            </a:r>
            <a:r>
              <a:rPr sz="2100" b="1" u="heavy" spc="5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-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“Under</a:t>
            </a:r>
            <a:r>
              <a:rPr sz="2100" b="1" spc="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King’s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Peace”</a:t>
            </a:r>
            <a:r>
              <a:rPr sz="2100" b="1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excludes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killing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during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war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but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killing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done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-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heat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battle</a:t>
            </a:r>
            <a:endParaRPr sz="2100">
              <a:latin typeface="Corbel"/>
              <a:cs typeface="Corbel"/>
            </a:endParaRPr>
          </a:p>
          <a:p>
            <a:pPr marL="307975" indent="-295275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Actus</a:t>
            </a:r>
            <a:r>
              <a:rPr sz="2100" b="1" u="heavy" spc="-6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Reus</a:t>
            </a:r>
            <a:r>
              <a:rPr sz="2100" b="1" u="heavy" spc="-6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-</a:t>
            </a:r>
            <a:r>
              <a:rPr sz="2100" b="1" spc="-60" dirty="0">
                <a:latin typeface="Corbel"/>
                <a:cs typeface="Corbel"/>
              </a:rPr>
              <a:t> </a:t>
            </a:r>
            <a:r>
              <a:rPr sz="2100" b="1" spc="-20" dirty="0">
                <a:latin typeface="Corbel"/>
                <a:cs typeface="Corbel"/>
              </a:rPr>
              <a:t>“Unlawful</a:t>
            </a:r>
            <a:r>
              <a:rPr sz="2100" b="1" spc="-5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Killing”</a:t>
            </a:r>
            <a:r>
              <a:rPr sz="2100" b="1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lawful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defence</a:t>
            </a:r>
            <a:endParaRPr sz="2100">
              <a:latin typeface="Corbel"/>
              <a:cs typeface="Corbel"/>
            </a:endParaRPr>
          </a:p>
          <a:p>
            <a:pPr marL="307975" indent="-295275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Actus</a:t>
            </a:r>
            <a:r>
              <a:rPr sz="2100" b="1" u="heavy" spc="-6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Reus</a:t>
            </a:r>
            <a:r>
              <a:rPr sz="2100" b="1" u="heavy" spc="-5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-</a:t>
            </a:r>
            <a:r>
              <a:rPr sz="2100" b="1" spc="-55" dirty="0">
                <a:latin typeface="Corbel"/>
                <a:cs typeface="Corbel"/>
              </a:rPr>
              <a:t> </a:t>
            </a:r>
            <a:r>
              <a:rPr sz="2100" b="1" spc="-25" dirty="0">
                <a:latin typeface="Corbel"/>
                <a:cs typeface="Corbel"/>
              </a:rPr>
              <a:t>“Person</a:t>
            </a:r>
            <a:r>
              <a:rPr sz="2100" b="1" spc="-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in</a:t>
            </a:r>
            <a:r>
              <a:rPr sz="2100" b="1" spc="-60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Being”</a:t>
            </a:r>
            <a:r>
              <a:rPr sz="2100" b="1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slide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7.</a:t>
            </a:r>
            <a:endParaRPr sz="2100">
              <a:latin typeface="Corbel"/>
              <a:cs typeface="Corbel"/>
            </a:endParaRPr>
          </a:p>
          <a:p>
            <a:pPr marL="307975" marR="7620" indent="-295910" algn="just">
              <a:lnSpc>
                <a:spcPts val="2500"/>
              </a:lnSpc>
              <a:spcBef>
                <a:spcPts val="139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Actus</a:t>
            </a:r>
            <a:r>
              <a:rPr sz="2100" b="1" u="heavy" spc="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Reus</a:t>
            </a:r>
            <a:r>
              <a:rPr sz="2100" b="1" u="heavy" spc="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-</a:t>
            </a:r>
            <a:r>
              <a:rPr sz="2100" b="1" spc="1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“Causing</a:t>
            </a:r>
            <a:r>
              <a:rPr sz="2100" b="1" spc="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Death”</a:t>
            </a:r>
            <a:r>
              <a:rPr sz="2100" b="1" spc="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slide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8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requires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application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factual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legal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causation;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some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circumstances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include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acceleration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death.</a:t>
            </a:r>
            <a:endParaRPr sz="2100">
              <a:latin typeface="Corbel"/>
              <a:cs typeface="Corbel"/>
            </a:endParaRPr>
          </a:p>
          <a:p>
            <a:pPr marL="307975" marR="5080" indent="-295910" algn="just">
              <a:lnSpc>
                <a:spcPct val="99400"/>
              </a:lnSpc>
              <a:spcBef>
                <a:spcPts val="110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Mens</a:t>
            </a:r>
            <a:r>
              <a:rPr sz="2100" b="1" u="heavy" spc="39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Rea</a:t>
            </a:r>
            <a:r>
              <a:rPr sz="2100" b="1" u="heavy" spc="38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-</a:t>
            </a:r>
            <a:r>
              <a:rPr sz="2100" b="1" spc="39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“Malice</a:t>
            </a:r>
            <a:r>
              <a:rPr sz="2100" b="1" spc="38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Aforethought”</a:t>
            </a:r>
            <a:r>
              <a:rPr sz="2100" b="1" spc="3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0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4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39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requirement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4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ill</a:t>
            </a:r>
            <a:r>
              <a:rPr sz="2100" spc="409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409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or </a:t>
            </a:r>
            <a:r>
              <a:rPr sz="2100" spc="-10" dirty="0">
                <a:latin typeface="Corbel"/>
                <a:cs typeface="Corbel"/>
              </a:rPr>
              <a:t>premeditation.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Intention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death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(kill)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cause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GBH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mens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rea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now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-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cases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such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-2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Vickers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[1957]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2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All</a:t>
            </a:r>
            <a:r>
              <a:rPr sz="2100" b="1" i="1" spc="-3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ER</a:t>
            </a:r>
            <a:r>
              <a:rPr sz="2100" b="1" i="1" spc="-3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741</a:t>
            </a:r>
            <a:r>
              <a:rPr sz="2100" b="1" i="1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,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Moloney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[1985]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AC</a:t>
            </a:r>
            <a:r>
              <a:rPr sz="2100" b="1" i="1" spc="-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905</a:t>
            </a:r>
            <a:r>
              <a:rPr sz="2100" dirty="0">
                <a:latin typeface="Corbel"/>
                <a:cs typeface="Corbel"/>
              </a:rPr>
              <a:t>,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35" dirty="0">
                <a:latin typeface="Corbel"/>
                <a:cs typeface="Corbel"/>
              </a:rPr>
              <a:t> </a:t>
            </a:r>
            <a:r>
              <a:rPr sz="2100" b="1" i="1" spc="-50" dirty="0">
                <a:latin typeface="Corbel"/>
                <a:cs typeface="Corbel"/>
              </a:rPr>
              <a:t>v </a:t>
            </a:r>
            <a:r>
              <a:rPr sz="2100" b="1" i="1" spc="-20" dirty="0">
                <a:latin typeface="Corbel"/>
                <a:cs typeface="Corbel"/>
              </a:rPr>
              <a:t>Cunningham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spc="-35" dirty="0">
                <a:latin typeface="Corbel"/>
                <a:cs typeface="Corbel"/>
              </a:rPr>
              <a:t>[1982]</a:t>
            </a:r>
            <a:r>
              <a:rPr sz="2100" b="1" i="1" spc="-8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AC</a:t>
            </a:r>
            <a:r>
              <a:rPr sz="2100" b="1" i="1" spc="-30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566</a:t>
            </a:r>
            <a:r>
              <a:rPr sz="2100" spc="-20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  <a:p>
            <a:pPr marL="307975" marR="6985" indent="-295910" algn="just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dirty="0">
                <a:latin typeface="Corbel"/>
                <a:cs typeface="Corbel"/>
              </a:rPr>
              <a:t>[Previous</a:t>
            </a:r>
            <a:r>
              <a:rPr sz="2100" spc="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‘within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year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day’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rule</a:t>
            </a:r>
            <a:r>
              <a:rPr sz="2100" spc="8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removed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Reform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(Year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-8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Day)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Rule</a:t>
            </a:r>
            <a:r>
              <a:rPr sz="2100" spc="-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1996</a:t>
            </a:r>
            <a:r>
              <a:rPr sz="2100" spc="-75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]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Actus</a:t>
            </a:r>
            <a:r>
              <a:rPr sz="2900" spc="-40" dirty="0"/>
              <a:t> </a:t>
            </a:r>
            <a:r>
              <a:rPr sz="2900" dirty="0"/>
              <a:t>Reus</a:t>
            </a:r>
            <a:r>
              <a:rPr sz="2900" spc="-40" dirty="0"/>
              <a:t> </a:t>
            </a:r>
            <a:r>
              <a:rPr sz="2900" dirty="0"/>
              <a:t>and</a:t>
            </a:r>
            <a:r>
              <a:rPr sz="2900" spc="-45" dirty="0"/>
              <a:t> </a:t>
            </a:r>
            <a:r>
              <a:rPr sz="2900" dirty="0"/>
              <a:t>Mens</a:t>
            </a:r>
            <a:r>
              <a:rPr sz="2900" spc="-35" dirty="0"/>
              <a:t> </a:t>
            </a:r>
            <a:r>
              <a:rPr sz="2900" spc="-25" dirty="0"/>
              <a:t>Rea</a:t>
            </a:r>
            <a:endParaRPr sz="2900"/>
          </a:p>
        </p:txBody>
      </p:sp>
      <p:sp>
        <p:nvSpPr>
          <p:cNvPr id="6" name="object 6"/>
          <p:cNvSpPr/>
          <p:nvPr/>
        </p:nvSpPr>
        <p:spPr>
          <a:xfrm>
            <a:off x="635156" y="6845412"/>
            <a:ext cx="447675" cy="468630"/>
          </a:xfrm>
          <a:custGeom>
            <a:avLst/>
            <a:gdLst/>
            <a:ahLst/>
            <a:cxnLst/>
            <a:rect l="l" t="t" r="r" b="b"/>
            <a:pathLst>
              <a:path w="447675" h="468629">
                <a:moveTo>
                  <a:pt x="447518" y="0"/>
                </a:moveTo>
                <a:lnTo>
                  <a:pt x="0" y="0"/>
                </a:lnTo>
                <a:lnTo>
                  <a:pt x="0" y="468481"/>
                </a:lnTo>
                <a:lnTo>
                  <a:pt x="447518" y="468481"/>
                </a:lnTo>
                <a:lnTo>
                  <a:pt x="447518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Actus</a:t>
            </a:r>
            <a:r>
              <a:rPr sz="2900" spc="-40" dirty="0"/>
              <a:t> </a:t>
            </a:r>
            <a:r>
              <a:rPr sz="2900" dirty="0"/>
              <a:t>Reus</a:t>
            </a:r>
            <a:r>
              <a:rPr sz="2900" spc="-40" dirty="0"/>
              <a:t> </a:t>
            </a:r>
            <a:r>
              <a:rPr sz="2900" dirty="0"/>
              <a:t>and</a:t>
            </a:r>
            <a:r>
              <a:rPr sz="2900" spc="-45" dirty="0"/>
              <a:t> </a:t>
            </a:r>
            <a:r>
              <a:rPr sz="2900" dirty="0"/>
              <a:t>Mens</a:t>
            </a:r>
            <a:r>
              <a:rPr sz="2900" spc="-35" dirty="0"/>
              <a:t> </a:t>
            </a:r>
            <a:r>
              <a:rPr sz="2900" spc="-25" dirty="0"/>
              <a:t>Rea</a:t>
            </a:r>
            <a:endParaRPr sz="2900"/>
          </a:p>
        </p:txBody>
      </p:sp>
      <p:sp>
        <p:nvSpPr>
          <p:cNvPr id="5" name="object 5"/>
          <p:cNvSpPr/>
          <p:nvPr/>
        </p:nvSpPr>
        <p:spPr>
          <a:xfrm>
            <a:off x="609600" y="6882049"/>
            <a:ext cx="447675" cy="446405"/>
          </a:xfrm>
          <a:custGeom>
            <a:avLst/>
            <a:gdLst/>
            <a:ahLst/>
            <a:cxnLst/>
            <a:rect l="l" t="t" r="r" b="b"/>
            <a:pathLst>
              <a:path w="447675" h="446404">
                <a:moveTo>
                  <a:pt x="0" y="445850"/>
                </a:moveTo>
                <a:lnTo>
                  <a:pt x="0" y="0"/>
                </a:lnTo>
                <a:lnTo>
                  <a:pt x="447518" y="0"/>
                </a:lnTo>
                <a:lnTo>
                  <a:pt x="447518" y="445850"/>
                </a:lnTo>
                <a:lnTo>
                  <a:pt x="0" y="44585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523" y="3254712"/>
            <a:ext cx="4822272" cy="39281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00956" y="4485017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MURDER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26978" y="1782871"/>
            <a:ext cx="1546860" cy="2009139"/>
            <a:chOff x="4626978" y="1782871"/>
            <a:chExt cx="1546860" cy="2009139"/>
          </a:xfrm>
        </p:grpSpPr>
        <p:sp>
          <p:nvSpPr>
            <p:cNvPr id="9" name="object 9"/>
            <p:cNvSpPr/>
            <p:nvPr/>
          </p:nvSpPr>
          <p:spPr>
            <a:xfrm>
              <a:off x="5141926" y="3469194"/>
              <a:ext cx="516890" cy="323215"/>
            </a:xfrm>
            <a:custGeom>
              <a:avLst/>
              <a:gdLst/>
              <a:ahLst/>
              <a:cxnLst/>
              <a:rect l="l" t="t" r="r" b="b"/>
              <a:pathLst>
                <a:path w="516889" h="323214">
                  <a:moveTo>
                    <a:pt x="258406" y="0"/>
                  </a:moveTo>
                  <a:lnTo>
                    <a:pt x="0" y="161403"/>
                  </a:lnTo>
                  <a:lnTo>
                    <a:pt x="103362" y="161403"/>
                  </a:lnTo>
                  <a:lnTo>
                    <a:pt x="103362" y="322806"/>
                  </a:lnTo>
                  <a:lnTo>
                    <a:pt x="413451" y="322806"/>
                  </a:lnTo>
                  <a:lnTo>
                    <a:pt x="413451" y="161403"/>
                  </a:lnTo>
                  <a:lnTo>
                    <a:pt x="516812" y="161403"/>
                  </a:lnTo>
                  <a:lnTo>
                    <a:pt x="258406" y="0"/>
                  </a:lnTo>
                  <a:close/>
                </a:path>
              </a:pathLst>
            </a:custGeom>
            <a:solidFill>
              <a:srgbClr val="C0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0313" y="1796206"/>
              <a:ext cx="1520190" cy="1520825"/>
            </a:xfrm>
            <a:custGeom>
              <a:avLst/>
              <a:gdLst/>
              <a:ahLst/>
              <a:cxnLst/>
              <a:rect l="l" t="t" r="r" b="b"/>
              <a:pathLst>
                <a:path w="1520189" h="1520825">
                  <a:moveTo>
                    <a:pt x="760020" y="0"/>
                  </a:moveTo>
                  <a:lnTo>
                    <a:pt x="711955" y="1495"/>
                  </a:lnTo>
                  <a:lnTo>
                    <a:pt x="664684" y="5924"/>
                  </a:lnTo>
                  <a:lnTo>
                    <a:pt x="618297" y="13196"/>
                  </a:lnTo>
                  <a:lnTo>
                    <a:pt x="572883" y="23222"/>
                  </a:lnTo>
                  <a:lnTo>
                    <a:pt x="528530" y="35913"/>
                  </a:lnTo>
                  <a:lnTo>
                    <a:pt x="485327" y="51180"/>
                  </a:lnTo>
                  <a:lnTo>
                    <a:pt x="443364" y="68935"/>
                  </a:lnTo>
                  <a:lnTo>
                    <a:pt x="402730" y="89088"/>
                  </a:lnTo>
                  <a:lnTo>
                    <a:pt x="363514" y="111549"/>
                  </a:lnTo>
                  <a:lnTo>
                    <a:pt x="325804" y="136231"/>
                  </a:lnTo>
                  <a:lnTo>
                    <a:pt x="289689" y="163043"/>
                  </a:lnTo>
                  <a:lnTo>
                    <a:pt x="255260" y="191897"/>
                  </a:lnTo>
                  <a:lnTo>
                    <a:pt x="222604" y="222704"/>
                  </a:lnTo>
                  <a:lnTo>
                    <a:pt x="191811" y="255374"/>
                  </a:lnTo>
                  <a:lnTo>
                    <a:pt x="162970" y="289819"/>
                  </a:lnTo>
                  <a:lnTo>
                    <a:pt x="136170" y="325949"/>
                  </a:lnTo>
                  <a:lnTo>
                    <a:pt x="111499" y="363676"/>
                  </a:lnTo>
                  <a:lnTo>
                    <a:pt x="89048" y="402910"/>
                  </a:lnTo>
                  <a:lnTo>
                    <a:pt x="68904" y="443563"/>
                  </a:lnTo>
                  <a:lnTo>
                    <a:pt x="51157" y="485544"/>
                  </a:lnTo>
                  <a:lnTo>
                    <a:pt x="35897" y="528766"/>
                  </a:lnTo>
                  <a:lnTo>
                    <a:pt x="23211" y="573139"/>
                  </a:lnTo>
                  <a:lnTo>
                    <a:pt x="13190" y="618573"/>
                  </a:lnTo>
                  <a:lnTo>
                    <a:pt x="5921" y="664981"/>
                  </a:lnTo>
                  <a:lnTo>
                    <a:pt x="1495" y="712272"/>
                  </a:lnTo>
                  <a:lnTo>
                    <a:pt x="0" y="760359"/>
                  </a:lnTo>
                  <a:lnTo>
                    <a:pt x="1495" y="808445"/>
                  </a:lnTo>
                  <a:lnTo>
                    <a:pt x="5921" y="855737"/>
                  </a:lnTo>
                  <a:lnTo>
                    <a:pt x="13190" y="902144"/>
                  </a:lnTo>
                  <a:lnTo>
                    <a:pt x="23211" y="947579"/>
                  </a:lnTo>
                  <a:lnTo>
                    <a:pt x="35897" y="991952"/>
                  </a:lnTo>
                  <a:lnTo>
                    <a:pt x="51157" y="1035174"/>
                  </a:lnTo>
                  <a:lnTo>
                    <a:pt x="68904" y="1077156"/>
                  </a:lnTo>
                  <a:lnTo>
                    <a:pt x="89048" y="1117808"/>
                  </a:lnTo>
                  <a:lnTo>
                    <a:pt x="111499" y="1157042"/>
                  </a:lnTo>
                  <a:lnTo>
                    <a:pt x="136170" y="1194769"/>
                  </a:lnTo>
                  <a:lnTo>
                    <a:pt x="162970" y="1230899"/>
                  </a:lnTo>
                  <a:lnTo>
                    <a:pt x="191811" y="1265344"/>
                  </a:lnTo>
                  <a:lnTo>
                    <a:pt x="222604" y="1298015"/>
                  </a:lnTo>
                  <a:lnTo>
                    <a:pt x="255260" y="1328822"/>
                  </a:lnTo>
                  <a:lnTo>
                    <a:pt x="289689" y="1357676"/>
                  </a:lnTo>
                  <a:lnTo>
                    <a:pt x="325804" y="1384488"/>
                  </a:lnTo>
                  <a:lnTo>
                    <a:pt x="363514" y="1409169"/>
                  </a:lnTo>
                  <a:lnTo>
                    <a:pt x="402730" y="1431631"/>
                  </a:lnTo>
                  <a:lnTo>
                    <a:pt x="443364" y="1451784"/>
                  </a:lnTo>
                  <a:lnTo>
                    <a:pt x="485327" y="1469538"/>
                  </a:lnTo>
                  <a:lnTo>
                    <a:pt x="528530" y="1484806"/>
                  </a:lnTo>
                  <a:lnTo>
                    <a:pt x="572883" y="1497497"/>
                  </a:lnTo>
                  <a:lnTo>
                    <a:pt x="618297" y="1507523"/>
                  </a:lnTo>
                  <a:lnTo>
                    <a:pt x="664684" y="1514795"/>
                  </a:lnTo>
                  <a:lnTo>
                    <a:pt x="711955" y="1519223"/>
                  </a:lnTo>
                  <a:lnTo>
                    <a:pt x="760020" y="1520719"/>
                  </a:lnTo>
                  <a:lnTo>
                    <a:pt x="808084" y="1519223"/>
                  </a:lnTo>
                  <a:lnTo>
                    <a:pt x="855355" y="1514795"/>
                  </a:lnTo>
                  <a:lnTo>
                    <a:pt x="901742" y="1507523"/>
                  </a:lnTo>
                  <a:lnTo>
                    <a:pt x="947156" y="1497497"/>
                  </a:lnTo>
                  <a:lnTo>
                    <a:pt x="991509" y="1484806"/>
                  </a:lnTo>
                  <a:lnTo>
                    <a:pt x="1034712" y="1469538"/>
                  </a:lnTo>
                  <a:lnTo>
                    <a:pt x="1076675" y="1451784"/>
                  </a:lnTo>
                  <a:lnTo>
                    <a:pt x="1117309" y="1431631"/>
                  </a:lnTo>
                  <a:lnTo>
                    <a:pt x="1156526" y="1409169"/>
                  </a:lnTo>
                  <a:lnTo>
                    <a:pt x="1194235" y="1384488"/>
                  </a:lnTo>
                  <a:lnTo>
                    <a:pt x="1230350" y="1357676"/>
                  </a:lnTo>
                  <a:lnTo>
                    <a:pt x="1264779" y="1328822"/>
                  </a:lnTo>
                  <a:lnTo>
                    <a:pt x="1297435" y="1298015"/>
                  </a:lnTo>
                  <a:lnTo>
                    <a:pt x="1328228" y="1265344"/>
                  </a:lnTo>
                  <a:lnTo>
                    <a:pt x="1357069" y="1230899"/>
                  </a:lnTo>
                  <a:lnTo>
                    <a:pt x="1383869" y="1194769"/>
                  </a:lnTo>
                  <a:lnTo>
                    <a:pt x="1408540" y="1157042"/>
                  </a:lnTo>
                  <a:lnTo>
                    <a:pt x="1430991" y="1117808"/>
                  </a:lnTo>
                  <a:lnTo>
                    <a:pt x="1451135" y="1077156"/>
                  </a:lnTo>
                  <a:lnTo>
                    <a:pt x="1468882" y="1035174"/>
                  </a:lnTo>
                  <a:lnTo>
                    <a:pt x="1484142" y="991952"/>
                  </a:lnTo>
                  <a:lnTo>
                    <a:pt x="1496828" y="947579"/>
                  </a:lnTo>
                  <a:lnTo>
                    <a:pt x="1506850" y="902144"/>
                  </a:lnTo>
                  <a:lnTo>
                    <a:pt x="1514118" y="855737"/>
                  </a:lnTo>
                  <a:lnTo>
                    <a:pt x="1518544" y="808445"/>
                  </a:lnTo>
                  <a:lnTo>
                    <a:pt x="1520040" y="760359"/>
                  </a:lnTo>
                  <a:lnTo>
                    <a:pt x="1518544" y="712272"/>
                  </a:lnTo>
                  <a:lnTo>
                    <a:pt x="1514118" y="664981"/>
                  </a:lnTo>
                  <a:lnTo>
                    <a:pt x="1506850" y="618573"/>
                  </a:lnTo>
                  <a:lnTo>
                    <a:pt x="1496828" y="573139"/>
                  </a:lnTo>
                  <a:lnTo>
                    <a:pt x="1484142" y="528766"/>
                  </a:lnTo>
                  <a:lnTo>
                    <a:pt x="1468882" y="485544"/>
                  </a:lnTo>
                  <a:lnTo>
                    <a:pt x="1451135" y="443563"/>
                  </a:lnTo>
                  <a:lnTo>
                    <a:pt x="1430991" y="402910"/>
                  </a:lnTo>
                  <a:lnTo>
                    <a:pt x="1408540" y="363676"/>
                  </a:lnTo>
                  <a:lnTo>
                    <a:pt x="1383869" y="325949"/>
                  </a:lnTo>
                  <a:lnTo>
                    <a:pt x="1357069" y="289819"/>
                  </a:lnTo>
                  <a:lnTo>
                    <a:pt x="1328228" y="255374"/>
                  </a:lnTo>
                  <a:lnTo>
                    <a:pt x="1297435" y="222704"/>
                  </a:lnTo>
                  <a:lnTo>
                    <a:pt x="1264779" y="191897"/>
                  </a:lnTo>
                  <a:lnTo>
                    <a:pt x="1230350" y="163043"/>
                  </a:lnTo>
                  <a:lnTo>
                    <a:pt x="1194235" y="136231"/>
                  </a:lnTo>
                  <a:lnTo>
                    <a:pt x="1156526" y="111549"/>
                  </a:lnTo>
                  <a:lnTo>
                    <a:pt x="1117309" y="89088"/>
                  </a:lnTo>
                  <a:lnTo>
                    <a:pt x="1076675" y="68935"/>
                  </a:lnTo>
                  <a:lnTo>
                    <a:pt x="1034712" y="51180"/>
                  </a:lnTo>
                  <a:lnTo>
                    <a:pt x="991509" y="35913"/>
                  </a:lnTo>
                  <a:lnTo>
                    <a:pt x="947156" y="23222"/>
                  </a:lnTo>
                  <a:lnTo>
                    <a:pt x="901742" y="13196"/>
                  </a:lnTo>
                  <a:lnTo>
                    <a:pt x="855355" y="5924"/>
                  </a:lnTo>
                  <a:lnTo>
                    <a:pt x="808084" y="1495"/>
                  </a:lnTo>
                  <a:lnTo>
                    <a:pt x="760020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0313" y="1796206"/>
              <a:ext cx="1520190" cy="1520825"/>
            </a:xfrm>
            <a:custGeom>
              <a:avLst/>
              <a:gdLst/>
              <a:ahLst/>
              <a:cxnLst/>
              <a:rect l="l" t="t" r="r" b="b"/>
              <a:pathLst>
                <a:path w="1520189" h="1520825">
                  <a:moveTo>
                    <a:pt x="0" y="760359"/>
                  </a:moveTo>
                  <a:lnTo>
                    <a:pt x="1495" y="712273"/>
                  </a:lnTo>
                  <a:lnTo>
                    <a:pt x="5921" y="664981"/>
                  </a:lnTo>
                  <a:lnTo>
                    <a:pt x="13190" y="618573"/>
                  </a:lnTo>
                  <a:lnTo>
                    <a:pt x="23211" y="573139"/>
                  </a:lnTo>
                  <a:lnTo>
                    <a:pt x="35897" y="528766"/>
                  </a:lnTo>
                  <a:lnTo>
                    <a:pt x="51157" y="485544"/>
                  </a:lnTo>
                  <a:lnTo>
                    <a:pt x="68904" y="443563"/>
                  </a:lnTo>
                  <a:lnTo>
                    <a:pt x="89048" y="402910"/>
                  </a:lnTo>
                  <a:lnTo>
                    <a:pt x="111499" y="363676"/>
                  </a:lnTo>
                  <a:lnTo>
                    <a:pt x="136170" y="325949"/>
                  </a:lnTo>
                  <a:lnTo>
                    <a:pt x="162970" y="289819"/>
                  </a:lnTo>
                  <a:lnTo>
                    <a:pt x="191811" y="255374"/>
                  </a:lnTo>
                  <a:lnTo>
                    <a:pt x="222604" y="222704"/>
                  </a:lnTo>
                  <a:lnTo>
                    <a:pt x="255260" y="191897"/>
                  </a:lnTo>
                  <a:lnTo>
                    <a:pt x="289689" y="163043"/>
                  </a:lnTo>
                  <a:lnTo>
                    <a:pt x="325804" y="136231"/>
                  </a:lnTo>
                  <a:lnTo>
                    <a:pt x="363513" y="111549"/>
                  </a:lnTo>
                  <a:lnTo>
                    <a:pt x="402730" y="89088"/>
                  </a:lnTo>
                  <a:lnTo>
                    <a:pt x="443364" y="68935"/>
                  </a:lnTo>
                  <a:lnTo>
                    <a:pt x="485327" y="51180"/>
                  </a:lnTo>
                  <a:lnTo>
                    <a:pt x="528529" y="35913"/>
                  </a:lnTo>
                  <a:lnTo>
                    <a:pt x="572882" y="23222"/>
                  </a:lnTo>
                  <a:lnTo>
                    <a:pt x="618297" y="13196"/>
                  </a:lnTo>
                  <a:lnTo>
                    <a:pt x="664684" y="5924"/>
                  </a:lnTo>
                  <a:lnTo>
                    <a:pt x="711954" y="1495"/>
                  </a:lnTo>
                  <a:lnTo>
                    <a:pt x="760019" y="0"/>
                  </a:lnTo>
                  <a:lnTo>
                    <a:pt x="808084" y="1495"/>
                  </a:lnTo>
                  <a:lnTo>
                    <a:pt x="855354" y="5924"/>
                  </a:lnTo>
                  <a:lnTo>
                    <a:pt x="901741" y="13196"/>
                  </a:lnTo>
                  <a:lnTo>
                    <a:pt x="947156" y="23222"/>
                  </a:lnTo>
                  <a:lnTo>
                    <a:pt x="991508" y="35913"/>
                  </a:lnTo>
                  <a:lnTo>
                    <a:pt x="1034711" y="51180"/>
                  </a:lnTo>
                  <a:lnTo>
                    <a:pt x="1076674" y="68935"/>
                  </a:lnTo>
                  <a:lnTo>
                    <a:pt x="1117308" y="89088"/>
                  </a:lnTo>
                  <a:lnTo>
                    <a:pt x="1156524" y="111549"/>
                  </a:lnTo>
                  <a:lnTo>
                    <a:pt x="1194234" y="136231"/>
                  </a:lnTo>
                  <a:lnTo>
                    <a:pt x="1230349" y="163043"/>
                  </a:lnTo>
                  <a:lnTo>
                    <a:pt x="1264778" y="191897"/>
                  </a:lnTo>
                  <a:lnTo>
                    <a:pt x="1297434" y="222704"/>
                  </a:lnTo>
                  <a:lnTo>
                    <a:pt x="1328227" y="255374"/>
                  </a:lnTo>
                  <a:lnTo>
                    <a:pt x="1357068" y="289819"/>
                  </a:lnTo>
                  <a:lnTo>
                    <a:pt x="1383868" y="325949"/>
                  </a:lnTo>
                  <a:lnTo>
                    <a:pt x="1408539" y="363676"/>
                  </a:lnTo>
                  <a:lnTo>
                    <a:pt x="1430990" y="402910"/>
                  </a:lnTo>
                  <a:lnTo>
                    <a:pt x="1451134" y="443563"/>
                  </a:lnTo>
                  <a:lnTo>
                    <a:pt x="1468880" y="485544"/>
                  </a:lnTo>
                  <a:lnTo>
                    <a:pt x="1484141" y="528766"/>
                  </a:lnTo>
                  <a:lnTo>
                    <a:pt x="1496827" y="573139"/>
                  </a:lnTo>
                  <a:lnTo>
                    <a:pt x="1506848" y="618573"/>
                  </a:lnTo>
                  <a:lnTo>
                    <a:pt x="1514117" y="664981"/>
                  </a:lnTo>
                  <a:lnTo>
                    <a:pt x="1518543" y="712273"/>
                  </a:lnTo>
                  <a:lnTo>
                    <a:pt x="1520038" y="760359"/>
                  </a:lnTo>
                  <a:lnTo>
                    <a:pt x="1518543" y="808445"/>
                  </a:lnTo>
                  <a:lnTo>
                    <a:pt x="1514117" y="855737"/>
                  </a:lnTo>
                  <a:lnTo>
                    <a:pt x="1506848" y="902145"/>
                  </a:lnTo>
                  <a:lnTo>
                    <a:pt x="1496827" y="947579"/>
                  </a:lnTo>
                  <a:lnTo>
                    <a:pt x="1484141" y="991952"/>
                  </a:lnTo>
                  <a:lnTo>
                    <a:pt x="1468880" y="1035174"/>
                  </a:lnTo>
                  <a:lnTo>
                    <a:pt x="1451134" y="1077155"/>
                  </a:lnTo>
                  <a:lnTo>
                    <a:pt x="1430990" y="1117808"/>
                  </a:lnTo>
                  <a:lnTo>
                    <a:pt x="1408539" y="1157042"/>
                  </a:lnTo>
                  <a:lnTo>
                    <a:pt x="1383868" y="1194769"/>
                  </a:lnTo>
                  <a:lnTo>
                    <a:pt x="1357068" y="1230899"/>
                  </a:lnTo>
                  <a:lnTo>
                    <a:pt x="1328227" y="1265344"/>
                  </a:lnTo>
                  <a:lnTo>
                    <a:pt x="1297434" y="1298014"/>
                  </a:lnTo>
                  <a:lnTo>
                    <a:pt x="1264778" y="1328821"/>
                  </a:lnTo>
                  <a:lnTo>
                    <a:pt x="1230349" y="1357675"/>
                  </a:lnTo>
                  <a:lnTo>
                    <a:pt x="1194234" y="1384487"/>
                  </a:lnTo>
                  <a:lnTo>
                    <a:pt x="1156524" y="1409169"/>
                  </a:lnTo>
                  <a:lnTo>
                    <a:pt x="1117308" y="1431630"/>
                  </a:lnTo>
                  <a:lnTo>
                    <a:pt x="1076674" y="1451783"/>
                  </a:lnTo>
                  <a:lnTo>
                    <a:pt x="1034711" y="1469538"/>
                  </a:lnTo>
                  <a:lnTo>
                    <a:pt x="991508" y="1484805"/>
                  </a:lnTo>
                  <a:lnTo>
                    <a:pt x="947156" y="1497496"/>
                  </a:lnTo>
                  <a:lnTo>
                    <a:pt x="901741" y="1507523"/>
                  </a:lnTo>
                  <a:lnTo>
                    <a:pt x="855354" y="1514794"/>
                  </a:lnTo>
                  <a:lnTo>
                    <a:pt x="808084" y="1519223"/>
                  </a:lnTo>
                  <a:lnTo>
                    <a:pt x="760019" y="1520719"/>
                  </a:lnTo>
                  <a:lnTo>
                    <a:pt x="711954" y="1519223"/>
                  </a:lnTo>
                  <a:lnTo>
                    <a:pt x="664684" y="1514794"/>
                  </a:lnTo>
                  <a:lnTo>
                    <a:pt x="618297" y="1507523"/>
                  </a:lnTo>
                  <a:lnTo>
                    <a:pt x="572882" y="1497496"/>
                  </a:lnTo>
                  <a:lnTo>
                    <a:pt x="528529" y="1484805"/>
                  </a:lnTo>
                  <a:lnTo>
                    <a:pt x="485327" y="1469538"/>
                  </a:lnTo>
                  <a:lnTo>
                    <a:pt x="443364" y="1451783"/>
                  </a:lnTo>
                  <a:lnTo>
                    <a:pt x="402730" y="1431630"/>
                  </a:lnTo>
                  <a:lnTo>
                    <a:pt x="363513" y="1409169"/>
                  </a:lnTo>
                  <a:lnTo>
                    <a:pt x="325804" y="1384487"/>
                  </a:lnTo>
                  <a:lnTo>
                    <a:pt x="289689" y="1357675"/>
                  </a:lnTo>
                  <a:lnTo>
                    <a:pt x="255260" y="1328821"/>
                  </a:lnTo>
                  <a:lnTo>
                    <a:pt x="222604" y="1298014"/>
                  </a:lnTo>
                  <a:lnTo>
                    <a:pt x="191811" y="1265344"/>
                  </a:lnTo>
                  <a:lnTo>
                    <a:pt x="162970" y="1230899"/>
                  </a:lnTo>
                  <a:lnTo>
                    <a:pt x="136170" y="1194769"/>
                  </a:lnTo>
                  <a:lnTo>
                    <a:pt x="111499" y="1157042"/>
                  </a:lnTo>
                  <a:lnTo>
                    <a:pt x="89048" y="1117808"/>
                  </a:lnTo>
                  <a:lnTo>
                    <a:pt x="68904" y="1077155"/>
                  </a:lnTo>
                  <a:lnTo>
                    <a:pt x="51157" y="1035174"/>
                  </a:lnTo>
                  <a:lnTo>
                    <a:pt x="35897" y="991952"/>
                  </a:lnTo>
                  <a:lnTo>
                    <a:pt x="23211" y="947579"/>
                  </a:lnTo>
                  <a:lnTo>
                    <a:pt x="13190" y="902145"/>
                  </a:lnTo>
                  <a:lnTo>
                    <a:pt x="5921" y="855737"/>
                  </a:lnTo>
                  <a:lnTo>
                    <a:pt x="1495" y="808445"/>
                  </a:lnTo>
                  <a:lnTo>
                    <a:pt x="0" y="760359"/>
                  </a:lnTo>
                  <a:close/>
                </a:path>
              </a:pathLst>
            </a:custGeom>
            <a:ln w="26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12028" y="2382925"/>
            <a:ext cx="979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unlawfully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02624" y="3254712"/>
            <a:ext cx="1995805" cy="1547495"/>
            <a:chOff x="6202624" y="3254712"/>
            <a:chExt cx="1995805" cy="1547495"/>
          </a:xfrm>
        </p:grpSpPr>
        <p:sp>
          <p:nvSpPr>
            <p:cNvPr id="14" name="object 14"/>
            <p:cNvSpPr/>
            <p:nvPr/>
          </p:nvSpPr>
          <p:spPr>
            <a:xfrm>
              <a:off x="6202624" y="4114241"/>
              <a:ext cx="354965" cy="492125"/>
            </a:xfrm>
            <a:custGeom>
              <a:avLst/>
              <a:gdLst/>
              <a:ahLst/>
              <a:cxnLst/>
              <a:rect l="l" t="t" r="r" b="b"/>
              <a:pathLst>
                <a:path w="354965" h="492125">
                  <a:moveTo>
                    <a:pt x="121494" y="0"/>
                  </a:moveTo>
                  <a:lnTo>
                    <a:pt x="153435" y="98347"/>
                  </a:lnTo>
                  <a:lnTo>
                    <a:pt x="0" y="148224"/>
                  </a:lnTo>
                  <a:lnTo>
                    <a:pt x="95822" y="443266"/>
                  </a:lnTo>
                  <a:lnTo>
                    <a:pt x="249257" y="393390"/>
                  </a:lnTo>
                  <a:lnTo>
                    <a:pt x="281198" y="491737"/>
                  </a:lnTo>
                  <a:lnTo>
                    <a:pt x="354782" y="195992"/>
                  </a:lnTo>
                  <a:lnTo>
                    <a:pt x="121494" y="0"/>
                  </a:lnTo>
                  <a:close/>
                </a:path>
              </a:pathLst>
            </a:custGeom>
            <a:solidFill>
              <a:srgbClr val="C0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4958" y="3267856"/>
              <a:ext cx="1520190" cy="1520825"/>
            </a:xfrm>
            <a:custGeom>
              <a:avLst/>
              <a:gdLst/>
              <a:ahLst/>
              <a:cxnLst/>
              <a:rect l="l" t="t" r="r" b="b"/>
              <a:pathLst>
                <a:path w="1520190" h="1520825">
                  <a:moveTo>
                    <a:pt x="760020" y="0"/>
                  </a:moveTo>
                  <a:lnTo>
                    <a:pt x="711955" y="1495"/>
                  </a:lnTo>
                  <a:lnTo>
                    <a:pt x="664684" y="5924"/>
                  </a:lnTo>
                  <a:lnTo>
                    <a:pt x="618297" y="13196"/>
                  </a:lnTo>
                  <a:lnTo>
                    <a:pt x="572883" y="23222"/>
                  </a:lnTo>
                  <a:lnTo>
                    <a:pt x="528530" y="35913"/>
                  </a:lnTo>
                  <a:lnTo>
                    <a:pt x="485327" y="51180"/>
                  </a:lnTo>
                  <a:lnTo>
                    <a:pt x="443364" y="68935"/>
                  </a:lnTo>
                  <a:lnTo>
                    <a:pt x="402730" y="89088"/>
                  </a:lnTo>
                  <a:lnTo>
                    <a:pt x="363514" y="111549"/>
                  </a:lnTo>
                  <a:lnTo>
                    <a:pt x="325804" y="136231"/>
                  </a:lnTo>
                  <a:lnTo>
                    <a:pt x="289689" y="163043"/>
                  </a:lnTo>
                  <a:lnTo>
                    <a:pt x="255260" y="191897"/>
                  </a:lnTo>
                  <a:lnTo>
                    <a:pt x="222604" y="222704"/>
                  </a:lnTo>
                  <a:lnTo>
                    <a:pt x="191811" y="255374"/>
                  </a:lnTo>
                  <a:lnTo>
                    <a:pt x="162970" y="289819"/>
                  </a:lnTo>
                  <a:lnTo>
                    <a:pt x="136170" y="325949"/>
                  </a:lnTo>
                  <a:lnTo>
                    <a:pt x="111499" y="363676"/>
                  </a:lnTo>
                  <a:lnTo>
                    <a:pt x="89048" y="402910"/>
                  </a:lnTo>
                  <a:lnTo>
                    <a:pt x="68904" y="443563"/>
                  </a:lnTo>
                  <a:lnTo>
                    <a:pt x="51157" y="485544"/>
                  </a:lnTo>
                  <a:lnTo>
                    <a:pt x="35897" y="528766"/>
                  </a:lnTo>
                  <a:lnTo>
                    <a:pt x="23211" y="573139"/>
                  </a:lnTo>
                  <a:lnTo>
                    <a:pt x="13190" y="618573"/>
                  </a:lnTo>
                  <a:lnTo>
                    <a:pt x="5921" y="664981"/>
                  </a:lnTo>
                  <a:lnTo>
                    <a:pt x="1495" y="712272"/>
                  </a:lnTo>
                  <a:lnTo>
                    <a:pt x="0" y="760359"/>
                  </a:lnTo>
                  <a:lnTo>
                    <a:pt x="1495" y="808445"/>
                  </a:lnTo>
                  <a:lnTo>
                    <a:pt x="5921" y="855737"/>
                  </a:lnTo>
                  <a:lnTo>
                    <a:pt x="13190" y="902144"/>
                  </a:lnTo>
                  <a:lnTo>
                    <a:pt x="23211" y="947579"/>
                  </a:lnTo>
                  <a:lnTo>
                    <a:pt x="35897" y="991952"/>
                  </a:lnTo>
                  <a:lnTo>
                    <a:pt x="51157" y="1035174"/>
                  </a:lnTo>
                  <a:lnTo>
                    <a:pt x="68904" y="1077156"/>
                  </a:lnTo>
                  <a:lnTo>
                    <a:pt x="89048" y="1117808"/>
                  </a:lnTo>
                  <a:lnTo>
                    <a:pt x="111499" y="1157042"/>
                  </a:lnTo>
                  <a:lnTo>
                    <a:pt x="136170" y="1194769"/>
                  </a:lnTo>
                  <a:lnTo>
                    <a:pt x="162970" y="1230899"/>
                  </a:lnTo>
                  <a:lnTo>
                    <a:pt x="191811" y="1265344"/>
                  </a:lnTo>
                  <a:lnTo>
                    <a:pt x="222604" y="1298015"/>
                  </a:lnTo>
                  <a:lnTo>
                    <a:pt x="255260" y="1328822"/>
                  </a:lnTo>
                  <a:lnTo>
                    <a:pt x="289689" y="1357676"/>
                  </a:lnTo>
                  <a:lnTo>
                    <a:pt x="325804" y="1384488"/>
                  </a:lnTo>
                  <a:lnTo>
                    <a:pt x="363514" y="1409169"/>
                  </a:lnTo>
                  <a:lnTo>
                    <a:pt x="402730" y="1431631"/>
                  </a:lnTo>
                  <a:lnTo>
                    <a:pt x="443364" y="1451784"/>
                  </a:lnTo>
                  <a:lnTo>
                    <a:pt x="485327" y="1469538"/>
                  </a:lnTo>
                  <a:lnTo>
                    <a:pt x="528530" y="1484806"/>
                  </a:lnTo>
                  <a:lnTo>
                    <a:pt x="572883" y="1497497"/>
                  </a:lnTo>
                  <a:lnTo>
                    <a:pt x="618297" y="1507523"/>
                  </a:lnTo>
                  <a:lnTo>
                    <a:pt x="664684" y="1514795"/>
                  </a:lnTo>
                  <a:lnTo>
                    <a:pt x="711955" y="1519223"/>
                  </a:lnTo>
                  <a:lnTo>
                    <a:pt x="760020" y="1520719"/>
                  </a:lnTo>
                  <a:lnTo>
                    <a:pt x="808084" y="1519223"/>
                  </a:lnTo>
                  <a:lnTo>
                    <a:pt x="855355" y="1514795"/>
                  </a:lnTo>
                  <a:lnTo>
                    <a:pt x="901742" y="1507523"/>
                  </a:lnTo>
                  <a:lnTo>
                    <a:pt x="947156" y="1497497"/>
                  </a:lnTo>
                  <a:lnTo>
                    <a:pt x="991509" y="1484806"/>
                  </a:lnTo>
                  <a:lnTo>
                    <a:pt x="1034711" y="1469538"/>
                  </a:lnTo>
                  <a:lnTo>
                    <a:pt x="1076674" y="1451784"/>
                  </a:lnTo>
                  <a:lnTo>
                    <a:pt x="1117308" y="1431631"/>
                  </a:lnTo>
                  <a:lnTo>
                    <a:pt x="1156525" y="1409169"/>
                  </a:lnTo>
                  <a:lnTo>
                    <a:pt x="1194235" y="1384488"/>
                  </a:lnTo>
                  <a:lnTo>
                    <a:pt x="1230349" y="1357676"/>
                  </a:lnTo>
                  <a:lnTo>
                    <a:pt x="1264778" y="1328822"/>
                  </a:lnTo>
                  <a:lnTo>
                    <a:pt x="1297434" y="1298015"/>
                  </a:lnTo>
                  <a:lnTo>
                    <a:pt x="1328227" y="1265344"/>
                  </a:lnTo>
                  <a:lnTo>
                    <a:pt x="1357068" y="1230899"/>
                  </a:lnTo>
                  <a:lnTo>
                    <a:pt x="1383868" y="1194769"/>
                  </a:lnTo>
                  <a:lnTo>
                    <a:pt x="1408539" y="1157042"/>
                  </a:lnTo>
                  <a:lnTo>
                    <a:pt x="1430990" y="1117808"/>
                  </a:lnTo>
                  <a:lnTo>
                    <a:pt x="1451134" y="1077156"/>
                  </a:lnTo>
                  <a:lnTo>
                    <a:pt x="1468880" y="1035174"/>
                  </a:lnTo>
                  <a:lnTo>
                    <a:pt x="1484141" y="991952"/>
                  </a:lnTo>
                  <a:lnTo>
                    <a:pt x="1496827" y="947579"/>
                  </a:lnTo>
                  <a:lnTo>
                    <a:pt x="1506848" y="902144"/>
                  </a:lnTo>
                  <a:lnTo>
                    <a:pt x="1514117" y="855737"/>
                  </a:lnTo>
                  <a:lnTo>
                    <a:pt x="1518543" y="808445"/>
                  </a:lnTo>
                  <a:lnTo>
                    <a:pt x="1520038" y="760359"/>
                  </a:lnTo>
                  <a:lnTo>
                    <a:pt x="1518543" y="712272"/>
                  </a:lnTo>
                  <a:lnTo>
                    <a:pt x="1514117" y="664981"/>
                  </a:lnTo>
                  <a:lnTo>
                    <a:pt x="1506848" y="618573"/>
                  </a:lnTo>
                  <a:lnTo>
                    <a:pt x="1496827" y="573139"/>
                  </a:lnTo>
                  <a:lnTo>
                    <a:pt x="1484141" y="528766"/>
                  </a:lnTo>
                  <a:lnTo>
                    <a:pt x="1468880" y="485544"/>
                  </a:lnTo>
                  <a:lnTo>
                    <a:pt x="1451134" y="443563"/>
                  </a:lnTo>
                  <a:lnTo>
                    <a:pt x="1430990" y="402910"/>
                  </a:lnTo>
                  <a:lnTo>
                    <a:pt x="1408539" y="363676"/>
                  </a:lnTo>
                  <a:lnTo>
                    <a:pt x="1383868" y="325949"/>
                  </a:lnTo>
                  <a:lnTo>
                    <a:pt x="1357068" y="289819"/>
                  </a:lnTo>
                  <a:lnTo>
                    <a:pt x="1328227" y="255374"/>
                  </a:lnTo>
                  <a:lnTo>
                    <a:pt x="1297434" y="222704"/>
                  </a:lnTo>
                  <a:lnTo>
                    <a:pt x="1264778" y="191897"/>
                  </a:lnTo>
                  <a:lnTo>
                    <a:pt x="1230349" y="163043"/>
                  </a:lnTo>
                  <a:lnTo>
                    <a:pt x="1194235" y="136231"/>
                  </a:lnTo>
                  <a:lnTo>
                    <a:pt x="1156525" y="111549"/>
                  </a:lnTo>
                  <a:lnTo>
                    <a:pt x="1117308" y="89088"/>
                  </a:lnTo>
                  <a:lnTo>
                    <a:pt x="1076674" y="68935"/>
                  </a:lnTo>
                  <a:lnTo>
                    <a:pt x="1034711" y="51180"/>
                  </a:lnTo>
                  <a:lnTo>
                    <a:pt x="991509" y="35913"/>
                  </a:lnTo>
                  <a:lnTo>
                    <a:pt x="947156" y="23222"/>
                  </a:lnTo>
                  <a:lnTo>
                    <a:pt x="901742" y="13196"/>
                  </a:lnTo>
                  <a:lnTo>
                    <a:pt x="855355" y="5924"/>
                  </a:lnTo>
                  <a:lnTo>
                    <a:pt x="808084" y="1495"/>
                  </a:lnTo>
                  <a:lnTo>
                    <a:pt x="760020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4958" y="3267856"/>
              <a:ext cx="1520190" cy="1520825"/>
            </a:xfrm>
            <a:custGeom>
              <a:avLst/>
              <a:gdLst/>
              <a:ahLst/>
              <a:cxnLst/>
              <a:rect l="l" t="t" r="r" b="b"/>
              <a:pathLst>
                <a:path w="1520190" h="1520825">
                  <a:moveTo>
                    <a:pt x="0" y="760359"/>
                  </a:moveTo>
                  <a:lnTo>
                    <a:pt x="1495" y="712273"/>
                  </a:lnTo>
                  <a:lnTo>
                    <a:pt x="5921" y="664981"/>
                  </a:lnTo>
                  <a:lnTo>
                    <a:pt x="13190" y="618573"/>
                  </a:lnTo>
                  <a:lnTo>
                    <a:pt x="23211" y="573139"/>
                  </a:lnTo>
                  <a:lnTo>
                    <a:pt x="35897" y="528766"/>
                  </a:lnTo>
                  <a:lnTo>
                    <a:pt x="51157" y="485544"/>
                  </a:lnTo>
                  <a:lnTo>
                    <a:pt x="68904" y="443563"/>
                  </a:lnTo>
                  <a:lnTo>
                    <a:pt x="89048" y="402910"/>
                  </a:lnTo>
                  <a:lnTo>
                    <a:pt x="111499" y="363676"/>
                  </a:lnTo>
                  <a:lnTo>
                    <a:pt x="136170" y="325949"/>
                  </a:lnTo>
                  <a:lnTo>
                    <a:pt x="162970" y="289819"/>
                  </a:lnTo>
                  <a:lnTo>
                    <a:pt x="191811" y="255374"/>
                  </a:lnTo>
                  <a:lnTo>
                    <a:pt x="222604" y="222704"/>
                  </a:lnTo>
                  <a:lnTo>
                    <a:pt x="255260" y="191897"/>
                  </a:lnTo>
                  <a:lnTo>
                    <a:pt x="289689" y="163043"/>
                  </a:lnTo>
                  <a:lnTo>
                    <a:pt x="325804" y="136231"/>
                  </a:lnTo>
                  <a:lnTo>
                    <a:pt x="363513" y="111549"/>
                  </a:lnTo>
                  <a:lnTo>
                    <a:pt x="402730" y="89088"/>
                  </a:lnTo>
                  <a:lnTo>
                    <a:pt x="443364" y="68935"/>
                  </a:lnTo>
                  <a:lnTo>
                    <a:pt x="485327" y="51180"/>
                  </a:lnTo>
                  <a:lnTo>
                    <a:pt x="528529" y="35913"/>
                  </a:lnTo>
                  <a:lnTo>
                    <a:pt x="572882" y="23222"/>
                  </a:lnTo>
                  <a:lnTo>
                    <a:pt x="618297" y="13196"/>
                  </a:lnTo>
                  <a:lnTo>
                    <a:pt x="664684" y="5924"/>
                  </a:lnTo>
                  <a:lnTo>
                    <a:pt x="711954" y="1495"/>
                  </a:lnTo>
                  <a:lnTo>
                    <a:pt x="760019" y="0"/>
                  </a:lnTo>
                  <a:lnTo>
                    <a:pt x="808084" y="1495"/>
                  </a:lnTo>
                  <a:lnTo>
                    <a:pt x="855354" y="5924"/>
                  </a:lnTo>
                  <a:lnTo>
                    <a:pt x="901741" y="13196"/>
                  </a:lnTo>
                  <a:lnTo>
                    <a:pt x="947156" y="23222"/>
                  </a:lnTo>
                  <a:lnTo>
                    <a:pt x="991508" y="35913"/>
                  </a:lnTo>
                  <a:lnTo>
                    <a:pt x="1034711" y="51180"/>
                  </a:lnTo>
                  <a:lnTo>
                    <a:pt x="1076674" y="68935"/>
                  </a:lnTo>
                  <a:lnTo>
                    <a:pt x="1117308" y="89088"/>
                  </a:lnTo>
                  <a:lnTo>
                    <a:pt x="1156524" y="111549"/>
                  </a:lnTo>
                  <a:lnTo>
                    <a:pt x="1194234" y="136231"/>
                  </a:lnTo>
                  <a:lnTo>
                    <a:pt x="1230349" y="163043"/>
                  </a:lnTo>
                  <a:lnTo>
                    <a:pt x="1264778" y="191897"/>
                  </a:lnTo>
                  <a:lnTo>
                    <a:pt x="1297434" y="222704"/>
                  </a:lnTo>
                  <a:lnTo>
                    <a:pt x="1328227" y="255374"/>
                  </a:lnTo>
                  <a:lnTo>
                    <a:pt x="1357068" y="289819"/>
                  </a:lnTo>
                  <a:lnTo>
                    <a:pt x="1383868" y="325949"/>
                  </a:lnTo>
                  <a:lnTo>
                    <a:pt x="1408539" y="363676"/>
                  </a:lnTo>
                  <a:lnTo>
                    <a:pt x="1430990" y="402910"/>
                  </a:lnTo>
                  <a:lnTo>
                    <a:pt x="1451134" y="443563"/>
                  </a:lnTo>
                  <a:lnTo>
                    <a:pt x="1468880" y="485544"/>
                  </a:lnTo>
                  <a:lnTo>
                    <a:pt x="1484141" y="528766"/>
                  </a:lnTo>
                  <a:lnTo>
                    <a:pt x="1496827" y="573139"/>
                  </a:lnTo>
                  <a:lnTo>
                    <a:pt x="1506848" y="618573"/>
                  </a:lnTo>
                  <a:lnTo>
                    <a:pt x="1514117" y="664981"/>
                  </a:lnTo>
                  <a:lnTo>
                    <a:pt x="1518543" y="712273"/>
                  </a:lnTo>
                  <a:lnTo>
                    <a:pt x="1520038" y="760359"/>
                  </a:lnTo>
                  <a:lnTo>
                    <a:pt x="1518543" y="808445"/>
                  </a:lnTo>
                  <a:lnTo>
                    <a:pt x="1514117" y="855737"/>
                  </a:lnTo>
                  <a:lnTo>
                    <a:pt x="1506848" y="902145"/>
                  </a:lnTo>
                  <a:lnTo>
                    <a:pt x="1496827" y="947579"/>
                  </a:lnTo>
                  <a:lnTo>
                    <a:pt x="1484141" y="991952"/>
                  </a:lnTo>
                  <a:lnTo>
                    <a:pt x="1468880" y="1035174"/>
                  </a:lnTo>
                  <a:lnTo>
                    <a:pt x="1451134" y="1077155"/>
                  </a:lnTo>
                  <a:lnTo>
                    <a:pt x="1430990" y="1117808"/>
                  </a:lnTo>
                  <a:lnTo>
                    <a:pt x="1408539" y="1157042"/>
                  </a:lnTo>
                  <a:lnTo>
                    <a:pt x="1383868" y="1194769"/>
                  </a:lnTo>
                  <a:lnTo>
                    <a:pt x="1357068" y="1230899"/>
                  </a:lnTo>
                  <a:lnTo>
                    <a:pt x="1328227" y="1265344"/>
                  </a:lnTo>
                  <a:lnTo>
                    <a:pt x="1297434" y="1298014"/>
                  </a:lnTo>
                  <a:lnTo>
                    <a:pt x="1264778" y="1328821"/>
                  </a:lnTo>
                  <a:lnTo>
                    <a:pt x="1230349" y="1357675"/>
                  </a:lnTo>
                  <a:lnTo>
                    <a:pt x="1194234" y="1384487"/>
                  </a:lnTo>
                  <a:lnTo>
                    <a:pt x="1156524" y="1409169"/>
                  </a:lnTo>
                  <a:lnTo>
                    <a:pt x="1117308" y="1431630"/>
                  </a:lnTo>
                  <a:lnTo>
                    <a:pt x="1076674" y="1451783"/>
                  </a:lnTo>
                  <a:lnTo>
                    <a:pt x="1034711" y="1469538"/>
                  </a:lnTo>
                  <a:lnTo>
                    <a:pt x="991508" y="1484805"/>
                  </a:lnTo>
                  <a:lnTo>
                    <a:pt x="947156" y="1497496"/>
                  </a:lnTo>
                  <a:lnTo>
                    <a:pt x="901741" y="1507523"/>
                  </a:lnTo>
                  <a:lnTo>
                    <a:pt x="855354" y="1514794"/>
                  </a:lnTo>
                  <a:lnTo>
                    <a:pt x="808084" y="1519223"/>
                  </a:lnTo>
                  <a:lnTo>
                    <a:pt x="760019" y="1520719"/>
                  </a:lnTo>
                  <a:lnTo>
                    <a:pt x="711954" y="1519223"/>
                  </a:lnTo>
                  <a:lnTo>
                    <a:pt x="664684" y="1514794"/>
                  </a:lnTo>
                  <a:lnTo>
                    <a:pt x="618297" y="1507523"/>
                  </a:lnTo>
                  <a:lnTo>
                    <a:pt x="572882" y="1497496"/>
                  </a:lnTo>
                  <a:lnTo>
                    <a:pt x="528529" y="1484805"/>
                  </a:lnTo>
                  <a:lnTo>
                    <a:pt x="485327" y="1469538"/>
                  </a:lnTo>
                  <a:lnTo>
                    <a:pt x="443364" y="1451783"/>
                  </a:lnTo>
                  <a:lnTo>
                    <a:pt x="402730" y="1431630"/>
                  </a:lnTo>
                  <a:lnTo>
                    <a:pt x="363513" y="1409169"/>
                  </a:lnTo>
                  <a:lnTo>
                    <a:pt x="325804" y="1384487"/>
                  </a:lnTo>
                  <a:lnTo>
                    <a:pt x="289689" y="1357675"/>
                  </a:lnTo>
                  <a:lnTo>
                    <a:pt x="255260" y="1328821"/>
                  </a:lnTo>
                  <a:lnTo>
                    <a:pt x="222604" y="1298014"/>
                  </a:lnTo>
                  <a:lnTo>
                    <a:pt x="191811" y="1265344"/>
                  </a:lnTo>
                  <a:lnTo>
                    <a:pt x="162970" y="1230899"/>
                  </a:lnTo>
                  <a:lnTo>
                    <a:pt x="136170" y="1194769"/>
                  </a:lnTo>
                  <a:lnTo>
                    <a:pt x="111499" y="1157042"/>
                  </a:lnTo>
                  <a:lnTo>
                    <a:pt x="89048" y="1117808"/>
                  </a:lnTo>
                  <a:lnTo>
                    <a:pt x="68904" y="1077155"/>
                  </a:lnTo>
                  <a:lnTo>
                    <a:pt x="51157" y="1035174"/>
                  </a:lnTo>
                  <a:lnTo>
                    <a:pt x="35897" y="991952"/>
                  </a:lnTo>
                  <a:lnTo>
                    <a:pt x="23211" y="947579"/>
                  </a:lnTo>
                  <a:lnTo>
                    <a:pt x="13190" y="902145"/>
                  </a:lnTo>
                  <a:lnTo>
                    <a:pt x="5921" y="855737"/>
                  </a:lnTo>
                  <a:lnTo>
                    <a:pt x="1495" y="808445"/>
                  </a:lnTo>
                  <a:lnTo>
                    <a:pt x="0" y="760359"/>
                  </a:lnTo>
                  <a:close/>
                </a:path>
              </a:pathLst>
            </a:custGeom>
            <a:ln w="26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73536" y="3608221"/>
            <a:ext cx="704850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0600"/>
              </a:lnSpc>
              <a:spcBef>
                <a:spcPts val="3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kills 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(causes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death)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18" name="object 18"/>
          <p:cNvSpPr txBox="1"/>
          <p:nvPr/>
        </p:nvSpPr>
        <p:spPr>
          <a:xfrm>
            <a:off x="6128471" y="6113677"/>
            <a:ext cx="104648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6210" marR="5080" indent="-144145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person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0590" y="5991757"/>
            <a:ext cx="916940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9070" marR="5080" indent="-167005">
              <a:lnSpc>
                <a:spcPct val="90600"/>
              </a:lnSpc>
              <a:spcBef>
                <a:spcPts val="300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King's peace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1475" y="3608221"/>
            <a:ext cx="1050925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3340" marR="5080" indent="-41275" algn="just">
              <a:lnSpc>
                <a:spcPct val="90600"/>
              </a:lnSpc>
              <a:spcBef>
                <a:spcPts val="3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18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direct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1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indirect intention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975" y="1638836"/>
            <a:ext cx="8857615" cy="495109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603885" indent="-59118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603885" algn="l"/>
              </a:tabLst>
            </a:pPr>
            <a:r>
              <a:rPr sz="2500" dirty="0">
                <a:latin typeface="Corbel"/>
                <a:cs typeface="Corbel"/>
              </a:rPr>
              <a:t>Is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current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definition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5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good</a:t>
            </a:r>
            <a:r>
              <a:rPr sz="2500" spc="-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definition?</a:t>
            </a:r>
            <a:endParaRPr sz="2500">
              <a:latin typeface="Corbel"/>
              <a:cs typeface="Corbel"/>
            </a:endParaRPr>
          </a:p>
          <a:p>
            <a:pPr marL="1055370" marR="5715" lvl="1" indent="-591820">
              <a:lnSpc>
                <a:spcPct val="100000"/>
              </a:lnSpc>
              <a:spcBef>
                <a:spcPts val="1295"/>
              </a:spcBef>
              <a:buFont typeface="Courier New"/>
              <a:buChar char="o"/>
              <a:tabLst>
                <a:tab pos="1055370" algn="l"/>
                <a:tab pos="1690370" algn="l"/>
                <a:tab pos="2379980" algn="l"/>
                <a:tab pos="4138929" algn="l"/>
                <a:tab pos="4966335" algn="l"/>
                <a:tab pos="6205855" algn="l"/>
                <a:tab pos="7031990" algn="l"/>
                <a:tab pos="8004175" algn="l"/>
                <a:tab pos="8522970" algn="l"/>
              </a:tabLst>
            </a:pPr>
            <a:r>
              <a:rPr sz="2500" spc="-25" dirty="0">
                <a:latin typeface="Corbel"/>
                <a:cs typeface="Corbel"/>
              </a:rPr>
              <a:t>See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Law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Commission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Draft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Criminal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0" dirty="0">
                <a:latin typeface="Corbel"/>
                <a:cs typeface="Corbel"/>
              </a:rPr>
              <a:t>Code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(1989)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for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an </a:t>
            </a:r>
            <a:r>
              <a:rPr sz="2500" dirty="0">
                <a:latin typeface="Corbel"/>
                <a:cs typeface="Corbel"/>
              </a:rPr>
              <a:t>alternative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definition</a:t>
            </a:r>
            <a:r>
              <a:rPr sz="2500" spc="-8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mens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rea.</a:t>
            </a:r>
            <a:endParaRPr sz="2500">
              <a:latin typeface="Corbel"/>
              <a:cs typeface="Corbel"/>
            </a:endParaRPr>
          </a:p>
          <a:p>
            <a:pPr marL="1055370" marR="6350" lvl="1" indent="-59182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1055370" algn="l"/>
              </a:tabLst>
            </a:pPr>
            <a:r>
              <a:rPr sz="2500" dirty="0">
                <a:latin typeface="Corbel"/>
                <a:cs typeface="Corbel"/>
              </a:rPr>
              <a:t>See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the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Law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Commission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Consultation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Paper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n0.177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2005</a:t>
            </a:r>
            <a:r>
              <a:rPr sz="2500" spc="-65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on </a:t>
            </a:r>
            <a:r>
              <a:rPr sz="2500" dirty="0">
                <a:latin typeface="Corbel"/>
                <a:cs typeface="Corbel"/>
              </a:rPr>
              <a:t>a</a:t>
            </a:r>
            <a:r>
              <a:rPr sz="2500" spc="-2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new</a:t>
            </a:r>
            <a:r>
              <a:rPr sz="2500" spc="-15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Homicide</a:t>
            </a:r>
            <a:r>
              <a:rPr sz="2500" spc="-125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Act.</a:t>
            </a:r>
            <a:endParaRPr sz="2500">
              <a:latin typeface="Corbel"/>
              <a:cs typeface="Corbel"/>
            </a:endParaRPr>
          </a:p>
          <a:p>
            <a:pPr marL="603885" marR="5080" indent="-59182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603885" algn="l"/>
                <a:tab pos="1251585" algn="l"/>
                <a:tab pos="1942464" algn="l"/>
                <a:tab pos="3702685" algn="l"/>
                <a:tab pos="5080000" algn="l"/>
                <a:tab pos="5381625" algn="l"/>
                <a:tab pos="6503670" algn="l"/>
                <a:tab pos="7774305" algn="l"/>
                <a:tab pos="8294370" algn="l"/>
              </a:tabLst>
            </a:pPr>
            <a:r>
              <a:rPr sz="2500" spc="-25" dirty="0">
                <a:latin typeface="Corbel"/>
                <a:cs typeface="Corbel"/>
              </a:rPr>
              <a:t>The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Law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Commission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proposed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50" dirty="0">
                <a:latin typeface="Corbel"/>
                <a:cs typeface="Corbel"/>
              </a:rPr>
              <a:t>a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‘ladder’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10" dirty="0">
                <a:latin typeface="Corbel"/>
                <a:cs typeface="Corbel"/>
              </a:rPr>
              <a:t>principle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for</a:t>
            </a:r>
            <a:r>
              <a:rPr sz="2500" dirty="0">
                <a:latin typeface="Corbel"/>
                <a:cs typeface="Corbel"/>
              </a:rPr>
              <a:t>	</a:t>
            </a:r>
            <a:r>
              <a:rPr sz="2500" spc="-25" dirty="0">
                <a:latin typeface="Corbel"/>
                <a:cs typeface="Corbel"/>
              </a:rPr>
              <a:t>new </a:t>
            </a:r>
            <a:r>
              <a:rPr sz="2500" spc="-10" dirty="0">
                <a:latin typeface="Corbel"/>
                <a:cs typeface="Corbel"/>
              </a:rPr>
              <a:t>offences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homicide:</a:t>
            </a:r>
            <a:endParaRPr sz="2500">
              <a:latin typeface="Corbel"/>
              <a:cs typeface="Corbel"/>
            </a:endParaRPr>
          </a:p>
          <a:p>
            <a:pPr marL="1055370" indent="-53276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1055370" algn="l"/>
              </a:tabLst>
            </a:pPr>
            <a:r>
              <a:rPr sz="2500" dirty="0">
                <a:latin typeface="Corbel"/>
                <a:cs typeface="Corbel"/>
              </a:rPr>
              <a:t>First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degree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homicide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–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mandatory</a:t>
            </a:r>
            <a:r>
              <a:rPr sz="2500" spc="-8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life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sentence</a:t>
            </a:r>
            <a:endParaRPr sz="2500">
              <a:latin typeface="Corbel"/>
              <a:cs typeface="Corbel"/>
            </a:endParaRPr>
          </a:p>
          <a:p>
            <a:pPr marL="1055370" indent="-532765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1055370" algn="l"/>
              </a:tabLst>
            </a:pPr>
            <a:r>
              <a:rPr sz="2500" dirty="0">
                <a:latin typeface="Corbel"/>
                <a:cs typeface="Corbel"/>
              </a:rPr>
              <a:t>Second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Degree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homicide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–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discretionary</a:t>
            </a:r>
            <a:r>
              <a:rPr sz="2500" spc="-85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life</a:t>
            </a:r>
            <a:r>
              <a:rPr sz="2500" spc="-7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sentence</a:t>
            </a:r>
            <a:endParaRPr sz="2500">
              <a:latin typeface="Corbel"/>
              <a:cs typeface="Corbel"/>
            </a:endParaRPr>
          </a:p>
          <a:p>
            <a:pPr marL="1055370" indent="-53276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1055370" algn="l"/>
              </a:tabLst>
            </a:pPr>
            <a:r>
              <a:rPr sz="2500" dirty="0">
                <a:latin typeface="Corbel"/>
                <a:cs typeface="Corbel"/>
              </a:rPr>
              <a:t>Third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degree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homicide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–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fixed</a:t>
            </a:r>
            <a:r>
              <a:rPr sz="2500" spc="-8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term</a:t>
            </a:r>
            <a:r>
              <a:rPr sz="2500" spc="-9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sentence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Reform</a:t>
            </a:r>
            <a:r>
              <a:rPr sz="2900" spc="-120" dirty="0"/>
              <a:t> </a:t>
            </a:r>
            <a:r>
              <a:rPr sz="2900" spc="-10" dirty="0"/>
              <a:t>Proposals</a:t>
            </a:r>
            <a:endParaRPr sz="2900"/>
          </a:p>
        </p:txBody>
      </p:sp>
      <p:sp>
        <p:nvSpPr>
          <p:cNvPr id="6" name="object 6"/>
          <p:cNvSpPr/>
          <p:nvPr/>
        </p:nvSpPr>
        <p:spPr>
          <a:xfrm>
            <a:off x="609600" y="6886855"/>
            <a:ext cx="413384" cy="441325"/>
          </a:xfrm>
          <a:custGeom>
            <a:avLst/>
            <a:gdLst/>
            <a:ahLst/>
            <a:cxnLst/>
            <a:rect l="l" t="t" r="r" b="b"/>
            <a:pathLst>
              <a:path w="413384" h="441325">
                <a:moveTo>
                  <a:pt x="0" y="0"/>
                </a:moveTo>
                <a:lnTo>
                  <a:pt x="413260" y="0"/>
                </a:lnTo>
                <a:lnTo>
                  <a:pt x="413260" y="441044"/>
                </a:lnTo>
                <a:lnTo>
                  <a:pt x="0" y="441044"/>
                </a:lnTo>
                <a:lnTo>
                  <a:pt x="0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ts val="208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468" y="1612417"/>
            <a:ext cx="9112885" cy="501523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602615" indent="-589915" algn="just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602615" algn="l"/>
              </a:tabLst>
            </a:pPr>
            <a:r>
              <a:rPr sz="2300" spc="-90" dirty="0">
                <a:latin typeface="Corbel"/>
                <a:cs typeface="Corbel"/>
              </a:rPr>
              <a:t>“A</a:t>
            </a:r>
            <a:r>
              <a:rPr sz="2300" spc="-11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Creature</a:t>
            </a:r>
            <a:r>
              <a:rPr sz="2300" spc="-9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in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Rerum</a:t>
            </a:r>
            <a:r>
              <a:rPr sz="2300" spc="-6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Natura”</a:t>
            </a:r>
            <a:r>
              <a:rPr sz="2300" spc="-5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–</a:t>
            </a:r>
            <a:r>
              <a:rPr sz="2300" spc="-6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what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is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-60" dirty="0">
                <a:latin typeface="Corbel"/>
                <a:cs typeface="Corbel"/>
              </a:rPr>
              <a:t> </a:t>
            </a:r>
            <a:r>
              <a:rPr sz="2300" spc="-25" dirty="0">
                <a:latin typeface="Corbel"/>
                <a:cs typeface="Corbel"/>
              </a:rPr>
              <a:t>`Person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in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Being’?</a:t>
            </a:r>
            <a:endParaRPr sz="2300">
              <a:latin typeface="Corbel"/>
              <a:cs typeface="Corbel"/>
            </a:endParaRPr>
          </a:p>
          <a:p>
            <a:pPr marL="601980" marR="5715" indent="-589915" algn="just">
              <a:lnSpc>
                <a:spcPct val="101699"/>
              </a:lnSpc>
              <a:spcBef>
                <a:spcPts val="1180"/>
              </a:spcBef>
              <a:buFont typeface="Arial MT"/>
              <a:buChar char="•"/>
              <a:tabLst>
                <a:tab pos="603885" algn="l"/>
              </a:tabLst>
            </a:pPr>
            <a:r>
              <a:rPr sz="2300" dirty="0">
                <a:latin typeface="Corbel"/>
                <a:cs typeface="Corbel"/>
              </a:rPr>
              <a:t>Does</a:t>
            </a:r>
            <a:r>
              <a:rPr sz="2300" spc="2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it</a:t>
            </a:r>
            <a:r>
              <a:rPr sz="2300" spc="2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include</a:t>
            </a:r>
            <a:r>
              <a:rPr sz="2300" spc="24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2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foetus?</a:t>
            </a:r>
            <a:r>
              <a:rPr sz="2300" spc="2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See</a:t>
            </a:r>
            <a:r>
              <a:rPr sz="2300" spc="25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Poulton</a:t>
            </a:r>
            <a:r>
              <a:rPr sz="2300" b="1" i="1" spc="22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[1832]</a:t>
            </a:r>
            <a:r>
              <a:rPr sz="2300" b="1" i="1" spc="24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5</a:t>
            </a:r>
            <a:r>
              <a:rPr sz="2300" b="1" i="1" spc="229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C</a:t>
            </a:r>
            <a:r>
              <a:rPr sz="2300" b="1" i="1" spc="229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&amp;</a:t>
            </a:r>
            <a:r>
              <a:rPr sz="2300" b="1" i="1" spc="21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P</a:t>
            </a:r>
            <a:r>
              <a:rPr sz="2300" b="1" i="1" spc="22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329</a:t>
            </a:r>
            <a:r>
              <a:rPr sz="2300" b="1" i="1" spc="2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235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Enoch 	</a:t>
            </a:r>
            <a:r>
              <a:rPr sz="2300" b="1" i="1" dirty="0">
                <a:latin typeface="Corbel"/>
                <a:cs typeface="Corbel"/>
              </a:rPr>
              <a:t>[1833]</a:t>
            </a:r>
            <a:r>
              <a:rPr sz="2300" b="1" i="1" spc="15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5</a:t>
            </a:r>
            <a:r>
              <a:rPr sz="2300" b="1" i="1" spc="14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C</a:t>
            </a:r>
            <a:r>
              <a:rPr sz="2300" b="1" i="1" spc="14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&amp;</a:t>
            </a:r>
            <a:r>
              <a:rPr sz="2300" b="1" i="1" spc="13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P</a:t>
            </a:r>
            <a:r>
              <a:rPr sz="2300" b="1" i="1" spc="13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539</a:t>
            </a:r>
            <a:r>
              <a:rPr sz="2300" b="1" i="1" spc="1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160" dirty="0">
                <a:latin typeface="Corbel"/>
                <a:cs typeface="Corbel"/>
              </a:rPr>
              <a:t> </a:t>
            </a:r>
            <a:r>
              <a:rPr sz="2300" b="1" i="1" spc="-30" dirty="0">
                <a:latin typeface="Corbel"/>
                <a:cs typeface="Corbel"/>
              </a:rPr>
              <a:t>Attorney-</a:t>
            </a:r>
            <a:r>
              <a:rPr sz="2300" b="1" i="1" dirty="0">
                <a:latin typeface="Corbel"/>
                <a:cs typeface="Corbel"/>
              </a:rPr>
              <a:t>General’s</a:t>
            </a:r>
            <a:r>
              <a:rPr sz="2300" b="1" i="1" spc="14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Reference</a:t>
            </a:r>
            <a:r>
              <a:rPr sz="2300" b="1" i="1" spc="13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(No.</a:t>
            </a:r>
            <a:r>
              <a:rPr sz="2300" b="1" i="1" spc="15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3</a:t>
            </a:r>
            <a:r>
              <a:rPr sz="2300" b="1" i="1" spc="15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of</a:t>
            </a:r>
            <a:r>
              <a:rPr sz="2300" b="1" i="1" spc="140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1994)</a:t>
            </a:r>
            <a:endParaRPr sz="2300">
              <a:latin typeface="Corbel"/>
              <a:cs typeface="Corbel"/>
            </a:endParaRPr>
          </a:p>
          <a:p>
            <a:pPr marL="603885" algn="just">
              <a:lnSpc>
                <a:spcPts val="2710"/>
              </a:lnSpc>
            </a:pPr>
            <a:r>
              <a:rPr sz="2300" b="1" i="1" dirty="0">
                <a:latin typeface="Corbel"/>
                <a:cs typeface="Corbel"/>
              </a:rPr>
              <a:t>[1997]</a:t>
            </a:r>
            <a:r>
              <a:rPr sz="2300" b="1" i="1" spc="-9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3</a:t>
            </a:r>
            <a:r>
              <a:rPr sz="2300" b="1" i="1" spc="-16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WLR</a:t>
            </a:r>
            <a:r>
              <a:rPr sz="2300" b="1" i="1" spc="-7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421</a:t>
            </a:r>
            <a:r>
              <a:rPr sz="2300" b="1" i="1" spc="-60" dirty="0">
                <a:latin typeface="Corbel"/>
                <a:cs typeface="Corbel"/>
              </a:rPr>
              <a:t> </a:t>
            </a:r>
            <a:r>
              <a:rPr sz="2300" spc="-20" dirty="0">
                <a:latin typeface="Corbel"/>
                <a:cs typeface="Corbel"/>
              </a:rPr>
              <a:t>(concept</a:t>
            </a:r>
            <a:r>
              <a:rPr sz="2300" spc="-6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of</a:t>
            </a:r>
            <a:r>
              <a:rPr sz="2300" spc="-6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‘transferred</a:t>
            </a:r>
            <a:r>
              <a:rPr sz="2300" spc="-65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malice’)</a:t>
            </a:r>
            <a:endParaRPr sz="2300">
              <a:latin typeface="Corbel"/>
              <a:cs typeface="Corbel"/>
            </a:endParaRPr>
          </a:p>
          <a:p>
            <a:pPr marL="601980" marR="8255" indent="-589915" algn="just">
              <a:lnSpc>
                <a:spcPct val="101699"/>
              </a:lnSpc>
              <a:spcBef>
                <a:spcPts val="1175"/>
              </a:spcBef>
              <a:buFont typeface="Arial MT"/>
              <a:buChar char="•"/>
              <a:tabLst>
                <a:tab pos="603885" algn="l"/>
              </a:tabLst>
            </a:pPr>
            <a:r>
              <a:rPr sz="2300" dirty="0">
                <a:latin typeface="Corbel"/>
                <a:cs typeface="Corbel"/>
              </a:rPr>
              <a:t>Is</a:t>
            </a:r>
            <a:r>
              <a:rPr sz="2300" spc="29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there</a:t>
            </a:r>
            <a:r>
              <a:rPr sz="2300" spc="3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28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legal</a:t>
            </a:r>
            <a:r>
              <a:rPr sz="2300" spc="3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definition</a:t>
            </a:r>
            <a:r>
              <a:rPr sz="2300" spc="3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of</a:t>
            </a:r>
            <a:r>
              <a:rPr sz="2300" spc="2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death?</a:t>
            </a:r>
            <a:r>
              <a:rPr sz="2300" spc="2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See</a:t>
            </a:r>
            <a:r>
              <a:rPr sz="2300" spc="2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definition</a:t>
            </a:r>
            <a:r>
              <a:rPr sz="2300" spc="30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of</a:t>
            </a:r>
            <a:r>
              <a:rPr sz="2300" spc="29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British</a:t>
            </a:r>
            <a:r>
              <a:rPr sz="2300" spc="300" dirty="0">
                <a:latin typeface="Corbel"/>
                <a:cs typeface="Corbel"/>
              </a:rPr>
              <a:t> </a:t>
            </a:r>
            <a:r>
              <a:rPr sz="2300" spc="-10" dirty="0">
                <a:latin typeface="Corbel"/>
                <a:cs typeface="Corbel"/>
              </a:rPr>
              <a:t>Medical 	Association</a:t>
            </a:r>
            <a:endParaRPr sz="2300">
              <a:latin typeface="Corbel"/>
              <a:cs typeface="Corbel"/>
            </a:endParaRPr>
          </a:p>
          <a:p>
            <a:pPr marL="602615" indent="-589915" algn="just">
              <a:lnSpc>
                <a:spcPts val="2735"/>
              </a:lnSpc>
              <a:spcBef>
                <a:spcPts val="1250"/>
              </a:spcBef>
              <a:buFont typeface="Arial MT"/>
              <a:buChar char="•"/>
              <a:tabLst>
                <a:tab pos="602615" algn="l"/>
              </a:tabLst>
            </a:pPr>
            <a:r>
              <a:rPr sz="2300" dirty="0">
                <a:latin typeface="Corbel"/>
                <a:cs typeface="Corbel"/>
              </a:rPr>
              <a:t>Does</a:t>
            </a:r>
            <a:r>
              <a:rPr sz="2300" spc="1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1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law</a:t>
            </a:r>
            <a:r>
              <a:rPr sz="2300" spc="1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allow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mercy</a:t>
            </a:r>
            <a:r>
              <a:rPr sz="2300" spc="1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killings?</a:t>
            </a:r>
            <a:r>
              <a:rPr sz="2300" spc="14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See</a:t>
            </a:r>
            <a:r>
              <a:rPr sz="2300" spc="14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Inglis</a:t>
            </a:r>
            <a:r>
              <a:rPr sz="2300" b="1" i="1" spc="12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[2010]</a:t>
            </a:r>
            <a:r>
              <a:rPr sz="2300" b="1" i="1" spc="14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EWCA</a:t>
            </a:r>
            <a:r>
              <a:rPr sz="2300" b="1" i="1" spc="12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Crim</a:t>
            </a:r>
            <a:r>
              <a:rPr sz="2300" b="1" i="1" spc="120" dirty="0">
                <a:latin typeface="Corbel"/>
                <a:cs typeface="Corbel"/>
              </a:rPr>
              <a:t> </a:t>
            </a:r>
            <a:r>
              <a:rPr sz="2300" b="1" i="1" spc="-20" dirty="0">
                <a:latin typeface="Corbel"/>
                <a:cs typeface="Corbel"/>
              </a:rPr>
              <a:t>2637</a:t>
            </a:r>
            <a:endParaRPr sz="2300">
              <a:latin typeface="Corbel"/>
              <a:cs typeface="Corbel"/>
            </a:endParaRPr>
          </a:p>
          <a:p>
            <a:pPr marL="603885" algn="just">
              <a:lnSpc>
                <a:spcPts val="2735"/>
              </a:lnSpc>
            </a:pPr>
            <a:r>
              <a:rPr sz="2300" dirty="0">
                <a:latin typeface="Corbel"/>
                <a:cs typeface="Corbel"/>
              </a:rPr>
              <a:t>and</a:t>
            </a:r>
            <a:r>
              <a:rPr sz="2300" spc="-90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Nicklinson</a:t>
            </a:r>
            <a:r>
              <a:rPr sz="2300" b="1" i="1" spc="-6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v</a:t>
            </a:r>
            <a:r>
              <a:rPr sz="2300" b="1" i="1" spc="-55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Ministry</a:t>
            </a:r>
            <a:r>
              <a:rPr sz="2300" b="1" i="1" spc="-65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of</a:t>
            </a:r>
            <a:r>
              <a:rPr sz="2300" b="1" i="1" spc="-135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Justice</a:t>
            </a:r>
            <a:r>
              <a:rPr sz="2300" b="1" i="1" spc="-60" dirty="0">
                <a:latin typeface="Corbel"/>
                <a:cs typeface="Corbel"/>
              </a:rPr>
              <a:t> </a:t>
            </a:r>
            <a:r>
              <a:rPr sz="2300" b="1" i="1" spc="-10" dirty="0">
                <a:latin typeface="Corbel"/>
                <a:cs typeface="Corbel"/>
              </a:rPr>
              <a:t>[2012</a:t>
            </a:r>
            <a:r>
              <a:rPr sz="2300" b="1" i="1" spc="-55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]</a:t>
            </a:r>
            <a:r>
              <a:rPr sz="2300" b="1" i="1" spc="-50" dirty="0">
                <a:latin typeface="Corbel"/>
                <a:cs typeface="Corbel"/>
              </a:rPr>
              <a:t> </a:t>
            </a:r>
            <a:r>
              <a:rPr sz="2300" b="1" i="1" dirty="0">
                <a:latin typeface="Corbel"/>
                <a:cs typeface="Corbel"/>
              </a:rPr>
              <a:t>EWHC</a:t>
            </a:r>
            <a:r>
              <a:rPr sz="2300" b="1" i="1" spc="-55" dirty="0">
                <a:latin typeface="Corbel"/>
                <a:cs typeface="Corbel"/>
              </a:rPr>
              <a:t> </a:t>
            </a:r>
            <a:r>
              <a:rPr sz="2300" b="1" i="1" spc="-20" dirty="0">
                <a:latin typeface="Corbel"/>
                <a:cs typeface="Corbel"/>
              </a:rPr>
              <a:t>2381</a:t>
            </a:r>
            <a:endParaRPr sz="2300">
              <a:latin typeface="Corbel"/>
              <a:cs typeface="Corbel"/>
            </a:endParaRPr>
          </a:p>
          <a:p>
            <a:pPr marL="601980" marR="5080" indent="-589915" algn="just">
              <a:lnSpc>
                <a:spcPct val="100299"/>
              </a:lnSpc>
              <a:spcBef>
                <a:spcPts val="1215"/>
              </a:spcBef>
              <a:buFont typeface="Arial MT"/>
              <a:buChar char="•"/>
              <a:tabLst>
                <a:tab pos="603885" algn="l"/>
              </a:tabLst>
            </a:pPr>
            <a:r>
              <a:rPr sz="2300" dirty="0">
                <a:latin typeface="Corbel"/>
                <a:cs typeface="Corbel"/>
              </a:rPr>
              <a:t>The</a:t>
            </a:r>
            <a:r>
              <a:rPr sz="2300" spc="135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definition</a:t>
            </a:r>
            <a:r>
              <a:rPr sz="2300" spc="140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of</a:t>
            </a:r>
            <a:r>
              <a:rPr sz="2300" spc="140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murder</a:t>
            </a:r>
            <a:r>
              <a:rPr sz="2300" spc="140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remains</a:t>
            </a:r>
            <a:r>
              <a:rPr sz="2300" spc="135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a</a:t>
            </a:r>
            <a:r>
              <a:rPr sz="2300" spc="140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common</a:t>
            </a:r>
            <a:r>
              <a:rPr sz="2300" spc="135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law</a:t>
            </a:r>
            <a:r>
              <a:rPr sz="2300" spc="125" dirty="0">
                <a:latin typeface="Corbel"/>
                <a:cs typeface="Corbel"/>
              </a:rPr>
              <a:t> 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135" dirty="0">
                <a:latin typeface="Corbel"/>
                <a:cs typeface="Corbel"/>
              </a:rPr>
              <a:t>  </a:t>
            </a:r>
            <a:r>
              <a:rPr sz="2300" spc="-10" dirty="0">
                <a:latin typeface="Corbel"/>
                <a:cs typeface="Corbel"/>
              </a:rPr>
              <a:t>uncodified 	</a:t>
            </a:r>
            <a:r>
              <a:rPr sz="2300" dirty="0">
                <a:latin typeface="Corbel"/>
                <a:cs typeface="Corbel"/>
              </a:rPr>
              <a:t>offence</a:t>
            </a:r>
            <a:r>
              <a:rPr sz="2300" spc="1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but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the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defences</a:t>
            </a:r>
            <a:r>
              <a:rPr sz="2300" spc="1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have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been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codified</a:t>
            </a:r>
            <a:r>
              <a:rPr sz="2300" spc="114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-</a:t>
            </a:r>
            <a:r>
              <a:rPr sz="2300" spc="13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e.g.</a:t>
            </a:r>
            <a:r>
              <a:rPr sz="2300" spc="125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See</a:t>
            </a:r>
            <a:r>
              <a:rPr sz="2300" b="1" spc="105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Homicide</a:t>
            </a:r>
            <a:r>
              <a:rPr sz="2300" b="1" spc="105" dirty="0">
                <a:latin typeface="Corbel"/>
                <a:cs typeface="Corbel"/>
              </a:rPr>
              <a:t> </a:t>
            </a:r>
            <a:r>
              <a:rPr sz="2300" b="1" spc="-25" dirty="0">
                <a:latin typeface="Corbel"/>
                <a:cs typeface="Corbel"/>
              </a:rPr>
              <a:t>Act 	</a:t>
            </a:r>
            <a:r>
              <a:rPr sz="2300" b="1" dirty="0">
                <a:latin typeface="Corbel"/>
                <a:cs typeface="Corbel"/>
              </a:rPr>
              <a:t>1957</a:t>
            </a:r>
            <a:r>
              <a:rPr sz="2300" b="1" spc="-60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b="1" spc="-10" dirty="0">
                <a:latin typeface="Corbel"/>
                <a:cs typeface="Corbel"/>
              </a:rPr>
              <a:t>Coroners</a:t>
            </a:r>
            <a:r>
              <a:rPr sz="2300" b="1" spc="-60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and</a:t>
            </a:r>
            <a:r>
              <a:rPr sz="2300" b="1" spc="-70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Justice</a:t>
            </a:r>
            <a:r>
              <a:rPr sz="2300" b="1" spc="-75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Act</a:t>
            </a:r>
            <a:r>
              <a:rPr sz="2300" b="1" spc="-55" dirty="0">
                <a:latin typeface="Corbel"/>
                <a:cs typeface="Corbel"/>
              </a:rPr>
              <a:t> </a:t>
            </a:r>
            <a:r>
              <a:rPr sz="2300" b="1" spc="-10" dirty="0">
                <a:latin typeface="Corbel"/>
                <a:cs typeface="Corbel"/>
              </a:rPr>
              <a:t>2009</a:t>
            </a:r>
            <a:r>
              <a:rPr sz="2300" b="1" spc="-65" dirty="0">
                <a:latin typeface="Corbel"/>
                <a:cs typeface="Corbel"/>
              </a:rPr>
              <a:t> </a:t>
            </a:r>
            <a:r>
              <a:rPr sz="2300" dirty="0">
                <a:latin typeface="Corbel"/>
                <a:cs typeface="Corbel"/>
              </a:rPr>
              <a:t>and</a:t>
            </a:r>
            <a:r>
              <a:rPr sz="2300" spc="-55" dirty="0">
                <a:latin typeface="Corbel"/>
                <a:cs typeface="Corbel"/>
              </a:rPr>
              <a:t> </a:t>
            </a:r>
            <a:r>
              <a:rPr sz="2300" b="1" spc="-10" dirty="0">
                <a:latin typeface="Corbel"/>
                <a:cs typeface="Corbel"/>
              </a:rPr>
              <a:t>Corporate</a:t>
            </a:r>
            <a:r>
              <a:rPr sz="2300" b="1" spc="-75" dirty="0">
                <a:latin typeface="Corbel"/>
                <a:cs typeface="Corbel"/>
              </a:rPr>
              <a:t> </a:t>
            </a:r>
            <a:r>
              <a:rPr sz="2300" b="1" spc="-10" dirty="0">
                <a:latin typeface="Corbel"/>
                <a:cs typeface="Corbel"/>
              </a:rPr>
              <a:t>Manslaughter 	</a:t>
            </a:r>
            <a:r>
              <a:rPr sz="2300" b="1" spc="-25" dirty="0">
                <a:latin typeface="Corbel"/>
                <a:cs typeface="Corbel"/>
              </a:rPr>
              <a:t>and</a:t>
            </a:r>
            <a:r>
              <a:rPr sz="2300" b="1" spc="-114" dirty="0">
                <a:latin typeface="Corbel"/>
                <a:cs typeface="Corbel"/>
              </a:rPr>
              <a:t> </a:t>
            </a:r>
            <a:r>
              <a:rPr sz="2300" b="1" spc="-10" dirty="0">
                <a:latin typeface="Corbel"/>
                <a:cs typeface="Corbel"/>
              </a:rPr>
              <a:t>Corporate</a:t>
            </a:r>
            <a:r>
              <a:rPr sz="2300" b="1" spc="-40" dirty="0">
                <a:latin typeface="Corbel"/>
                <a:cs typeface="Corbel"/>
              </a:rPr>
              <a:t> </a:t>
            </a:r>
            <a:r>
              <a:rPr sz="2300" b="1" spc="-25" dirty="0">
                <a:latin typeface="Corbel"/>
                <a:cs typeface="Corbel"/>
              </a:rPr>
              <a:t>Homicide</a:t>
            </a:r>
            <a:r>
              <a:rPr sz="2300" b="1" spc="-130" dirty="0">
                <a:latin typeface="Corbel"/>
                <a:cs typeface="Corbel"/>
              </a:rPr>
              <a:t> </a:t>
            </a:r>
            <a:r>
              <a:rPr sz="2300" b="1" dirty="0">
                <a:latin typeface="Corbel"/>
                <a:cs typeface="Corbel"/>
              </a:rPr>
              <a:t>Act</a:t>
            </a:r>
            <a:r>
              <a:rPr sz="2300" b="1" spc="-15" dirty="0">
                <a:latin typeface="Corbel"/>
                <a:cs typeface="Corbel"/>
              </a:rPr>
              <a:t> </a:t>
            </a:r>
            <a:r>
              <a:rPr sz="2300" b="1" spc="-20" dirty="0">
                <a:latin typeface="Corbel"/>
                <a:cs typeface="Corbel"/>
              </a:rPr>
              <a:t>2007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Actus</a:t>
            </a:r>
            <a:r>
              <a:rPr sz="2900" spc="-50" dirty="0"/>
              <a:t> </a:t>
            </a:r>
            <a:r>
              <a:rPr sz="2900" dirty="0"/>
              <a:t>Reus</a:t>
            </a:r>
            <a:r>
              <a:rPr sz="2900" spc="-50" dirty="0"/>
              <a:t> </a:t>
            </a:r>
            <a:r>
              <a:rPr sz="2900" dirty="0"/>
              <a:t>of</a:t>
            </a:r>
            <a:r>
              <a:rPr sz="2900" spc="-55" dirty="0"/>
              <a:t> </a:t>
            </a:r>
            <a:r>
              <a:rPr sz="2900" spc="-10" dirty="0"/>
              <a:t>Murder</a:t>
            </a:r>
            <a:endParaRPr sz="2900"/>
          </a:p>
        </p:txBody>
      </p:sp>
      <p:sp>
        <p:nvSpPr>
          <p:cNvPr id="6" name="object 6"/>
          <p:cNvSpPr/>
          <p:nvPr/>
        </p:nvSpPr>
        <p:spPr>
          <a:xfrm>
            <a:off x="1059095" y="6852258"/>
            <a:ext cx="447675" cy="468630"/>
          </a:xfrm>
          <a:custGeom>
            <a:avLst/>
            <a:gdLst/>
            <a:ahLst/>
            <a:cxnLst/>
            <a:rect l="l" t="t" r="r" b="b"/>
            <a:pathLst>
              <a:path w="447675" h="468629">
                <a:moveTo>
                  <a:pt x="447517" y="0"/>
                </a:moveTo>
                <a:lnTo>
                  <a:pt x="0" y="0"/>
                </a:lnTo>
                <a:lnTo>
                  <a:pt x="0" y="468481"/>
                </a:lnTo>
                <a:lnTo>
                  <a:pt x="447517" y="468481"/>
                </a:lnTo>
                <a:lnTo>
                  <a:pt x="447517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4305" y="6896813"/>
            <a:ext cx="13970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974" y="1814456"/>
            <a:ext cx="8945880" cy="4792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07975" marR="5080" indent="-295910" algn="just">
              <a:lnSpc>
                <a:spcPts val="2500"/>
              </a:lnSpc>
              <a:spcBef>
                <a:spcPts val="200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spc="-10" dirty="0">
                <a:latin typeface="Corbel"/>
                <a:cs typeface="Corbel"/>
              </a:rPr>
              <a:t>‘Malice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aforethought’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longer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requirement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-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it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38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misleading</a:t>
            </a:r>
            <a:r>
              <a:rPr sz="2100" spc="-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terminology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ill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premeditation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fact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required.</a:t>
            </a:r>
            <a:endParaRPr sz="2100">
              <a:latin typeface="Corbel"/>
              <a:cs typeface="Corbel"/>
            </a:endParaRPr>
          </a:p>
          <a:p>
            <a:pPr marL="367030" marR="5715" indent="-354965" algn="just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367030" algn="l"/>
              </a:tabLst>
            </a:pPr>
            <a:r>
              <a:rPr sz="2100" dirty="0">
                <a:latin typeface="Corbel"/>
                <a:cs typeface="Corbel"/>
              </a:rPr>
              <a:t>Killing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whilst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committing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another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crime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longer</a:t>
            </a:r>
            <a:r>
              <a:rPr sz="2100" spc="1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1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requirement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1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18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s.1 </a:t>
            </a:r>
            <a:r>
              <a:rPr sz="2100" spc="-30" dirty="0">
                <a:latin typeface="Corbel"/>
                <a:cs typeface="Corbel"/>
              </a:rPr>
              <a:t>Homicide</a:t>
            </a:r>
            <a:r>
              <a:rPr sz="2100" spc="-1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1957</a:t>
            </a:r>
            <a:endParaRPr sz="2100">
              <a:latin typeface="Corbel"/>
              <a:cs typeface="Corbel"/>
            </a:endParaRPr>
          </a:p>
          <a:p>
            <a:pPr marL="307975" indent="-29527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07975" algn="l"/>
              </a:tabLst>
            </a:pPr>
            <a:r>
              <a:rPr sz="2100" dirty="0">
                <a:latin typeface="Corbel"/>
                <a:cs typeface="Corbel"/>
              </a:rPr>
              <a:t>Jury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must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satisfied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that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at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time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killing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intended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-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either:</a:t>
            </a:r>
            <a:endParaRPr sz="2100">
              <a:latin typeface="Corbel"/>
              <a:cs typeface="Corbel"/>
            </a:endParaRPr>
          </a:p>
          <a:p>
            <a:pPr marL="1580515" lvl="1" indent="-525145">
              <a:lnSpc>
                <a:spcPct val="100000"/>
              </a:lnSpc>
              <a:spcBef>
                <a:spcPts val="1175"/>
              </a:spcBef>
              <a:buAutoNum type="alphaLcPeriod"/>
              <a:tabLst>
                <a:tab pos="1580515" algn="l"/>
              </a:tabLst>
            </a:pPr>
            <a:r>
              <a:rPr sz="2100" dirty="0">
                <a:latin typeface="Corbel"/>
                <a:cs typeface="Corbel"/>
              </a:rPr>
              <a:t>kill,</a:t>
            </a:r>
            <a:r>
              <a:rPr sz="2100" spc="-9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or</a:t>
            </a:r>
            <a:endParaRPr sz="2100">
              <a:latin typeface="Corbel"/>
              <a:cs typeface="Corbel"/>
            </a:endParaRPr>
          </a:p>
          <a:p>
            <a:pPr marL="1528445" marR="5080" lvl="1" indent="-473075" algn="just">
              <a:lnSpc>
                <a:spcPts val="2500"/>
              </a:lnSpc>
              <a:spcBef>
                <a:spcPts val="1395"/>
              </a:spcBef>
              <a:buAutoNum type="alphaLcPeriod"/>
              <a:tabLst>
                <a:tab pos="1528445" algn="l"/>
                <a:tab pos="1583690" algn="l"/>
              </a:tabLst>
            </a:pPr>
            <a:r>
              <a:rPr sz="2100" dirty="0">
                <a:latin typeface="Corbel"/>
                <a:cs typeface="Corbel"/>
              </a:rPr>
              <a:t>	cause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grievous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bodily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rule</a:t>
            </a:r>
            <a:r>
              <a:rPr sz="2100" spc="2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Vickers</a:t>
            </a:r>
            <a:r>
              <a:rPr sz="2100" b="1" i="1" spc="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[1957]</a:t>
            </a:r>
            <a:r>
              <a:rPr sz="2100" b="1" i="1" spc="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2</a:t>
            </a:r>
            <a:r>
              <a:rPr sz="2100" b="1" i="1" spc="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All</a:t>
            </a:r>
            <a:r>
              <a:rPr sz="2100" b="1" i="1" spc="1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ER</a:t>
            </a:r>
            <a:r>
              <a:rPr sz="2100" b="1" i="1" spc="10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741 </a:t>
            </a:r>
            <a:r>
              <a:rPr sz="2100" dirty="0">
                <a:latin typeface="Corbel"/>
                <a:cs typeface="Corbel"/>
              </a:rPr>
              <a:t>as</a:t>
            </a:r>
            <a:r>
              <a:rPr sz="2100" spc="2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modified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DPP</a:t>
            </a:r>
            <a:r>
              <a:rPr sz="2100" b="1" i="1" spc="24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25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Smith</a:t>
            </a:r>
            <a:r>
              <a:rPr sz="2100" b="1" i="1" spc="25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[1961]</a:t>
            </a:r>
            <a:r>
              <a:rPr sz="2100" b="1" i="1" spc="25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AC</a:t>
            </a:r>
            <a:r>
              <a:rPr sz="2100" b="1" i="1" spc="24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290</a:t>
            </a:r>
            <a:r>
              <a:rPr sz="2100" b="1" i="1" spc="2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2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confirmed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26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254" dirty="0">
                <a:latin typeface="Corbel"/>
                <a:cs typeface="Corbel"/>
              </a:rPr>
              <a:t> </a:t>
            </a:r>
            <a:r>
              <a:rPr sz="2100" b="1" i="1" spc="-50" dirty="0">
                <a:latin typeface="Corbel"/>
                <a:cs typeface="Corbel"/>
              </a:rPr>
              <a:t>v </a:t>
            </a:r>
            <a:r>
              <a:rPr sz="2100" b="1" i="1" spc="-20" dirty="0">
                <a:latin typeface="Corbel"/>
                <a:cs typeface="Corbel"/>
              </a:rPr>
              <a:t>Cunningham</a:t>
            </a:r>
            <a:r>
              <a:rPr sz="2100" b="1" i="1" spc="-90" dirty="0">
                <a:latin typeface="Corbel"/>
                <a:cs typeface="Corbel"/>
              </a:rPr>
              <a:t> </a:t>
            </a:r>
            <a:r>
              <a:rPr sz="2100" b="1" i="1" spc="-35" dirty="0">
                <a:latin typeface="Corbel"/>
                <a:cs typeface="Corbel"/>
              </a:rPr>
              <a:t>[1982]</a:t>
            </a:r>
            <a:r>
              <a:rPr sz="2100" b="1" i="1" spc="-8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AC</a:t>
            </a:r>
            <a:r>
              <a:rPr sz="2100" b="1" i="1" spc="-6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566</a:t>
            </a:r>
            <a:r>
              <a:rPr sz="2100" spc="-20" dirty="0">
                <a:latin typeface="Corbel"/>
                <a:cs typeface="Corbel"/>
              </a:rPr>
              <a:t>.</a:t>
            </a:r>
            <a:r>
              <a:rPr sz="2100" spc="-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also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4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-6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Moloney</a:t>
            </a:r>
            <a:r>
              <a:rPr sz="2100" b="1" i="1" spc="-45" dirty="0">
                <a:latin typeface="Corbel"/>
                <a:cs typeface="Corbel"/>
              </a:rPr>
              <a:t> </a:t>
            </a:r>
            <a:r>
              <a:rPr sz="2100" b="1" i="1" spc="-30" dirty="0">
                <a:latin typeface="Corbel"/>
                <a:cs typeface="Corbel"/>
              </a:rPr>
              <a:t>[1985]</a:t>
            </a:r>
            <a:r>
              <a:rPr sz="2100" b="1" i="1" spc="-8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AC</a:t>
            </a:r>
            <a:r>
              <a:rPr sz="2100" b="1" i="1" spc="-45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905</a:t>
            </a:r>
            <a:endParaRPr sz="2100">
              <a:latin typeface="Corbel"/>
              <a:cs typeface="Corbel"/>
            </a:endParaRPr>
          </a:p>
          <a:p>
            <a:pPr marL="367030" marR="5080" indent="-354965" algn="just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367030" algn="l"/>
              </a:tabLst>
            </a:pPr>
            <a:r>
              <a:rPr sz="2100" dirty="0">
                <a:latin typeface="Corbel"/>
                <a:cs typeface="Corbel"/>
              </a:rPr>
              <a:t>How</a:t>
            </a:r>
            <a:r>
              <a:rPr sz="2100" spc="-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serious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should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serious</a:t>
            </a:r>
            <a:r>
              <a:rPr sz="2100" spc="-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be?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b="1" i="1" spc="-35" dirty="0">
                <a:latin typeface="Corbel"/>
                <a:cs typeface="Corbel"/>
              </a:rPr>
              <a:t>Attorney-</a:t>
            </a:r>
            <a:r>
              <a:rPr sz="2100" b="1" i="1" spc="-10" dirty="0">
                <a:latin typeface="Corbel"/>
                <a:cs typeface="Corbel"/>
              </a:rPr>
              <a:t>General’s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Reference</a:t>
            </a:r>
            <a:r>
              <a:rPr sz="2100" b="1" i="1" spc="-6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(No.</a:t>
            </a:r>
            <a:r>
              <a:rPr sz="2100" b="1" i="1" spc="-50" dirty="0">
                <a:latin typeface="Corbel"/>
                <a:cs typeface="Corbel"/>
              </a:rPr>
              <a:t> 3 </a:t>
            </a:r>
            <a:r>
              <a:rPr sz="2100" b="1" i="1" dirty="0">
                <a:latin typeface="Corbel"/>
                <a:cs typeface="Corbel"/>
              </a:rPr>
              <a:t>of</a:t>
            </a:r>
            <a:r>
              <a:rPr sz="2100" b="1" i="1" spc="-10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1994)</a:t>
            </a:r>
            <a:r>
              <a:rPr sz="2100" b="1" i="1" spc="-7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(1997)</a:t>
            </a:r>
            <a:r>
              <a:rPr sz="2100" b="1" i="1" spc="-6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3</a:t>
            </a:r>
            <a:r>
              <a:rPr sz="2100" b="1" i="1" spc="-15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WLR</a:t>
            </a:r>
            <a:r>
              <a:rPr sz="2100" b="1" i="1" spc="-75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421</a:t>
            </a:r>
            <a:endParaRPr sz="2100">
              <a:latin typeface="Corbel"/>
              <a:cs typeface="Corbel"/>
            </a:endParaRPr>
          </a:p>
          <a:p>
            <a:pPr marL="360680" indent="-34798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60680" algn="l"/>
              </a:tabLst>
            </a:pPr>
            <a:r>
              <a:rPr sz="2100" dirty="0">
                <a:latin typeface="Corbel"/>
                <a:cs typeface="Corbel"/>
              </a:rPr>
              <a:t>But</a:t>
            </a:r>
            <a:r>
              <a:rPr sz="2100" spc="1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what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if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there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</a:t>
            </a:r>
            <a:r>
              <a:rPr sz="2100" spc="1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evidence</a:t>
            </a:r>
            <a:r>
              <a:rPr sz="2100" spc="1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1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intent?</a:t>
            </a:r>
            <a:r>
              <a:rPr sz="2100" spc="1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1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previous</a:t>
            </a:r>
            <a:r>
              <a:rPr sz="2100" spc="1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discussions</a:t>
            </a:r>
            <a:r>
              <a:rPr sz="2100" spc="15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of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dirty="0"/>
              <a:t>Mens</a:t>
            </a:r>
            <a:r>
              <a:rPr sz="2900" spc="-45" dirty="0"/>
              <a:t> </a:t>
            </a:r>
            <a:r>
              <a:rPr sz="2900" dirty="0"/>
              <a:t>Rea</a:t>
            </a:r>
            <a:r>
              <a:rPr sz="2900" spc="-50" dirty="0"/>
              <a:t> </a:t>
            </a:r>
            <a:r>
              <a:rPr sz="2900" dirty="0"/>
              <a:t>of</a:t>
            </a:r>
            <a:r>
              <a:rPr sz="2900" spc="-55" dirty="0"/>
              <a:t> </a:t>
            </a:r>
            <a:r>
              <a:rPr sz="2900" spc="-10" dirty="0"/>
              <a:t>Murder</a:t>
            </a:r>
            <a:endParaRPr sz="2900"/>
          </a:p>
        </p:txBody>
      </p:sp>
      <p:sp>
        <p:nvSpPr>
          <p:cNvPr id="6" name="object 6"/>
          <p:cNvSpPr/>
          <p:nvPr/>
        </p:nvSpPr>
        <p:spPr>
          <a:xfrm>
            <a:off x="635156" y="6859418"/>
            <a:ext cx="447675" cy="468630"/>
          </a:xfrm>
          <a:custGeom>
            <a:avLst/>
            <a:gdLst/>
            <a:ahLst/>
            <a:cxnLst/>
            <a:rect l="l" t="t" r="r" b="b"/>
            <a:pathLst>
              <a:path w="447675" h="468629">
                <a:moveTo>
                  <a:pt x="447518" y="0"/>
                </a:moveTo>
                <a:lnTo>
                  <a:pt x="0" y="0"/>
                </a:lnTo>
                <a:lnTo>
                  <a:pt x="0" y="468481"/>
                </a:lnTo>
                <a:lnTo>
                  <a:pt x="447518" y="468481"/>
                </a:lnTo>
                <a:lnTo>
                  <a:pt x="447518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5646" y="6646878"/>
            <a:ext cx="6807834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2100" spc="-20" dirty="0">
                <a:latin typeface="Corbel"/>
                <a:cs typeface="Corbel"/>
              </a:rPr>
              <a:t>intention</a:t>
            </a:r>
            <a:r>
              <a:rPr sz="2100" spc="-8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(lecture</a:t>
            </a:r>
            <a:r>
              <a:rPr sz="2100" b="1" spc="-5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3)</a:t>
            </a:r>
            <a:r>
              <a:rPr sz="2100" b="1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case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-5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-6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Woollin</a:t>
            </a:r>
            <a:r>
              <a:rPr sz="2100" b="1" i="1" spc="-55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[1998]</a:t>
            </a:r>
            <a:r>
              <a:rPr sz="2100" b="1" i="1" spc="-6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3</a:t>
            </a:r>
            <a:r>
              <a:rPr sz="2100" b="1" i="1" spc="-15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WLR</a:t>
            </a:r>
            <a:r>
              <a:rPr sz="2100" b="1" i="1" spc="-50" dirty="0">
                <a:latin typeface="Corbel"/>
                <a:cs typeface="Corbel"/>
              </a:rPr>
              <a:t> </a:t>
            </a:r>
            <a:r>
              <a:rPr sz="2100" b="1" i="1" spc="-20" dirty="0">
                <a:latin typeface="Corbel"/>
                <a:cs typeface="Corbel"/>
              </a:rPr>
              <a:t>382</a:t>
            </a:r>
            <a:r>
              <a:rPr sz="2100" spc="-20" dirty="0"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867" y="6902909"/>
            <a:ext cx="16319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1795"/>
              </a:spcBef>
            </a:pPr>
            <a:r>
              <a:rPr sz="2900" spc="-10" dirty="0"/>
              <a:t>Defences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915602" y="1763633"/>
            <a:ext cx="5012690" cy="493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latin typeface="Corbel"/>
                <a:cs typeface="Corbel"/>
              </a:rPr>
              <a:t>Complete</a:t>
            </a:r>
            <a:r>
              <a:rPr sz="2500" b="1" spc="-90" dirty="0">
                <a:latin typeface="Corbel"/>
                <a:cs typeface="Corbel"/>
              </a:rPr>
              <a:t> </a:t>
            </a:r>
            <a:r>
              <a:rPr sz="2500" b="1" spc="-10" dirty="0">
                <a:latin typeface="Corbel"/>
                <a:cs typeface="Corbel"/>
              </a:rPr>
              <a:t>Defences</a:t>
            </a:r>
            <a:endParaRPr sz="2500">
              <a:latin typeface="Corbel"/>
              <a:cs typeface="Corbel"/>
            </a:endParaRPr>
          </a:p>
          <a:p>
            <a:pPr marL="367030" indent="-354330">
              <a:lnSpc>
                <a:spcPct val="100000"/>
              </a:lnSpc>
              <a:spcBef>
                <a:spcPts val="2330"/>
              </a:spcBef>
              <a:buFont typeface="Arial MT"/>
              <a:buChar char="•"/>
              <a:tabLst>
                <a:tab pos="367030" algn="l"/>
              </a:tabLst>
            </a:pPr>
            <a:r>
              <a:rPr sz="2500" spc="-10" dirty="0">
                <a:latin typeface="Corbel"/>
                <a:cs typeface="Corbel"/>
              </a:rPr>
              <a:t>Intoxication</a:t>
            </a:r>
            <a:endParaRPr sz="2500">
              <a:latin typeface="Corbel"/>
              <a:cs typeface="Corbel"/>
            </a:endParaRPr>
          </a:p>
          <a:p>
            <a:pPr marL="367030" indent="-35433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67030" algn="l"/>
              </a:tabLst>
            </a:pPr>
            <a:r>
              <a:rPr sz="2500" spc="-10" dirty="0">
                <a:latin typeface="Corbel"/>
                <a:cs typeface="Corbel"/>
              </a:rPr>
              <a:t>Automatism</a:t>
            </a:r>
            <a:endParaRPr sz="2500">
              <a:latin typeface="Corbel"/>
              <a:cs typeface="Corbel"/>
            </a:endParaRPr>
          </a:p>
          <a:p>
            <a:pPr marL="367030" indent="-35433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7030" algn="l"/>
              </a:tabLst>
            </a:pPr>
            <a:r>
              <a:rPr sz="2500" spc="-10" dirty="0">
                <a:latin typeface="Corbel"/>
                <a:cs typeface="Corbel"/>
              </a:rPr>
              <a:t>Insanity</a:t>
            </a:r>
            <a:endParaRPr sz="2500">
              <a:latin typeface="Corbel"/>
              <a:cs typeface="Corbel"/>
            </a:endParaRPr>
          </a:p>
          <a:p>
            <a:pPr marL="367030" indent="-35433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67030" algn="l"/>
              </a:tabLst>
            </a:pPr>
            <a:r>
              <a:rPr sz="2500" spc="-30" dirty="0">
                <a:latin typeface="Corbel"/>
                <a:cs typeface="Corbel"/>
              </a:rPr>
              <a:t>Self-</a:t>
            </a:r>
            <a:r>
              <a:rPr sz="2500" spc="-10" dirty="0">
                <a:latin typeface="Corbel"/>
                <a:cs typeface="Corbel"/>
              </a:rPr>
              <a:t>Defence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500">
              <a:latin typeface="Corbel"/>
              <a:cs typeface="Corbel"/>
            </a:endParaRPr>
          </a:p>
          <a:p>
            <a:pPr marL="12700" marR="5080" algn="just">
              <a:lnSpc>
                <a:spcPct val="99500"/>
              </a:lnSpc>
            </a:pPr>
            <a:r>
              <a:rPr sz="2100" dirty="0">
                <a:latin typeface="Corbel"/>
                <a:cs typeface="Corbel"/>
              </a:rPr>
              <a:t>NB</a:t>
            </a:r>
            <a:r>
              <a:rPr sz="2100" spc="5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5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Duress</a:t>
            </a:r>
            <a:r>
              <a:rPr sz="2100" spc="6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5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NOT</a:t>
            </a:r>
            <a:r>
              <a:rPr sz="2100" spc="6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5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defence</a:t>
            </a:r>
            <a:r>
              <a:rPr sz="2100" spc="6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5" dirty="0">
                <a:latin typeface="Corbel"/>
                <a:cs typeface="Corbel"/>
              </a:rPr>
              <a:t>  </a:t>
            </a:r>
            <a:r>
              <a:rPr sz="2100" spc="-10" dirty="0">
                <a:latin typeface="Corbel"/>
                <a:cs typeface="Corbel"/>
              </a:rPr>
              <a:t>murder </a:t>
            </a:r>
            <a:r>
              <a:rPr sz="2100" dirty="0">
                <a:latin typeface="Corbel"/>
                <a:cs typeface="Corbel"/>
              </a:rPr>
              <a:t>neither</a:t>
            </a:r>
            <a:r>
              <a:rPr sz="2100" spc="4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Necessity</a:t>
            </a:r>
            <a:r>
              <a:rPr sz="2100" spc="4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48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</a:t>
            </a:r>
            <a:r>
              <a:rPr sz="2100" b="1" i="1" spc="459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v</a:t>
            </a:r>
            <a:r>
              <a:rPr sz="2100" b="1" i="1" spc="459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Dudley</a:t>
            </a:r>
            <a:r>
              <a:rPr sz="2100" b="1" i="1" spc="465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and </a:t>
            </a:r>
            <a:r>
              <a:rPr sz="2100" b="1" i="1" dirty="0">
                <a:latin typeface="Corbel"/>
                <a:cs typeface="Corbel"/>
              </a:rPr>
              <a:t>Stephens</a:t>
            </a:r>
            <a:r>
              <a:rPr sz="2100" b="1" i="1" spc="60" dirty="0">
                <a:latin typeface="Corbel"/>
                <a:cs typeface="Corbel"/>
              </a:rPr>
              <a:t>  </a:t>
            </a:r>
            <a:r>
              <a:rPr sz="2100" b="1" i="1" dirty="0">
                <a:latin typeface="Corbel"/>
                <a:cs typeface="Corbel"/>
              </a:rPr>
              <a:t>(1884)</a:t>
            </a:r>
            <a:r>
              <a:rPr sz="2100" b="1" i="1" spc="65" dirty="0">
                <a:latin typeface="Corbel"/>
                <a:cs typeface="Corbel"/>
              </a:rPr>
              <a:t>  </a:t>
            </a:r>
            <a:r>
              <a:rPr sz="2100" b="1" i="1" dirty="0">
                <a:latin typeface="Corbel"/>
                <a:cs typeface="Corbel"/>
              </a:rPr>
              <a:t>14</a:t>
            </a:r>
            <a:r>
              <a:rPr sz="2100" b="1" i="1" spc="65" dirty="0">
                <a:latin typeface="Corbel"/>
                <a:cs typeface="Corbel"/>
              </a:rPr>
              <a:t>  </a:t>
            </a:r>
            <a:r>
              <a:rPr sz="2100" b="1" i="1" dirty="0">
                <a:latin typeface="Corbel"/>
                <a:cs typeface="Corbel"/>
              </a:rPr>
              <a:t>QBD</a:t>
            </a:r>
            <a:r>
              <a:rPr sz="2100" b="1" i="1" spc="60" dirty="0">
                <a:latin typeface="Corbel"/>
                <a:cs typeface="Corbel"/>
              </a:rPr>
              <a:t>  </a:t>
            </a:r>
            <a:r>
              <a:rPr sz="2100" b="1" i="1" dirty="0">
                <a:latin typeface="Corbel"/>
                <a:cs typeface="Corbel"/>
              </a:rPr>
              <a:t>273</a:t>
            </a:r>
            <a:r>
              <a:rPr sz="2100" b="1" i="1" spc="6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(although</a:t>
            </a:r>
            <a:r>
              <a:rPr sz="2100" spc="70" dirty="0">
                <a:latin typeface="Corbel"/>
                <a:cs typeface="Corbel"/>
              </a:rPr>
              <a:t>  </a:t>
            </a:r>
            <a:r>
              <a:rPr sz="2100" spc="-25" dirty="0">
                <a:latin typeface="Corbel"/>
                <a:cs typeface="Corbel"/>
              </a:rPr>
              <a:t>in </a:t>
            </a:r>
            <a:r>
              <a:rPr sz="2100" dirty="0">
                <a:latin typeface="Corbel"/>
                <a:cs typeface="Corbel"/>
              </a:rPr>
              <a:t>limited</a:t>
            </a:r>
            <a:r>
              <a:rPr sz="2100" spc="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circumstances</a:t>
            </a:r>
            <a:r>
              <a:rPr sz="2100" spc="8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Necessity</a:t>
            </a:r>
            <a:r>
              <a:rPr sz="2100" spc="9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may</a:t>
            </a:r>
            <a:r>
              <a:rPr sz="2100" spc="9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90" dirty="0">
                <a:latin typeface="Corbel"/>
                <a:cs typeface="Corbel"/>
              </a:rPr>
              <a:t> 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defence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Re</a:t>
            </a:r>
            <a:r>
              <a:rPr sz="2100" b="1" i="1" spc="3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</a:t>
            </a:r>
            <a:r>
              <a:rPr sz="2100" b="1" i="1" spc="40" dirty="0">
                <a:latin typeface="Corbel"/>
                <a:cs typeface="Corbel"/>
              </a:rPr>
              <a:t> </a:t>
            </a:r>
            <a:r>
              <a:rPr sz="2100" b="1" i="1" spc="-10" dirty="0">
                <a:latin typeface="Corbel"/>
                <a:cs typeface="Corbel"/>
              </a:rPr>
              <a:t>(Children)</a:t>
            </a:r>
            <a:r>
              <a:rPr sz="2100" b="1" i="1" spc="45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[2000]</a:t>
            </a:r>
            <a:r>
              <a:rPr sz="2100" b="1" i="1" spc="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4</a:t>
            </a:r>
            <a:r>
              <a:rPr sz="2100" b="1" i="1" spc="40" dirty="0">
                <a:latin typeface="Corbel"/>
                <a:cs typeface="Corbel"/>
              </a:rPr>
              <a:t> </a:t>
            </a:r>
            <a:r>
              <a:rPr sz="2100" b="1" i="1" dirty="0">
                <a:latin typeface="Corbel"/>
                <a:cs typeface="Corbel"/>
              </a:rPr>
              <a:t>All</a:t>
            </a:r>
            <a:r>
              <a:rPr sz="2100" b="1" i="1" spc="50" dirty="0"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ER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999" y="1806305"/>
            <a:ext cx="3009265" cy="341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orbel"/>
                <a:cs typeface="Corbel"/>
              </a:rPr>
              <a:t>Partial</a:t>
            </a:r>
            <a:r>
              <a:rPr sz="2500" b="1" spc="-105" dirty="0">
                <a:latin typeface="Corbel"/>
                <a:cs typeface="Corbel"/>
              </a:rPr>
              <a:t> </a:t>
            </a:r>
            <a:r>
              <a:rPr sz="2500" b="1" spc="-10" dirty="0">
                <a:latin typeface="Corbel"/>
                <a:cs typeface="Corbel"/>
              </a:rPr>
              <a:t>Defences</a:t>
            </a:r>
            <a:endParaRPr sz="2500">
              <a:latin typeface="Corbel"/>
              <a:cs typeface="Corbel"/>
            </a:endParaRPr>
          </a:p>
          <a:p>
            <a:pPr marL="87630" marR="454025">
              <a:lnSpc>
                <a:spcPct val="100000"/>
              </a:lnSpc>
              <a:spcBef>
                <a:spcPts val="1895"/>
              </a:spcBef>
            </a:pPr>
            <a:r>
              <a:rPr sz="2500" spc="-20" dirty="0">
                <a:latin typeface="Corbel"/>
                <a:cs typeface="Corbel"/>
              </a:rPr>
              <a:t>Reduces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murder</a:t>
            </a:r>
            <a:r>
              <a:rPr sz="2500" spc="-70" dirty="0">
                <a:latin typeface="Corbel"/>
                <a:cs typeface="Corbel"/>
              </a:rPr>
              <a:t> </a:t>
            </a:r>
            <a:r>
              <a:rPr sz="2500" spc="-25" dirty="0">
                <a:latin typeface="Corbel"/>
                <a:cs typeface="Corbel"/>
              </a:rPr>
              <a:t>to </a:t>
            </a:r>
            <a:r>
              <a:rPr sz="2500" spc="-10" dirty="0">
                <a:latin typeface="Corbel"/>
                <a:cs typeface="Corbel"/>
              </a:rPr>
              <a:t>manslaughter:</a:t>
            </a:r>
            <a:endParaRPr sz="2500">
              <a:latin typeface="Corbel"/>
              <a:cs typeface="Corbel"/>
            </a:endParaRPr>
          </a:p>
          <a:p>
            <a:pPr marL="441959" indent="-35433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441959" algn="l"/>
              </a:tabLst>
            </a:pPr>
            <a:r>
              <a:rPr sz="2500" dirty="0">
                <a:latin typeface="Corbel"/>
                <a:cs typeface="Corbel"/>
              </a:rPr>
              <a:t>Loss</a:t>
            </a:r>
            <a:r>
              <a:rPr sz="2500" spc="-60" dirty="0">
                <a:latin typeface="Corbel"/>
                <a:cs typeface="Corbel"/>
              </a:rPr>
              <a:t> </a:t>
            </a:r>
            <a:r>
              <a:rPr sz="2500" dirty="0">
                <a:latin typeface="Corbel"/>
                <a:cs typeface="Corbel"/>
              </a:rPr>
              <a:t>of</a:t>
            </a:r>
            <a:r>
              <a:rPr sz="2500" spc="-114" dirty="0">
                <a:latin typeface="Corbel"/>
                <a:cs typeface="Corbel"/>
              </a:rPr>
              <a:t> </a:t>
            </a:r>
            <a:r>
              <a:rPr sz="2500" spc="-30" dirty="0">
                <a:latin typeface="Corbel"/>
                <a:cs typeface="Corbel"/>
              </a:rPr>
              <a:t>Self-</a:t>
            </a:r>
            <a:r>
              <a:rPr sz="2500" spc="-10" dirty="0">
                <a:latin typeface="Corbel"/>
                <a:cs typeface="Corbel"/>
              </a:rPr>
              <a:t>Control</a:t>
            </a:r>
            <a:endParaRPr sz="2500">
              <a:latin typeface="Corbel"/>
              <a:cs typeface="Corbel"/>
            </a:endParaRPr>
          </a:p>
          <a:p>
            <a:pPr marL="441959" marR="734695" indent="-354965">
              <a:lnSpc>
                <a:spcPct val="100800"/>
              </a:lnSpc>
              <a:spcBef>
                <a:spcPts val="1180"/>
              </a:spcBef>
              <a:buFont typeface="Arial MT"/>
              <a:buChar char="•"/>
              <a:tabLst>
                <a:tab pos="441959" algn="l"/>
              </a:tabLst>
            </a:pPr>
            <a:r>
              <a:rPr sz="2500" spc="-10" dirty="0">
                <a:latin typeface="Corbel"/>
                <a:cs typeface="Corbel"/>
              </a:rPr>
              <a:t>Diminished Responsibility</a:t>
            </a:r>
            <a:endParaRPr sz="2500">
              <a:latin typeface="Corbel"/>
              <a:cs typeface="Corbel"/>
            </a:endParaRPr>
          </a:p>
          <a:p>
            <a:pPr marL="441959" indent="-35433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441959" algn="l"/>
              </a:tabLst>
            </a:pPr>
            <a:r>
              <a:rPr sz="2500" dirty="0">
                <a:latin typeface="Corbel"/>
                <a:cs typeface="Corbel"/>
              </a:rPr>
              <a:t>Suicide</a:t>
            </a:r>
            <a:r>
              <a:rPr sz="2500" spc="-100" dirty="0">
                <a:latin typeface="Corbel"/>
                <a:cs typeface="Corbel"/>
              </a:rPr>
              <a:t> </a:t>
            </a:r>
            <a:r>
              <a:rPr sz="2500" spc="-20" dirty="0">
                <a:latin typeface="Corbel"/>
                <a:cs typeface="Corbel"/>
              </a:rPr>
              <a:t>Pact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156" y="6859418"/>
            <a:ext cx="293370" cy="468630"/>
          </a:xfrm>
          <a:custGeom>
            <a:avLst/>
            <a:gdLst/>
            <a:ahLst/>
            <a:cxnLst/>
            <a:rect l="l" t="t" r="r" b="b"/>
            <a:pathLst>
              <a:path w="293369" h="468629">
                <a:moveTo>
                  <a:pt x="293146" y="0"/>
                </a:moveTo>
                <a:lnTo>
                  <a:pt x="0" y="0"/>
                </a:lnTo>
                <a:lnTo>
                  <a:pt x="0" y="468481"/>
                </a:lnTo>
                <a:lnTo>
                  <a:pt x="293146" y="468481"/>
                </a:lnTo>
                <a:lnTo>
                  <a:pt x="293146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0039" y="6741366"/>
            <a:ext cx="65722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3150" baseline="-33068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3150" spc="262" baseline="-3306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b="1" i="1" spc="-25" dirty="0">
                <a:latin typeface="Corbel"/>
                <a:cs typeface="Corbel"/>
              </a:rPr>
              <a:t>961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1500" cy="7099300"/>
          </a:xfrm>
          <a:custGeom>
            <a:avLst/>
            <a:gdLst/>
            <a:ahLst/>
            <a:cxnLst/>
            <a:rect l="l" t="t" r="r" b="b"/>
            <a:pathLst>
              <a:path w="9461500" h="7099300">
                <a:moveTo>
                  <a:pt x="9461500" y="0"/>
                </a:moveTo>
                <a:lnTo>
                  <a:pt x="0" y="0"/>
                </a:lnTo>
                <a:lnTo>
                  <a:pt x="0" y="7099299"/>
                </a:lnTo>
                <a:lnTo>
                  <a:pt x="9461500" y="7099299"/>
                </a:lnTo>
                <a:lnTo>
                  <a:pt x="9461500" y="0"/>
                </a:lnTo>
                <a:close/>
              </a:path>
            </a:pathLst>
          </a:custGeom>
          <a:solidFill>
            <a:srgbClr val="FB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1225" y="674450"/>
            <a:ext cx="949960" cy="95440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74450"/>
            <a:ext cx="8512175" cy="95440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5715" rIns="0" bIns="0" rtlCol="0">
            <a:spAutoFit/>
          </a:bodyPr>
          <a:lstStyle/>
          <a:p>
            <a:pPr marL="473075" marR="1814830">
              <a:lnSpc>
                <a:spcPct val="100699"/>
              </a:lnSpc>
              <a:spcBef>
                <a:spcPts val="45"/>
              </a:spcBef>
            </a:pPr>
            <a:r>
              <a:rPr sz="2900" dirty="0"/>
              <a:t>Murder</a:t>
            </a:r>
            <a:r>
              <a:rPr sz="2900" spc="-60" dirty="0"/>
              <a:t> </a:t>
            </a:r>
            <a:r>
              <a:rPr sz="2900" dirty="0"/>
              <a:t>is</a:t>
            </a:r>
            <a:r>
              <a:rPr sz="2900" spc="-30" dirty="0"/>
              <a:t> </a:t>
            </a:r>
            <a:r>
              <a:rPr sz="2900" dirty="0"/>
              <a:t>a</a:t>
            </a:r>
            <a:r>
              <a:rPr sz="2900" spc="-35" dirty="0"/>
              <a:t> </a:t>
            </a:r>
            <a:r>
              <a:rPr sz="2900" spc="-20" dirty="0"/>
              <a:t>Result</a:t>
            </a:r>
            <a:r>
              <a:rPr sz="2900" spc="-125" dirty="0"/>
              <a:t> </a:t>
            </a:r>
            <a:r>
              <a:rPr sz="2900" dirty="0"/>
              <a:t>Crime</a:t>
            </a:r>
            <a:r>
              <a:rPr sz="2900" spc="-40" dirty="0"/>
              <a:t> </a:t>
            </a:r>
            <a:r>
              <a:rPr sz="2900" dirty="0"/>
              <a:t>-</a:t>
            </a:r>
            <a:r>
              <a:rPr sz="2900" spc="-45" dirty="0"/>
              <a:t> </a:t>
            </a:r>
            <a:r>
              <a:rPr sz="2900" dirty="0"/>
              <a:t>Remember</a:t>
            </a:r>
            <a:r>
              <a:rPr sz="2900" spc="-35" dirty="0"/>
              <a:t> </a:t>
            </a:r>
            <a:r>
              <a:rPr sz="2900" spc="-25" dirty="0"/>
              <a:t>the </a:t>
            </a:r>
            <a:r>
              <a:rPr sz="2900" dirty="0"/>
              <a:t>Importance</a:t>
            </a:r>
            <a:r>
              <a:rPr sz="2900" spc="-105" dirty="0"/>
              <a:t> </a:t>
            </a:r>
            <a:r>
              <a:rPr sz="2900" spc="-20" dirty="0"/>
              <a:t>of</a:t>
            </a:r>
            <a:r>
              <a:rPr sz="2900" spc="-120" dirty="0"/>
              <a:t> </a:t>
            </a:r>
            <a:r>
              <a:rPr sz="2900" spc="-10" dirty="0"/>
              <a:t>Causation!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623378" y="6859418"/>
            <a:ext cx="447675" cy="38735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425"/>
              </a:lnSpc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10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8467" y="1600200"/>
            <a:ext cx="3823335" cy="5083810"/>
            <a:chOff x="3468467" y="1600200"/>
            <a:chExt cx="3823335" cy="5083810"/>
          </a:xfrm>
        </p:grpSpPr>
        <p:sp>
          <p:nvSpPr>
            <p:cNvPr id="7" name="object 7"/>
            <p:cNvSpPr/>
            <p:nvPr/>
          </p:nvSpPr>
          <p:spPr>
            <a:xfrm>
              <a:off x="7278188" y="5003532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0"/>
                  </a:moveTo>
                  <a:lnTo>
                    <a:pt x="0" y="226174"/>
                  </a:lnTo>
                </a:path>
              </a:pathLst>
            </a:custGeom>
            <a:ln w="2628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29712" y="4283528"/>
              <a:ext cx="1348740" cy="226695"/>
            </a:xfrm>
            <a:custGeom>
              <a:avLst/>
              <a:gdLst/>
              <a:ahLst/>
              <a:cxnLst/>
              <a:rect l="l" t="t" r="r" b="b"/>
              <a:pathLst>
                <a:path w="1348740" h="226695">
                  <a:moveTo>
                    <a:pt x="0" y="0"/>
                  </a:moveTo>
                  <a:lnTo>
                    <a:pt x="0" y="154131"/>
                  </a:lnTo>
                  <a:lnTo>
                    <a:pt x="1348476" y="154131"/>
                  </a:lnTo>
                  <a:lnTo>
                    <a:pt x="1348476" y="226174"/>
                  </a:lnTo>
                </a:path>
              </a:pathLst>
            </a:custGeom>
            <a:ln w="26293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2773" y="6443538"/>
              <a:ext cx="34290" cy="227329"/>
            </a:xfrm>
            <a:custGeom>
              <a:avLst/>
              <a:gdLst/>
              <a:ahLst/>
              <a:cxnLst/>
              <a:rect l="l" t="t" r="r" b="b"/>
              <a:pathLst>
                <a:path w="34289" h="227329">
                  <a:moveTo>
                    <a:pt x="0" y="0"/>
                  </a:moveTo>
                  <a:lnTo>
                    <a:pt x="0" y="154800"/>
                  </a:lnTo>
                  <a:lnTo>
                    <a:pt x="33820" y="154800"/>
                  </a:lnTo>
                  <a:lnTo>
                    <a:pt x="33820" y="226844"/>
                  </a:lnTo>
                </a:path>
              </a:pathLst>
            </a:custGeom>
            <a:ln w="26282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7735" y="5723534"/>
              <a:ext cx="475615" cy="226695"/>
            </a:xfrm>
            <a:custGeom>
              <a:avLst/>
              <a:gdLst/>
              <a:ahLst/>
              <a:cxnLst/>
              <a:rect l="l" t="t" r="r" b="b"/>
              <a:pathLst>
                <a:path w="475614" h="226695">
                  <a:moveTo>
                    <a:pt x="0" y="0"/>
                  </a:moveTo>
                  <a:lnTo>
                    <a:pt x="0" y="154131"/>
                  </a:lnTo>
                  <a:lnTo>
                    <a:pt x="475035" y="154131"/>
                  </a:lnTo>
                  <a:lnTo>
                    <a:pt x="475035" y="226174"/>
                  </a:lnTo>
                </a:path>
              </a:pathLst>
            </a:custGeom>
            <a:ln w="2629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2698" y="6443538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0"/>
                  </a:moveTo>
                  <a:lnTo>
                    <a:pt x="0" y="226174"/>
                  </a:lnTo>
                </a:path>
              </a:pathLst>
            </a:custGeom>
            <a:ln w="2628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2700" y="5723534"/>
              <a:ext cx="475615" cy="226695"/>
            </a:xfrm>
            <a:custGeom>
              <a:avLst/>
              <a:gdLst/>
              <a:ahLst/>
              <a:cxnLst/>
              <a:rect l="l" t="t" r="r" b="b"/>
              <a:pathLst>
                <a:path w="475614" h="226695">
                  <a:moveTo>
                    <a:pt x="475035" y="0"/>
                  </a:moveTo>
                  <a:lnTo>
                    <a:pt x="475035" y="154131"/>
                  </a:lnTo>
                  <a:lnTo>
                    <a:pt x="0" y="154131"/>
                  </a:lnTo>
                  <a:lnTo>
                    <a:pt x="0" y="226174"/>
                  </a:lnTo>
                </a:path>
              </a:pathLst>
            </a:custGeom>
            <a:ln w="2629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7735" y="5003532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0"/>
                  </a:moveTo>
                  <a:lnTo>
                    <a:pt x="0" y="226174"/>
                  </a:lnTo>
                </a:path>
              </a:pathLst>
            </a:custGeom>
            <a:ln w="2628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7735" y="4283528"/>
              <a:ext cx="1062355" cy="226695"/>
            </a:xfrm>
            <a:custGeom>
              <a:avLst/>
              <a:gdLst/>
              <a:ahLst/>
              <a:cxnLst/>
              <a:rect l="l" t="t" r="r" b="b"/>
              <a:pathLst>
                <a:path w="1062354" h="226695">
                  <a:moveTo>
                    <a:pt x="1061974" y="0"/>
                  </a:moveTo>
                  <a:lnTo>
                    <a:pt x="1061974" y="154131"/>
                  </a:lnTo>
                  <a:lnTo>
                    <a:pt x="0" y="154131"/>
                  </a:lnTo>
                  <a:lnTo>
                    <a:pt x="0" y="226174"/>
                  </a:lnTo>
                </a:path>
              </a:pathLst>
            </a:custGeom>
            <a:ln w="26293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1184" y="3572060"/>
              <a:ext cx="8890" cy="217804"/>
            </a:xfrm>
            <a:custGeom>
              <a:avLst/>
              <a:gdLst/>
              <a:ahLst/>
              <a:cxnLst/>
              <a:rect l="l" t="t" r="r" b="b"/>
              <a:pathLst>
                <a:path w="8889" h="217804">
                  <a:moveTo>
                    <a:pt x="0" y="0"/>
                  </a:moveTo>
                  <a:lnTo>
                    <a:pt x="0" y="145597"/>
                  </a:lnTo>
                  <a:lnTo>
                    <a:pt x="8527" y="145597"/>
                  </a:lnTo>
                  <a:lnTo>
                    <a:pt x="8527" y="217641"/>
                  </a:lnTo>
                </a:path>
              </a:pathLst>
            </a:custGeom>
            <a:ln w="26281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8676" y="2843523"/>
              <a:ext cx="1232535" cy="234950"/>
            </a:xfrm>
            <a:custGeom>
              <a:avLst/>
              <a:gdLst/>
              <a:ahLst/>
              <a:cxnLst/>
              <a:rect l="l" t="t" r="r" b="b"/>
              <a:pathLst>
                <a:path w="1232535" h="234950">
                  <a:moveTo>
                    <a:pt x="0" y="0"/>
                  </a:moveTo>
                  <a:lnTo>
                    <a:pt x="0" y="162664"/>
                  </a:lnTo>
                  <a:lnTo>
                    <a:pt x="1232508" y="162664"/>
                  </a:lnTo>
                  <a:lnTo>
                    <a:pt x="1232508" y="234708"/>
                  </a:lnTo>
                </a:path>
              </a:pathLst>
            </a:custGeom>
            <a:ln w="26293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1802" y="3563527"/>
              <a:ext cx="34290" cy="192405"/>
            </a:xfrm>
            <a:custGeom>
              <a:avLst/>
              <a:gdLst/>
              <a:ahLst/>
              <a:cxnLst/>
              <a:rect l="l" t="t" r="r" b="b"/>
              <a:pathLst>
                <a:path w="34289" h="192404">
                  <a:moveTo>
                    <a:pt x="34108" y="0"/>
                  </a:moveTo>
                  <a:lnTo>
                    <a:pt x="34108" y="120002"/>
                  </a:lnTo>
                  <a:lnTo>
                    <a:pt x="0" y="120002"/>
                  </a:lnTo>
                  <a:lnTo>
                    <a:pt x="0" y="192046"/>
                  </a:lnTo>
                </a:path>
              </a:pathLst>
            </a:custGeom>
            <a:ln w="26282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5912" y="2843523"/>
              <a:ext cx="1172845" cy="226695"/>
            </a:xfrm>
            <a:custGeom>
              <a:avLst/>
              <a:gdLst/>
              <a:ahLst/>
              <a:cxnLst/>
              <a:rect l="l" t="t" r="r" b="b"/>
              <a:pathLst>
                <a:path w="1172845" h="226694">
                  <a:moveTo>
                    <a:pt x="1172762" y="0"/>
                  </a:moveTo>
                  <a:lnTo>
                    <a:pt x="1172762" y="154131"/>
                  </a:lnTo>
                  <a:lnTo>
                    <a:pt x="0" y="154131"/>
                  </a:lnTo>
                  <a:lnTo>
                    <a:pt x="0" y="226174"/>
                  </a:lnTo>
                </a:path>
              </a:pathLst>
            </a:custGeom>
            <a:ln w="26293">
              <a:solidFill>
                <a:srgbClr val="735A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8676" y="2123521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4">
                  <a:moveTo>
                    <a:pt x="0" y="0"/>
                  </a:moveTo>
                  <a:lnTo>
                    <a:pt x="0" y="226174"/>
                  </a:lnTo>
                </a:path>
              </a:pathLst>
            </a:custGeom>
            <a:ln w="26281">
              <a:solidFill>
                <a:srgbClr val="654E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3047" y="1600200"/>
              <a:ext cx="1752600" cy="5913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48522" y="1711782"/>
              <a:ext cx="1653539" cy="494030"/>
            </a:xfrm>
            <a:custGeom>
              <a:avLst/>
              <a:gdLst/>
              <a:ahLst/>
              <a:cxnLst/>
              <a:rect l="l" t="t" r="r" b="b"/>
              <a:pathLst>
                <a:path w="1653539" h="494030">
                  <a:moveTo>
                    <a:pt x="1603684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1603684" y="493826"/>
                  </a:lnTo>
                  <a:lnTo>
                    <a:pt x="1622897" y="489946"/>
                  </a:lnTo>
                  <a:lnTo>
                    <a:pt x="1638587" y="479362"/>
                  </a:lnTo>
                  <a:lnTo>
                    <a:pt x="1649165" y="463666"/>
                  </a:lnTo>
                  <a:lnTo>
                    <a:pt x="1653044" y="444444"/>
                  </a:lnTo>
                  <a:lnTo>
                    <a:pt x="1653044" y="49382"/>
                  </a:lnTo>
                  <a:lnTo>
                    <a:pt x="1649165" y="30160"/>
                  </a:lnTo>
                  <a:lnTo>
                    <a:pt x="1638587" y="14463"/>
                  </a:lnTo>
                  <a:lnTo>
                    <a:pt x="1622897" y="3880"/>
                  </a:lnTo>
                  <a:lnTo>
                    <a:pt x="160368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48522" y="1711782"/>
              <a:ext cx="1653539" cy="494030"/>
            </a:xfrm>
            <a:custGeom>
              <a:avLst/>
              <a:gdLst/>
              <a:ahLst/>
              <a:cxnLst/>
              <a:rect l="l" t="t" r="r" b="b"/>
              <a:pathLst>
                <a:path w="1653539" h="494030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6" y="3880"/>
                  </a:lnTo>
                  <a:lnTo>
                    <a:pt x="49359" y="0"/>
                  </a:lnTo>
                  <a:lnTo>
                    <a:pt x="1603683" y="0"/>
                  </a:lnTo>
                  <a:lnTo>
                    <a:pt x="1622897" y="3880"/>
                  </a:lnTo>
                  <a:lnTo>
                    <a:pt x="1638586" y="14463"/>
                  </a:lnTo>
                  <a:lnTo>
                    <a:pt x="1649165" y="30160"/>
                  </a:lnTo>
                  <a:lnTo>
                    <a:pt x="1653044" y="49382"/>
                  </a:lnTo>
                  <a:lnTo>
                    <a:pt x="1653044" y="444444"/>
                  </a:lnTo>
                  <a:lnTo>
                    <a:pt x="1649165" y="463666"/>
                  </a:lnTo>
                  <a:lnTo>
                    <a:pt x="1638586" y="479363"/>
                  </a:lnTo>
                  <a:lnTo>
                    <a:pt x="1622897" y="489946"/>
                  </a:lnTo>
                  <a:lnTo>
                    <a:pt x="1603683" y="493826"/>
                  </a:lnTo>
                  <a:lnTo>
                    <a:pt x="49359" y="493826"/>
                  </a:lnTo>
                  <a:lnTo>
                    <a:pt x="30146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175" y="2319527"/>
              <a:ext cx="1990344" cy="5913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29132" y="2431784"/>
              <a:ext cx="1892300" cy="494030"/>
            </a:xfrm>
            <a:custGeom>
              <a:avLst/>
              <a:gdLst/>
              <a:ahLst/>
              <a:cxnLst/>
              <a:rect l="l" t="t" r="r" b="b"/>
              <a:pathLst>
                <a:path w="1892300" h="494030">
                  <a:moveTo>
                    <a:pt x="1842466" y="0"/>
                  </a:moveTo>
                  <a:lnTo>
                    <a:pt x="49361" y="0"/>
                  </a:lnTo>
                  <a:lnTo>
                    <a:pt x="30147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7" y="489946"/>
                  </a:lnTo>
                  <a:lnTo>
                    <a:pt x="49361" y="493826"/>
                  </a:lnTo>
                  <a:lnTo>
                    <a:pt x="1842466" y="493826"/>
                  </a:lnTo>
                  <a:lnTo>
                    <a:pt x="1861679" y="489946"/>
                  </a:lnTo>
                  <a:lnTo>
                    <a:pt x="1877369" y="479362"/>
                  </a:lnTo>
                  <a:lnTo>
                    <a:pt x="1887947" y="463666"/>
                  </a:lnTo>
                  <a:lnTo>
                    <a:pt x="1891826" y="444444"/>
                  </a:lnTo>
                  <a:lnTo>
                    <a:pt x="1891826" y="49382"/>
                  </a:lnTo>
                  <a:lnTo>
                    <a:pt x="1887947" y="30160"/>
                  </a:lnTo>
                  <a:lnTo>
                    <a:pt x="1877369" y="14463"/>
                  </a:lnTo>
                  <a:lnTo>
                    <a:pt x="1861679" y="3880"/>
                  </a:lnTo>
                  <a:lnTo>
                    <a:pt x="184246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29132" y="2431784"/>
              <a:ext cx="1892300" cy="494030"/>
            </a:xfrm>
            <a:custGeom>
              <a:avLst/>
              <a:gdLst/>
              <a:ahLst/>
              <a:cxnLst/>
              <a:rect l="l" t="t" r="r" b="b"/>
              <a:pathLst>
                <a:path w="1892300" h="494030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1842465" y="0"/>
                  </a:lnTo>
                  <a:lnTo>
                    <a:pt x="1861678" y="3880"/>
                  </a:lnTo>
                  <a:lnTo>
                    <a:pt x="1877368" y="14463"/>
                  </a:lnTo>
                  <a:lnTo>
                    <a:pt x="1887946" y="30160"/>
                  </a:lnTo>
                  <a:lnTo>
                    <a:pt x="1891826" y="49382"/>
                  </a:lnTo>
                  <a:lnTo>
                    <a:pt x="1891826" y="444444"/>
                  </a:lnTo>
                  <a:lnTo>
                    <a:pt x="1887946" y="463666"/>
                  </a:lnTo>
                  <a:lnTo>
                    <a:pt x="1877368" y="479362"/>
                  </a:lnTo>
                  <a:lnTo>
                    <a:pt x="1861678" y="489946"/>
                  </a:lnTo>
                  <a:lnTo>
                    <a:pt x="1842465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2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25233" y="1717467"/>
            <a:ext cx="1697355" cy="12274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6540" marR="249554" algn="ctr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latin typeface="Corbel"/>
                <a:cs typeface="Corbel"/>
              </a:rPr>
              <a:t>Did</a:t>
            </a:r>
            <a:r>
              <a:rPr sz="1400" b="1" spc="75" dirty="0">
                <a:latin typeface="Corbel"/>
                <a:cs typeface="Corbel"/>
              </a:rPr>
              <a:t> </a:t>
            </a:r>
            <a:r>
              <a:rPr sz="1400" b="1" dirty="0">
                <a:latin typeface="Corbel"/>
                <a:cs typeface="Corbel"/>
              </a:rPr>
              <a:t>D</a:t>
            </a:r>
            <a:r>
              <a:rPr sz="1400" b="1" spc="80" dirty="0">
                <a:latin typeface="Corbel"/>
                <a:cs typeface="Corbel"/>
              </a:rPr>
              <a:t> </a:t>
            </a:r>
            <a:r>
              <a:rPr sz="1400" b="1" dirty="0">
                <a:latin typeface="Corbel"/>
                <a:cs typeface="Corbel"/>
              </a:rPr>
              <a:t>cause</a:t>
            </a:r>
            <a:r>
              <a:rPr sz="1400" b="1" spc="-40" dirty="0">
                <a:latin typeface="Corbel"/>
                <a:cs typeface="Corbel"/>
              </a:rPr>
              <a:t> </a:t>
            </a:r>
            <a:r>
              <a:rPr sz="1400" b="1" spc="-25" dirty="0">
                <a:latin typeface="Corbel"/>
                <a:cs typeface="Corbel"/>
              </a:rPr>
              <a:t>V's </a:t>
            </a:r>
            <a:r>
              <a:rPr sz="1400" b="1" spc="-10" dirty="0">
                <a:latin typeface="Corbel"/>
                <a:cs typeface="Corbel"/>
              </a:rPr>
              <a:t>death?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Corbel"/>
              <a:cs typeface="Corbel"/>
            </a:endParaRPr>
          </a:p>
          <a:p>
            <a:pPr marL="12700" marR="5080" algn="ctr">
              <a:lnSpc>
                <a:spcPct val="97500"/>
              </a:lnSpc>
            </a:pPr>
            <a:r>
              <a:rPr sz="1200" dirty="0">
                <a:latin typeface="Corbel"/>
                <a:cs typeface="Corbel"/>
              </a:rPr>
              <a:t>Causation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in</a:t>
            </a:r>
            <a:r>
              <a:rPr sz="1200" spc="7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fact?: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But</a:t>
            </a:r>
            <a:r>
              <a:rPr sz="1200" spc="65" dirty="0">
                <a:latin typeface="Corbel"/>
                <a:cs typeface="Corbel"/>
              </a:rPr>
              <a:t> </a:t>
            </a:r>
            <a:r>
              <a:rPr sz="1200" spc="-25" dirty="0">
                <a:latin typeface="Corbel"/>
                <a:cs typeface="Corbel"/>
              </a:rPr>
              <a:t>for </a:t>
            </a:r>
            <a:r>
              <a:rPr sz="1200" dirty="0">
                <a:latin typeface="Corbel"/>
                <a:cs typeface="Corbel"/>
              </a:rPr>
              <a:t>D's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conduct/omission </a:t>
            </a:r>
            <a:r>
              <a:rPr sz="1200" dirty="0">
                <a:latin typeface="Corbel"/>
                <a:cs typeface="Corbel"/>
              </a:rPr>
              <a:t>would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V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have</a:t>
            </a:r>
            <a:r>
              <a:rPr sz="1200" spc="65" dirty="0">
                <a:latin typeface="Corbel"/>
                <a:cs typeface="Corbel"/>
              </a:rPr>
              <a:t> </a:t>
            </a:r>
            <a:r>
              <a:rPr sz="1200" spc="-20" dirty="0">
                <a:latin typeface="Corbel"/>
                <a:cs typeface="Corbel"/>
              </a:rPr>
              <a:t>died?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13432" y="3038855"/>
            <a:ext cx="2449195" cy="612140"/>
            <a:chOff x="2313432" y="3038855"/>
            <a:chExt cx="2449195" cy="61214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3432" y="3038855"/>
              <a:ext cx="2404872" cy="5943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47616" y="3151788"/>
              <a:ext cx="2309495" cy="494030"/>
            </a:xfrm>
            <a:custGeom>
              <a:avLst/>
              <a:gdLst/>
              <a:ahLst/>
              <a:cxnLst/>
              <a:rect l="l" t="t" r="r" b="b"/>
              <a:pathLst>
                <a:path w="2309495" h="494029">
                  <a:moveTo>
                    <a:pt x="2259970" y="0"/>
                  </a:moveTo>
                  <a:lnTo>
                    <a:pt x="49361" y="0"/>
                  </a:lnTo>
                  <a:lnTo>
                    <a:pt x="30147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2"/>
                  </a:lnTo>
                  <a:lnTo>
                    <a:pt x="3878" y="463665"/>
                  </a:lnTo>
                  <a:lnTo>
                    <a:pt x="14457" y="479362"/>
                  </a:lnTo>
                  <a:lnTo>
                    <a:pt x="30147" y="489946"/>
                  </a:lnTo>
                  <a:lnTo>
                    <a:pt x="49361" y="493826"/>
                  </a:lnTo>
                  <a:lnTo>
                    <a:pt x="2259970" y="493826"/>
                  </a:lnTo>
                  <a:lnTo>
                    <a:pt x="2279183" y="489946"/>
                  </a:lnTo>
                  <a:lnTo>
                    <a:pt x="2294873" y="479362"/>
                  </a:lnTo>
                  <a:lnTo>
                    <a:pt x="2305452" y="463665"/>
                  </a:lnTo>
                  <a:lnTo>
                    <a:pt x="2309331" y="444442"/>
                  </a:lnTo>
                  <a:lnTo>
                    <a:pt x="2309331" y="49382"/>
                  </a:lnTo>
                  <a:lnTo>
                    <a:pt x="2305452" y="30160"/>
                  </a:lnTo>
                  <a:lnTo>
                    <a:pt x="2294873" y="14463"/>
                  </a:lnTo>
                  <a:lnTo>
                    <a:pt x="2279183" y="3880"/>
                  </a:lnTo>
                  <a:lnTo>
                    <a:pt x="225997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7616" y="3151788"/>
              <a:ext cx="2309495" cy="494030"/>
            </a:xfrm>
            <a:custGeom>
              <a:avLst/>
              <a:gdLst/>
              <a:ahLst/>
              <a:cxnLst/>
              <a:rect l="l" t="t" r="r" b="b"/>
              <a:pathLst>
                <a:path w="2309495" h="494029">
                  <a:moveTo>
                    <a:pt x="0" y="49383"/>
                  </a:moveTo>
                  <a:lnTo>
                    <a:pt x="3879" y="30161"/>
                  </a:lnTo>
                  <a:lnTo>
                    <a:pt x="14457" y="14464"/>
                  </a:lnTo>
                  <a:lnTo>
                    <a:pt x="30147" y="3880"/>
                  </a:lnTo>
                  <a:lnTo>
                    <a:pt x="49361" y="0"/>
                  </a:lnTo>
                  <a:lnTo>
                    <a:pt x="2259969" y="0"/>
                  </a:lnTo>
                  <a:lnTo>
                    <a:pt x="2279183" y="3880"/>
                  </a:lnTo>
                  <a:lnTo>
                    <a:pt x="2294873" y="14464"/>
                  </a:lnTo>
                  <a:lnTo>
                    <a:pt x="2305452" y="30161"/>
                  </a:lnTo>
                  <a:lnTo>
                    <a:pt x="2309331" y="49383"/>
                  </a:lnTo>
                  <a:lnTo>
                    <a:pt x="2309331" y="444443"/>
                  </a:lnTo>
                  <a:lnTo>
                    <a:pt x="2305452" y="463665"/>
                  </a:lnTo>
                  <a:lnTo>
                    <a:pt x="2294873" y="479362"/>
                  </a:lnTo>
                  <a:lnTo>
                    <a:pt x="2279183" y="489945"/>
                  </a:lnTo>
                  <a:lnTo>
                    <a:pt x="2259969" y="493826"/>
                  </a:lnTo>
                  <a:lnTo>
                    <a:pt x="49361" y="493826"/>
                  </a:lnTo>
                  <a:lnTo>
                    <a:pt x="30147" y="489945"/>
                  </a:lnTo>
                  <a:lnTo>
                    <a:pt x="14457" y="479362"/>
                  </a:lnTo>
                  <a:lnTo>
                    <a:pt x="3879" y="463665"/>
                  </a:lnTo>
                  <a:lnTo>
                    <a:pt x="0" y="444443"/>
                  </a:lnTo>
                  <a:lnTo>
                    <a:pt x="0" y="49383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459157" y="3259756"/>
            <a:ext cx="284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orbel"/>
                <a:cs typeface="Corbel"/>
              </a:rPr>
              <a:t>Yes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13432" y="3724655"/>
            <a:ext cx="2380615" cy="612140"/>
            <a:chOff x="2313432" y="3724655"/>
            <a:chExt cx="2380615" cy="61214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3432" y="3724655"/>
              <a:ext cx="2337816" cy="5943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447616" y="3837661"/>
              <a:ext cx="2241550" cy="494030"/>
            </a:xfrm>
            <a:custGeom>
              <a:avLst/>
              <a:gdLst/>
              <a:ahLst/>
              <a:cxnLst/>
              <a:rect l="l" t="t" r="r" b="b"/>
              <a:pathLst>
                <a:path w="2241550" h="494029">
                  <a:moveTo>
                    <a:pt x="2191752" y="0"/>
                  </a:moveTo>
                  <a:lnTo>
                    <a:pt x="49361" y="0"/>
                  </a:lnTo>
                  <a:lnTo>
                    <a:pt x="30147" y="3880"/>
                  </a:lnTo>
                  <a:lnTo>
                    <a:pt x="14457" y="14464"/>
                  </a:lnTo>
                  <a:lnTo>
                    <a:pt x="3878" y="30161"/>
                  </a:lnTo>
                  <a:lnTo>
                    <a:pt x="0" y="49383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7" y="489946"/>
                  </a:lnTo>
                  <a:lnTo>
                    <a:pt x="49361" y="493826"/>
                  </a:lnTo>
                  <a:lnTo>
                    <a:pt x="2191752" y="493826"/>
                  </a:lnTo>
                  <a:lnTo>
                    <a:pt x="2210965" y="489946"/>
                  </a:lnTo>
                  <a:lnTo>
                    <a:pt x="2226655" y="479362"/>
                  </a:lnTo>
                  <a:lnTo>
                    <a:pt x="2237233" y="463666"/>
                  </a:lnTo>
                  <a:lnTo>
                    <a:pt x="2241113" y="444444"/>
                  </a:lnTo>
                  <a:lnTo>
                    <a:pt x="2241113" y="49383"/>
                  </a:lnTo>
                  <a:lnTo>
                    <a:pt x="2237233" y="30161"/>
                  </a:lnTo>
                  <a:lnTo>
                    <a:pt x="2226655" y="14464"/>
                  </a:lnTo>
                  <a:lnTo>
                    <a:pt x="2210965" y="3880"/>
                  </a:lnTo>
                  <a:lnTo>
                    <a:pt x="2191752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47616" y="3837661"/>
              <a:ext cx="2241550" cy="494030"/>
            </a:xfrm>
            <a:custGeom>
              <a:avLst/>
              <a:gdLst/>
              <a:ahLst/>
              <a:cxnLst/>
              <a:rect l="l" t="t" r="r" b="b"/>
              <a:pathLst>
                <a:path w="2241550" h="494029">
                  <a:moveTo>
                    <a:pt x="0" y="49383"/>
                  </a:moveTo>
                  <a:lnTo>
                    <a:pt x="3879" y="30161"/>
                  </a:lnTo>
                  <a:lnTo>
                    <a:pt x="14457" y="14464"/>
                  </a:lnTo>
                  <a:lnTo>
                    <a:pt x="30147" y="3880"/>
                  </a:lnTo>
                  <a:lnTo>
                    <a:pt x="49361" y="0"/>
                  </a:lnTo>
                  <a:lnTo>
                    <a:pt x="2191751" y="0"/>
                  </a:lnTo>
                  <a:lnTo>
                    <a:pt x="2210965" y="3880"/>
                  </a:lnTo>
                  <a:lnTo>
                    <a:pt x="2226655" y="14464"/>
                  </a:lnTo>
                  <a:lnTo>
                    <a:pt x="2237234" y="30161"/>
                  </a:lnTo>
                  <a:lnTo>
                    <a:pt x="2241113" y="49383"/>
                  </a:lnTo>
                  <a:lnTo>
                    <a:pt x="2241113" y="444443"/>
                  </a:lnTo>
                  <a:lnTo>
                    <a:pt x="2237234" y="463665"/>
                  </a:lnTo>
                  <a:lnTo>
                    <a:pt x="2226655" y="479362"/>
                  </a:lnTo>
                  <a:lnTo>
                    <a:pt x="2210965" y="489945"/>
                  </a:lnTo>
                  <a:lnTo>
                    <a:pt x="2191751" y="493826"/>
                  </a:lnTo>
                  <a:lnTo>
                    <a:pt x="49361" y="493826"/>
                  </a:lnTo>
                  <a:lnTo>
                    <a:pt x="30147" y="489945"/>
                  </a:lnTo>
                  <a:lnTo>
                    <a:pt x="14457" y="479362"/>
                  </a:lnTo>
                  <a:lnTo>
                    <a:pt x="3879" y="463665"/>
                  </a:lnTo>
                  <a:lnTo>
                    <a:pt x="0" y="444443"/>
                  </a:lnTo>
                  <a:lnTo>
                    <a:pt x="0" y="49383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57889" y="3945556"/>
            <a:ext cx="1017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rbel"/>
                <a:cs typeface="Corbel"/>
              </a:rPr>
              <a:t>No</a:t>
            </a:r>
            <a:r>
              <a:rPr sz="1400" spc="4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causation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85359" y="3048000"/>
            <a:ext cx="2313940" cy="611505"/>
            <a:chOff x="4785359" y="3048000"/>
            <a:chExt cx="2313940" cy="61150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5359" y="3048000"/>
              <a:ext cx="2270760" cy="5913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21162" y="3160321"/>
              <a:ext cx="2172970" cy="494030"/>
            </a:xfrm>
            <a:custGeom>
              <a:avLst/>
              <a:gdLst/>
              <a:ahLst/>
              <a:cxnLst/>
              <a:rect l="l" t="t" r="r" b="b"/>
              <a:pathLst>
                <a:path w="2172970" h="494029">
                  <a:moveTo>
                    <a:pt x="2123424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2123424" y="493826"/>
                  </a:lnTo>
                  <a:lnTo>
                    <a:pt x="2142637" y="489946"/>
                  </a:lnTo>
                  <a:lnTo>
                    <a:pt x="2158327" y="479362"/>
                  </a:lnTo>
                  <a:lnTo>
                    <a:pt x="2168905" y="463666"/>
                  </a:lnTo>
                  <a:lnTo>
                    <a:pt x="2172784" y="444444"/>
                  </a:lnTo>
                  <a:lnTo>
                    <a:pt x="2172784" y="49382"/>
                  </a:lnTo>
                  <a:lnTo>
                    <a:pt x="2168905" y="30160"/>
                  </a:lnTo>
                  <a:lnTo>
                    <a:pt x="2158327" y="14463"/>
                  </a:lnTo>
                  <a:lnTo>
                    <a:pt x="2142637" y="3880"/>
                  </a:lnTo>
                  <a:lnTo>
                    <a:pt x="212342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21162" y="3160321"/>
              <a:ext cx="2172970" cy="494030"/>
            </a:xfrm>
            <a:custGeom>
              <a:avLst/>
              <a:gdLst/>
              <a:ahLst/>
              <a:cxnLst/>
              <a:rect l="l" t="t" r="r" b="b"/>
              <a:pathLst>
                <a:path w="2172970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2123424" y="0"/>
                  </a:lnTo>
                  <a:lnTo>
                    <a:pt x="2142637" y="3880"/>
                  </a:lnTo>
                  <a:lnTo>
                    <a:pt x="2158327" y="14463"/>
                  </a:lnTo>
                  <a:lnTo>
                    <a:pt x="2168906" y="30160"/>
                  </a:lnTo>
                  <a:lnTo>
                    <a:pt x="2172785" y="49382"/>
                  </a:lnTo>
                  <a:lnTo>
                    <a:pt x="2172785" y="444444"/>
                  </a:lnTo>
                  <a:lnTo>
                    <a:pt x="2168906" y="463666"/>
                  </a:lnTo>
                  <a:lnTo>
                    <a:pt x="2158327" y="479362"/>
                  </a:lnTo>
                  <a:lnTo>
                    <a:pt x="2142637" y="489946"/>
                  </a:lnTo>
                  <a:lnTo>
                    <a:pt x="2123424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2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81743" y="3268900"/>
            <a:ext cx="252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orbel"/>
                <a:cs typeface="Corbel"/>
              </a:rPr>
              <a:t>No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809744" y="3761232"/>
            <a:ext cx="2282190" cy="609600"/>
            <a:chOff x="4809744" y="3761232"/>
            <a:chExt cx="2282190" cy="609600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9744" y="3761232"/>
              <a:ext cx="2240279" cy="5913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945538" y="3871790"/>
              <a:ext cx="2141220" cy="494030"/>
            </a:xfrm>
            <a:custGeom>
              <a:avLst/>
              <a:gdLst/>
              <a:ahLst/>
              <a:cxnLst/>
              <a:rect l="l" t="t" r="r" b="b"/>
              <a:pathLst>
                <a:path w="2141220" h="494029">
                  <a:moveTo>
                    <a:pt x="2091726" y="0"/>
                  </a:moveTo>
                  <a:lnTo>
                    <a:pt x="49362" y="0"/>
                  </a:lnTo>
                  <a:lnTo>
                    <a:pt x="30148" y="3880"/>
                  </a:lnTo>
                  <a:lnTo>
                    <a:pt x="14457" y="14464"/>
                  </a:lnTo>
                  <a:lnTo>
                    <a:pt x="3879" y="30161"/>
                  </a:lnTo>
                  <a:lnTo>
                    <a:pt x="0" y="49383"/>
                  </a:lnTo>
                  <a:lnTo>
                    <a:pt x="0" y="444442"/>
                  </a:lnTo>
                  <a:lnTo>
                    <a:pt x="30148" y="489945"/>
                  </a:lnTo>
                  <a:lnTo>
                    <a:pt x="2091724" y="493829"/>
                  </a:lnTo>
                  <a:lnTo>
                    <a:pt x="2110938" y="489948"/>
                  </a:lnTo>
                  <a:lnTo>
                    <a:pt x="2126628" y="479364"/>
                  </a:lnTo>
                  <a:lnTo>
                    <a:pt x="2137206" y="463667"/>
                  </a:lnTo>
                  <a:lnTo>
                    <a:pt x="2141085" y="444445"/>
                  </a:lnTo>
                  <a:lnTo>
                    <a:pt x="2141087" y="49383"/>
                  </a:lnTo>
                  <a:lnTo>
                    <a:pt x="2137208" y="30161"/>
                  </a:lnTo>
                  <a:lnTo>
                    <a:pt x="2126630" y="14464"/>
                  </a:lnTo>
                  <a:lnTo>
                    <a:pt x="2110940" y="3880"/>
                  </a:lnTo>
                  <a:lnTo>
                    <a:pt x="209172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45538" y="3871790"/>
              <a:ext cx="2141220" cy="494030"/>
            </a:xfrm>
            <a:custGeom>
              <a:avLst/>
              <a:gdLst/>
              <a:ahLst/>
              <a:cxnLst/>
              <a:rect l="l" t="t" r="r" b="b"/>
              <a:pathLst>
                <a:path w="2141220" h="494029">
                  <a:moveTo>
                    <a:pt x="0" y="49383"/>
                  </a:moveTo>
                  <a:lnTo>
                    <a:pt x="3879" y="30161"/>
                  </a:lnTo>
                  <a:lnTo>
                    <a:pt x="14457" y="14464"/>
                  </a:lnTo>
                  <a:lnTo>
                    <a:pt x="30147" y="3880"/>
                  </a:lnTo>
                  <a:lnTo>
                    <a:pt x="49361" y="0"/>
                  </a:lnTo>
                  <a:lnTo>
                    <a:pt x="2091726" y="0"/>
                  </a:lnTo>
                  <a:lnTo>
                    <a:pt x="2110939" y="3880"/>
                  </a:lnTo>
                  <a:lnTo>
                    <a:pt x="2126629" y="14464"/>
                  </a:lnTo>
                  <a:lnTo>
                    <a:pt x="2137208" y="30161"/>
                  </a:lnTo>
                  <a:lnTo>
                    <a:pt x="2141087" y="49383"/>
                  </a:lnTo>
                  <a:lnTo>
                    <a:pt x="2141085" y="444445"/>
                  </a:lnTo>
                  <a:lnTo>
                    <a:pt x="2137206" y="463667"/>
                  </a:lnTo>
                  <a:lnTo>
                    <a:pt x="2126627" y="479364"/>
                  </a:lnTo>
                  <a:lnTo>
                    <a:pt x="2110937" y="489948"/>
                  </a:lnTo>
                  <a:lnTo>
                    <a:pt x="2091723" y="493829"/>
                  </a:lnTo>
                  <a:lnTo>
                    <a:pt x="49361" y="493826"/>
                  </a:lnTo>
                  <a:lnTo>
                    <a:pt x="30147" y="489945"/>
                  </a:lnTo>
                  <a:lnTo>
                    <a:pt x="14457" y="479362"/>
                  </a:lnTo>
                  <a:lnTo>
                    <a:pt x="3879" y="463665"/>
                  </a:lnTo>
                  <a:lnTo>
                    <a:pt x="0" y="444442"/>
                  </a:lnTo>
                  <a:lnTo>
                    <a:pt x="0" y="49383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058709" y="3821615"/>
            <a:ext cx="191262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latin typeface="Corbel"/>
                <a:cs typeface="Corbel"/>
              </a:rPr>
              <a:t>Causation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in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law: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was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D’s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25" dirty="0">
                <a:latin typeface="Corbel"/>
                <a:cs typeface="Corbel"/>
              </a:rPr>
              <a:t>act </a:t>
            </a:r>
            <a:r>
              <a:rPr sz="1200" dirty="0">
                <a:latin typeface="Corbel"/>
                <a:cs typeface="Corbel"/>
              </a:rPr>
              <a:t>the</a:t>
            </a:r>
            <a:r>
              <a:rPr sz="1200" spc="8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substantial</a:t>
            </a:r>
            <a:r>
              <a:rPr sz="1200" spc="7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and</a:t>
            </a:r>
            <a:r>
              <a:rPr sz="1200" spc="9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operative </a:t>
            </a:r>
            <a:r>
              <a:rPr sz="1200" dirty="0">
                <a:latin typeface="Corbel"/>
                <a:cs typeface="Corbel"/>
              </a:rPr>
              <a:t>cause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of</a:t>
            </a:r>
            <a:r>
              <a:rPr sz="1200" spc="-4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V's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death?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78352" y="4480559"/>
            <a:ext cx="2621280" cy="610235"/>
            <a:chOff x="3578352" y="4480559"/>
            <a:chExt cx="2621280" cy="610235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8352" y="4480559"/>
              <a:ext cx="2578607" cy="5913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713941" y="4591794"/>
              <a:ext cx="2480945" cy="494030"/>
            </a:xfrm>
            <a:custGeom>
              <a:avLst/>
              <a:gdLst/>
              <a:ahLst/>
              <a:cxnLst/>
              <a:rect l="l" t="t" r="r" b="b"/>
              <a:pathLst>
                <a:path w="2480945" h="494029">
                  <a:moveTo>
                    <a:pt x="2430970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59"/>
                  </a:lnTo>
                  <a:lnTo>
                    <a:pt x="0" y="49381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2430970" y="493826"/>
                  </a:lnTo>
                  <a:lnTo>
                    <a:pt x="2450183" y="489946"/>
                  </a:lnTo>
                  <a:lnTo>
                    <a:pt x="2465873" y="479362"/>
                  </a:lnTo>
                  <a:lnTo>
                    <a:pt x="2476451" y="463666"/>
                  </a:lnTo>
                  <a:lnTo>
                    <a:pt x="2480330" y="444444"/>
                  </a:lnTo>
                  <a:lnTo>
                    <a:pt x="2480330" y="49381"/>
                  </a:lnTo>
                  <a:lnTo>
                    <a:pt x="2476451" y="30159"/>
                  </a:lnTo>
                  <a:lnTo>
                    <a:pt x="2465873" y="14463"/>
                  </a:lnTo>
                  <a:lnTo>
                    <a:pt x="2450183" y="3880"/>
                  </a:lnTo>
                  <a:lnTo>
                    <a:pt x="243097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13941" y="4591794"/>
              <a:ext cx="2480945" cy="494030"/>
            </a:xfrm>
            <a:custGeom>
              <a:avLst/>
              <a:gdLst/>
              <a:ahLst/>
              <a:cxnLst/>
              <a:rect l="l" t="t" r="r" b="b"/>
              <a:pathLst>
                <a:path w="2480945" h="494029">
                  <a:moveTo>
                    <a:pt x="0" y="49381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6" y="3880"/>
                  </a:lnTo>
                  <a:lnTo>
                    <a:pt x="49359" y="0"/>
                  </a:lnTo>
                  <a:lnTo>
                    <a:pt x="2430970" y="0"/>
                  </a:lnTo>
                  <a:lnTo>
                    <a:pt x="2450182" y="3880"/>
                  </a:lnTo>
                  <a:lnTo>
                    <a:pt x="2465872" y="14463"/>
                  </a:lnTo>
                  <a:lnTo>
                    <a:pt x="2476450" y="30160"/>
                  </a:lnTo>
                  <a:lnTo>
                    <a:pt x="2480329" y="49381"/>
                  </a:lnTo>
                  <a:lnTo>
                    <a:pt x="2480329" y="444444"/>
                  </a:lnTo>
                  <a:lnTo>
                    <a:pt x="2476450" y="463666"/>
                  </a:lnTo>
                  <a:lnTo>
                    <a:pt x="2465872" y="479363"/>
                  </a:lnTo>
                  <a:lnTo>
                    <a:pt x="2450182" y="489946"/>
                  </a:lnTo>
                  <a:lnTo>
                    <a:pt x="2430970" y="493826"/>
                  </a:lnTo>
                  <a:lnTo>
                    <a:pt x="49359" y="493826"/>
                  </a:lnTo>
                  <a:lnTo>
                    <a:pt x="30146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1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810981" y="4701459"/>
            <a:ext cx="284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orbel"/>
                <a:cs typeface="Corbel"/>
              </a:rPr>
              <a:t>Yes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35679" y="5199888"/>
            <a:ext cx="2706370" cy="610870"/>
            <a:chOff x="3535679" y="5199888"/>
            <a:chExt cx="2706370" cy="61087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5679" y="5199888"/>
              <a:ext cx="2663952" cy="59131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671289" y="5311795"/>
              <a:ext cx="2566035" cy="494030"/>
            </a:xfrm>
            <a:custGeom>
              <a:avLst/>
              <a:gdLst/>
              <a:ahLst/>
              <a:cxnLst/>
              <a:rect l="l" t="t" r="r" b="b"/>
              <a:pathLst>
                <a:path w="2566035" h="494029">
                  <a:moveTo>
                    <a:pt x="2516273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5"/>
                  </a:lnTo>
                  <a:lnTo>
                    <a:pt x="3878" y="463667"/>
                  </a:lnTo>
                  <a:lnTo>
                    <a:pt x="14457" y="479363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2516273" y="493826"/>
                  </a:lnTo>
                  <a:lnTo>
                    <a:pt x="2535486" y="489946"/>
                  </a:lnTo>
                  <a:lnTo>
                    <a:pt x="2551176" y="479363"/>
                  </a:lnTo>
                  <a:lnTo>
                    <a:pt x="2561754" y="463667"/>
                  </a:lnTo>
                  <a:lnTo>
                    <a:pt x="2565633" y="444445"/>
                  </a:lnTo>
                  <a:lnTo>
                    <a:pt x="2565633" y="49382"/>
                  </a:lnTo>
                  <a:lnTo>
                    <a:pt x="2561754" y="30160"/>
                  </a:lnTo>
                  <a:lnTo>
                    <a:pt x="2551176" y="14463"/>
                  </a:lnTo>
                  <a:lnTo>
                    <a:pt x="2535486" y="3880"/>
                  </a:lnTo>
                  <a:lnTo>
                    <a:pt x="2516273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71289" y="5311795"/>
              <a:ext cx="2566035" cy="494030"/>
            </a:xfrm>
            <a:custGeom>
              <a:avLst/>
              <a:gdLst/>
              <a:ahLst/>
              <a:cxnLst/>
              <a:rect l="l" t="t" r="r" b="b"/>
              <a:pathLst>
                <a:path w="2566035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6" y="3880"/>
                  </a:lnTo>
                  <a:lnTo>
                    <a:pt x="49359" y="0"/>
                  </a:lnTo>
                  <a:lnTo>
                    <a:pt x="2516274" y="0"/>
                  </a:lnTo>
                  <a:lnTo>
                    <a:pt x="2535487" y="3880"/>
                  </a:lnTo>
                  <a:lnTo>
                    <a:pt x="2551176" y="14463"/>
                  </a:lnTo>
                  <a:lnTo>
                    <a:pt x="2561754" y="30160"/>
                  </a:lnTo>
                  <a:lnTo>
                    <a:pt x="2565633" y="49382"/>
                  </a:lnTo>
                  <a:lnTo>
                    <a:pt x="2565633" y="444444"/>
                  </a:lnTo>
                  <a:lnTo>
                    <a:pt x="2561754" y="463666"/>
                  </a:lnTo>
                  <a:lnTo>
                    <a:pt x="2551176" y="479363"/>
                  </a:lnTo>
                  <a:lnTo>
                    <a:pt x="2535487" y="489946"/>
                  </a:lnTo>
                  <a:lnTo>
                    <a:pt x="2516274" y="493826"/>
                  </a:lnTo>
                  <a:lnTo>
                    <a:pt x="49359" y="493826"/>
                  </a:lnTo>
                  <a:lnTo>
                    <a:pt x="30146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02872" y="5348663"/>
            <a:ext cx="229933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3355" marR="5080" indent="-16129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Corbel"/>
                <a:cs typeface="Corbel"/>
              </a:rPr>
              <a:t>Was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there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an</a:t>
            </a:r>
            <a:r>
              <a:rPr sz="1200" spc="7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intervening</a:t>
            </a:r>
            <a:r>
              <a:rPr sz="1200" spc="7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act</a:t>
            </a:r>
            <a:r>
              <a:rPr sz="1200" spc="65" dirty="0">
                <a:latin typeface="Corbel"/>
                <a:cs typeface="Corbel"/>
              </a:rPr>
              <a:t> </a:t>
            </a:r>
            <a:r>
              <a:rPr sz="1200" spc="-20" dirty="0">
                <a:latin typeface="Corbel"/>
                <a:cs typeface="Corbel"/>
              </a:rPr>
              <a:t>which </a:t>
            </a:r>
            <a:r>
              <a:rPr sz="1200" dirty="0">
                <a:latin typeface="Corbel"/>
                <a:cs typeface="Corbel"/>
              </a:rPr>
              <a:t>breaks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the</a:t>
            </a:r>
            <a:r>
              <a:rPr sz="1200" spc="6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chain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of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causation?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956303" y="5919215"/>
            <a:ext cx="916940" cy="611505"/>
            <a:chOff x="3956303" y="5919215"/>
            <a:chExt cx="916940" cy="611505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6303" y="5919215"/>
              <a:ext cx="874776" cy="59131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090403" y="6031798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727971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5"/>
                  </a:lnTo>
                  <a:lnTo>
                    <a:pt x="3878" y="463666"/>
                  </a:lnTo>
                  <a:lnTo>
                    <a:pt x="14457" y="479363"/>
                  </a:lnTo>
                  <a:lnTo>
                    <a:pt x="30146" y="489946"/>
                  </a:lnTo>
                  <a:lnTo>
                    <a:pt x="49359" y="493827"/>
                  </a:lnTo>
                  <a:lnTo>
                    <a:pt x="727971" y="493827"/>
                  </a:lnTo>
                  <a:lnTo>
                    <a:pt x="747184" y="489946"/>
                  </a:lnTo>
                  <a:lnTo>
                    <a:pt x="762874" y="479363"/>
                  </a:lnTo>
                  <a:lnTo>
                    <a:pt x="773452" y="463666"/>
                  </a:lnTo>
                  <a:lnTo>
                    <a:pt x="777331" y="444445"/>
                  </a:lnTo>
                  <a:lnTo>
                    <a:pt x="777331" y="49382"/>
                  </a:lnTo>
                  <a:lnTo>
                    <a:pt x="773452" y="30160"/>
                  </a:lnTo>
                  <a:lnTo>
                    <a:pt x="762874" y="14463"/>
                  </a:lnTo>
                  <a:lnTo>
                    <a:pt x="747184" y="3880"/>
                  </a:lnTo>
                  <a:lnTo>
                    <a:pt x="727971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90403" y="6031798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727971" y="0"/>
                  </a:lnTo>
                  <a:lnTo>
                    <a:pt x="747184" y="3880"/>
                  </a:lnTo>
                  <a:lnTo>
                    <a:pt x="762874" y="14463"/>
                  </a:lnTo>
                  <a:lnTo>
                    <a:pt x="773452" y="30160"/>
                  </a:lnTo>
                  <a:lnTo>
                    <a:pt x="777331" y="49382"/>
                  </a:lnTo>
                  <a:lnTo>
                    <a:pt x="777331" y="444444"/>
                  </a:lnTo>
                  <a:lnTo>
                    <a:pt x="773452" y="463666"/>
                  </a:lnTo>
                  <a:lnTo>
                    <a:pt x="762874" y="479363"/>
                  </a:lnTo>
                  <a:lnTo>
                    <a:pt x="747184" y="489946"/>
                  </a:lnTo>
                  <a:lnTo>
                    <a:pt x="727971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8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54605" y="6156383"/>
            <a:ext cx="2470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orbel"/>
                <a:cs typeface="Corbel"/>
              </a:rPr>
              <a:t>Yes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56303" y="6638543"/>
            <a:ext cx="916940" cy="612775"/>
            <a:chOff x="3956303" y="6638543"/>
            <a:chExt cx="916940" cy="612775"/>
          </a:xfrm>
        </p:grpSpPr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6303" y="6638543"/>
              <a:ext cx="874776" cy="59131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090403" y="6751801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727971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3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727971" y="493826"/>
                  </a:lnTo>
                  <a:lnTo>
                    <a:pt x="747184" y="489946"/>
                  </a:lnTo>
                  <a:lnTo>
                    <a:pt x="762874" y="479363"/>
                  </a:lnTo>
                  <a:lnTo>
                    <a:pt x="773452" y="463666"/>
                  </a:lnTo>
                  <a:lnTo>
                    <a:pt x="777331" y="444444"/>
                  </a:lnTo>
                  <a:lnTo>
                    <a:pt x="777331" y="49382"/>
                  </a:lnTo>
                  <a:lnTo>
                    <a:pt x="773452" y="30160"/>
                  </a:lnTo>
                  <a:lnTo>
                    <a:pt x="762874" y="14463"/>
                  </a:lnTo>
                  <a:lnTo>
                    <a:pt x="747184" y="3880"/>
                  </a:lnTo>
                  <a:lnTo>
                    <a:pt x="727971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90403" y="6751801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727971" y="0"/>
                  </a:lnTo>
                  <a:lnTo>
                    <a:pt x="747184" y="3880"/>
                  </a:lnTo>
                  <a:lnTo>
                    <a:pt x="762874" y="14463"/>
                  </a:lnTo>
                  <a:lnTo>
                    <a:pt x="773452" y="30160"/>
                  </a:lnTo>
                  <a:lnTo>
                    <a:pt x="777331" y="49382"/>
                  </a:lnTo>
                  <a:lnTo>
                    <a:pt x="777331" y="444444"/>
                  </a:lnTo>
                  <a:lnTo>
                    <a:pt x="773452" y="463666"/>
                  </a:lnTo>
                  <a:lnTo>
                    <a:pt x="762874" y="479363"/>
                  </a:lnTo>
                  <a:lnTo>
                    <a:pt x="747184" y="489946"/>
                  </a:lnTo>
                  <a:lnTo>
                    <a:pt x="727971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8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52628" y="6790367"/>
            <a:ext cx="65024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16535">
              <a:lnSpc>
                <a:spcPts val="1390"/>
              </a:lnSpc>
              <a:spcBef>
                <a:spcPts val="185"/>
              </a:spcBef>
            </a:pPr>
            <a:r>
              <a:rPr sz="1200" spc="-25" dirty="0">
                <a:latin typeface="Corbel"/>
                <a:cs typeface="Corbel"/>
              </a:rPr>
              <a:t>No </a:t>
            </a:r>
            <a:r>
              <a:rPr sz="1200" spc="-10" dirty="0">
                <a:latin typeface="Corbel"/>
                <a:cs typeface="Corbel"/>
              </a:rPr>
              <a:t>causation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904232" y="5919215"/>
            <a:ext cx="918844" cy="611505"/>
            <a:chOff x="4904232" y="5919215"/>
            <a:chExt cx="918844" cy="611505"/>
          </a:xfrm>
        </p:grpSpPr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4232" y="5919215"/>
              <a:ext cx="874776" cy="5913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040477" y="6031798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727971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5"/>
                  </a:lnTo>
                  <a:lnTo>
                    <a:pt x="3878" y="463666"/>
                  </a:lnTo>
                  <a:lnTo>
                    <a:pt x="14457" y="479363"/>
                  </a:lnTo>
                  <a:lnTo>
                    <a:pt x="30146" y="489946"/>
                  </a:lnTo>
                  <a:lnTo>
                    <a:pt x="49359" y="493827"/>
                  </a:lnTo>
                  <a:lnTo>
                    <a:pt x="727971" y="493827"/>
                  </a:lnTo>
                  <a:lnTo>
                    <a:pt x="747184" y="489946"/>
                  </a:lnTo>
                  <a:lnTo>
                    <a:pt x="762874" y="479363"/>
                  </a:lnTo>
                  <a:lnTo>
                    <a:pt x="773452" y="463666"/>
                  </a:lnTo>
                  <a:lnTo>
                    <a:pt x="777331" y="444445"/>
                  </a:lnTo>
                  <a:lnTo>
                    <a:pt x="777331" y="49382"/>
                  </a:lnTo>
                  <a:lnTo>
                    <a:pt x="773452" y="30160"/>
                  </a:lnTo>
                  <a:lnTo>
                    <a:pt x="762874" y="14463"/>
                  </a:lnTo>
                  <a:lnTo>
                    <a:pt x="747184" y="3880"/>
                  </a:lnTo>
                  <a:lnTo>
                    <a:pt x="727971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40477" y="6031798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727971" y="0"/>
                  </a:lnTo>
                  <a:lnTo>
                    <a:pt x="747184" y="3880"/>
                  </a:lnTo>
                  <a:lnTo>
                    <a:pt x="762874" y="14463"/>
                  </a:lnTo>
                  <a:lnTo>
                    <a:pt x="773452" y="30160"/>
                  </a:lnTo>
                  <a:lnTo>
                    <a:pt x="777331" y="49382"/>
                  </a:lnTo>
                  <a:lnTo>
                    <a:pt x="777331" y="444444"/>
                  </a:lnTo>
                  <a:lnTo>
                    <a:pt x="773452" y="463666"/>
                  </a:lnTo>
                  <a:lnTo>
                    <a:pt x="762874" y="479363"/>
                  </a:lnTo>
                  <a:lnTo>
                    <a:pt x="747184" y="489946"/>
                  </a:lnTo>
                  <a:lnTo>
                    <a:pt x="727971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8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319495" y="6156383"/>
            <a:ext cx="2203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orbel"/>
                <a:cs typeface="Corbel"/>
              </a:rPr>
              <a:t>No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937759" y="6638543"/>
            <a:ext cx="919480" cy="613410"/>
            <a:chOff x="4937759" y="6638543"/>
            <a:chExt cx="919480" cy="613410"/>
          </a:xfrm>
        </p:grpSpPr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7759" y="6638543"/>
              <a:ext cx="877824" cy="59131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074297" y="6752469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727971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60"/>
                  </a:lnTo>
                  <a:lnTo>
                    <a:pt x="0" y="49382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3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727971" y="493826"/>
                  </a:lnTo>
                  <a:lnTo>
                    <a:pt x="747184" y="489946"/>
                  </a:lnTo>
                  <a:lnTo>
                    <a:pt x="762874" y="479363"/>
                  </a:lnTo>
                  <a:lnTo>
                    <a:pt x="773452" y="463666"/>
                  </a:lnTo>
                  <a:lnTo>
                    <a:pt x="777331" y="444444"/>
                  </a:lnTo>
                  <a:lnTo>
                    <a:pt x="777331" y="49382"/>
                  </a:lnTo>
                  <a:lnTo>
                    <a:pt x="773452" y="30160"/>
                  </a:lnTo>
                  <a:lnTo>
                    <a:pt x="762874" y="14463"/>
                  </a:lnTo>
                  <a:lnTo>
                    <a:pt x="747184" y="3880"/>
                  </a:lnTo>
                  <a:lnTo>
                    <a:pt x="727971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74297" y="6752469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7" y="3880"/>
                  </a:lnTo>
                  <a:lnTo>
                    <a:pt x="49360" y="0"/>
                  </a:lnTo>
                  <a:lnTo>
                    <a:pt x="727971" y="0"/>
                  </a:lnTo>
                  <a:lnTo>
                    <a:pt x="747184" y="3880"/>
                  </a:lnTo>
                  <a:lnTo>
                    <a:pt x="762874" y="14463"/>
                  </a:lnTo>
                  <a:lnTo>
                    <a:pt x="773452" y="30160"/>
                  </a:lnTo>
                  <a:lnTo>
                    <a:pt x="777331" y="49382"/>
                  </a:lnTo>
                  <a:lnTo>
                    <a:pt x="777331" y="444444"/>
                  </a:lnTo>
                  <a:lnTo>
                    <a:pt x="773452" y="463666"/>
                  </a:lnTo>
                  <a:lnTo>
                    <a:pt x="762874" y="479363"/>
                  </a:lnTo>
                  <a:lnTo>
                    <a:pt x="747184" y="489946"/>
                  </a:lnTo>
                  <a:lnTo>
                    <a:pt x="727971" y="493826"/>
                  </a:lnTo>
                  <a:lnTo>
                    <a:pt x="49360" y="493826"/>
                  </a:lnTo>
                  <a:lnTo>
                    <a:pt x="30147" y="489946"/>
                  </a:lnTo>
                  <a:lnTo>
                    <a:pt x="14457" y="479363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8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149927" y="6790367"/>
            <a:ext cx="62357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81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Corbel"/>
                <a:cs typeface="Corbel"/>
              </a:rPr>
              <a:t>D</a:t>
            </a:r>
            <a:r>
              <a:rPr sz="1200" spc="3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caused </a:t>
            </a:r>
            <a:r>
              <a:rPr sz="1200" dirty="0">
                <a:latin typeface="Corbel"/>
                <a:cs typeface="Corbel"/>
              </a:rPr>
              <a:t>V's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death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275832" y="4480559"/>
            <a:ext cx="2047875" cy="610235"/>
            <a:chOff x="6275832" y="4480559"/>
            <a:chExt cx="2047875" cy="610235"/>
          </a:xfrm>
        </p:grpSpPr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75832" y="4480559"/>
              <a:ext cx="2005584" cy="59131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410896" y="4591794"/>
              <a:ext cx="1907539" cy="494030"/>
            </a:xfrm>
            <a:custGeom>
              <a:avLst/>
              <a:gdLst/>
              <a:ahLst/>
              <a:cxnLst/>
              <a:rect l="l" t="t" r="r" b="b"/>
              <a:pathLst>
                <a:path w="1907540" h="494029">
                  <a:moveTo>
                    <a:pt x="1857965" y="0"/>
                  </a:moveTo>
                  <a:lnTo>
                    <a:pt x="49359" y="0"/>
                  </a:lnTo>
                  <a:lnTo>
                    <a:pt x="30146" y="3880"/>
                  </a:lnTo>
                  <a:lnTo>
                    <a:pt x="14457" y="14463"/>
                  </a:lnTo>
                  <a:lnTo>
                    <a:pt x="3878" y="30159"/>
                  </a:lnTo>
                  <a:lnTo>
                    <a:pt x="0" y="49381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6" y="489946"/>
                  </a:lnTo>
                  <a:lnTo>
                    <a:pt x="49359" y="493826"/>
                  </a:lnTo>
                  <a:lnTo>
                    <a:pt x="1857965" y="493826"/>
                  </a:lnTo>
                  <a:lnTo>
                    <a:pt x="1877178" y="489946"/>
                  </a:lnTo>
                  <a:lnTo>
                    <a:pt x="1892868" y="479362"/>
                  </a:lnTo>
                  <a:lnTo>
                    <a:pt x="1903447" y="463666"/>
                  </a:lnTo>
                  <a:lnTo>
                    <a:pt x="1907326" y="444444"/>
                  </a:lnTo>
                  <a:lnTo>
                    <a:pt x="1907326" y="49381"/>
                  </a:lnTo>
                  <a:lnTo>
                    <a:pt x="1903447" y="30159"/>
                  </a:lnTo>
                  <a:lnTo>
                    <a:pt x="1892868" y="14463"/>
                  </a:lnTo>
                  <a:lnTo>
                    <a:pt x="1877178" y="3880"/>
                  </a:lnTo>
                  <a:lnTo>
                    <a:pt x="1857965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10896" y="4591794"/>
              <a:ext cx="1907539" cy="494030"/>
            </a:xfrm>
            <a:custGeom>
              <a:avLst/>
              <a:gdLst/>
              <a:ahLst/>
              <a:cxnLst/>
              <a:rect l="l" t="t" r="r" b="b"/>
              <a:pathLst>
                <a:path w="1907540" h="494029">
                  <a:moveTo>
                    <a:pt x="0" y="49382"/>
                  </a:moveTo>
                  <a:lnTo>
                    <a:pt x="3878" y="30160"/>
                  </a:lnTo>
                  <a:lnTo>
                    <a:pt x="14457" y="14463"/>
                  </a:lnTo>
                  <a:lnTo>
                    <a:pt x="30146" y="3880"/>
                  </a:lnTo>
                  <a:lnTo>
                    <a:pt x="49360" y="0"/>
                  </a:lnTo>
                  <a:lnTo>
                    <a:pt x="1857965" y="0"/>
                  </a:lnTo>
                  <a:lnTo>
                    <a:pt x="1877178" y="3880"/>
                  </a:lnTo>
                  <a:lnTo>
                    <a:pt x="1892868" y="14463"/>
                  </a:lnTo>
                  <a:lnTo>
                    <a:pt x="1903447" y="30160"/>
                  </a:lnTo>
                  <a:lnTo>
                    <a:pt x="1907326" y="49382"/>
                  </a:lnTo>
                  <a:lnTo>
                    <a:pt x="1907326" y="444444"/>
                  </a:lnTo>
                  <a:lnTo>
                    <a:pt x="1903447" y="463666"/>
                  </a:lnTo>
                  <a:lnTo>
                    <a:pt x="1892868" y="479362"/>
                  </a:lnTo>
                  <a:lnTo>
                    <a:pt x="1877178" y="489946"/>
                  </a:lnTo>
                  <a:lnTo>
                    <a:pt x="1857965" y="493826"/>
                  </a:lnTo>
                  <a:lnTo>
                    <a:pt x="49360" y="493826"/>
                  </a:lnTo>
                  <a:lnTo>
                    <a:pt x="30146" y="489946"/>
                  </a:lnTo>
                  <a:lnTo>
                    <a:pt x="14457" y="479362"/>
                  </a:lnTo>
                  <a:lnTo>
                    <a:pt x="3878" y="463666"/>
                  </a:lnTo>
                  <a:lnTo>
                    <a:pt x="0" y="444444"/>
                  </a:lnTo>
                  <a:lnTo>
                    <a:pt x="0" y="49382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238747" y="4701459"/>
            <a:ext cx="2527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orbel"/>
                <a:cs typeface="Corbel"/>
              </a:rPr>
              <a:t>No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272784" y="5199888"/>
            <a:ext cx="2051685" cy="610870"/>
            <a:chOff x="6272784" y="5199888"/>
            <a:chExt cx="2051685" cy="610870"/>
          </a:xfrm>
        </p:grpSpPr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2784" y="5199888"/>
              <a:ext cx="2008632" cy="59131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409664" y="5311795"/>
              <a:ext cx="1910080" cy="494030"/>
            </a:xfrm>
            <a:custGeom>
              <a:avLst/>
              <a:gdLst/>
              <a:ahLst/>
              <a:cxnLst/>
              <a:rect l="l" t="t" r="r" b="b"/>
              <a:pathLst>
                <a:path w="1910079" h="494029">
                  <a:moveTo>
                    <a:pt x="1860428" y="0"/>
                  </a:moveTo>
                  <a:lnTo>
                    <a:pt x="49361" y="0"/>
                  </a:lnTo>
                  <a:lnTo>
                    <a:pt x="30147" y="3880"/>
                  </a:lnTo>
                  <a:lnTo>
                    <a:pt x="14457" y="14464"/>
                  </a:lnTo>
                  <a:lnTo>
                    <a:pt x="3878" y="30161"/>
                  </a:lnTo>
                  <a:lnTo>
                    <a:pt x="0" y="49383"/>
                  </a:lnTo>
                  <a:lnTo>
                    <a:pt x="0" y="444444"/>
                  </a:lnTo>
                  <a:lnTo>
                    <a:pt x="3878" y="463666"/>
                  </a:lnTo>
                  <a:lnTo>
                    <a:pt x="14457" y="479362"/>
                  </a:lnTo>
                  <a:lnTo>
                    <a:pt x="30147" y="489946"/>
                  </a:lnTo>
                  <a:lnTo>
                    <a:pt x="49361" y="493826"/>
                  </a:lnTo>
                  <a:lnTo>
                    <a:pt x="1860428" y="493826"/>
                  </a:lnTo>
                  <a:lnTo>
                    <a:pt x="1879641" y="489946"/>
                  </a:lnTo>
                  <a:lnTo>
                    <a:pt x="1895331" y="479362"/>
                  </a:lnTo>
                  <a:lnTo>
                    <a:pt x="1905910" y="463666"/>
                  </a:lnTo>
                  <a:lnTo>
                    <a:pt x="1909789" y="444444"/>
                  </a:lnTo>
                  <a:lnTo>
                    <a:pt x="1909789" y="49383"/>
                  </a:lnTo>
                  <a:lnTo>
                    <a:pt x="1905910" y="30161"/>
                  </a:lnTo>
                  <a:lnTo>
                    <a:pt x="1895331" y="14464"/>
                  </a:lnTo>
                  <a:lnTo>
                    <a:pt x="1879641" y="3880"/>
                  </a:lnTo>
                  <a:lnTo>
                    <a:pt x="186042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09664" y="5311795"/>
              <a:ext cx="1910080" cy="494030"/>
            </a:xfrm>
            <a:custGeom>
              <a:avLst/>
              <a:gdLst/>
              <a:ahLst/>
              <a:cxnLst/>
              <a:rect l="l" t="t" r="r" b="b"/>
              <a:pathLst>
                <a:path w="1910079" h="494029">
                  <a:moveTo>
                    <a:pt x="0" y="49383"/>
                  </a:moveTo>
                  <a:lnTo>
                    <a:pt x="3879" y="30161"/>
                  </a:lnTo>
                  <a:lnTo>
                    <a:pt x="14457" y="14464"/>
                  </a:lnTo>
                  <a:lnTo>
                    <a:pt x="30147" y="3880"/>
                  </a:lnTo>
                  <a:lnTo>
                    <a:pt x="49361" y="0"/>
                  </a:lnTo>
                  <a:lnTo>
                    <a:pt x="1860428" y="0"/>
                  </a:lnTo>
                  <a:lnTo>
                    <a:pt x="1879642" y="3880"/>
                  </a:lnTo>
                  <a:lnTo>
                    <a:pt x="1895332" y="14464"/>
                  </a:lnTo>
                  <a:lnTo>
                    <a:pt x="1905910" y="30161"/>
                  </a:lnTo>
                  <a:lnTo>
                    <a:pt x="1909789" y="49383"/>
                  </a:lnTo>
                  <a:lnTo>
                    <a:pt x="1909789" y="444443"/>
                  </a:lnTo>
                  <a:lnTo>
                    <a:pt x="1905910" y="463665"/>
                  </a:lnTo>
                  <a:lnTo>
                    <a:pt x="1895332" y="479362"/>
                  </a:lnTo>
                  <a:lnTo>
                    <a:pt x="1879642" y="489945"/>
                  </a:lnTo>
                  <a:lnTo>
                    <a:pt x="1860428" y="493826"/>
                  </a:lnTo>
                  <a:lnTo>
                    <a:pt x="49361" y="493826"/>
                  </a:lnTo>
                  <a:lnTo>
                    <a:pt x="30147" y="489945"/>
                  </a:lnTo>
                  <a:lnTo>
                    <a:pt x="14457" y="479362"/>
                  </a:lnTo>
                  <a:lnTo>
                    <a:pt x="3879" y="463665"/>
                  </a:lnTo>
                  <a:lnTo>
                    <a:pt x="0" y="444443"/>
                  </a:lnTo>
                  <a:lnTo>
                    <a:pt x="0" y="49383"/>
                  </a:lnTo>
                  <a:close/>
                </a:path>
              </a:pathLst>
            </a:custGeom>
            <a:ln w="9859">
              <a:solidFill>
                <a:srgbClr val="8064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925400" y="5434007"/>
            <a:ext cx="8756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No</a:t>
            </a:r>
            <a:r>
              <a:rPr sz="1200" spc="3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causation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1801</Words>
  <Application>Microsoft Office PowerPoint</Application>
  <PresentationFormat>Custom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MT</vt:lpstr>
      <vt:lpstr>Corbel</vt:lpstr>
      <vt:lpstr>Courier New</vt:lpstr>
      <vt:lpstr>Times New Roman</vt:lpstr>
      <vt:lpstr>Office Theme</vt:lpstr>
      <vt:lpstr> School of Law</vt:lpstr>
      <vt:lpstr>Edward Coke’s Definition</vt:lpstr>
      <vt:lpstr>Actus Reus and Mens Rea</vt:lpstr>
      <vt:lpstr>Actus Reus and Mens Rea</vt:lpstr>
      <vt:lpstr>Reform Proposals</vt:lpstr>
      <vt:lpstr>Actus Reus of Murder</vt:lpstr>
      <vt:lpstr>Mens Rea of Murder</vt:lpstr>
      <vt:lpstr>Defences</vt:lpstr>
      <vt:lpstr>Murder is a Result Crime - Remember the Importance of Causation!</vt:lpstr>
      <vt:lpstr>Doctrine of Double Effect</vt:lpstr>
      <vt:lpstr>Overview of Murder</vt:lpstr>
      <vt:lpstr>Part 2 – Interactive Activities</vt:lpstr>
      <vt:lpstr>MCQs</vt:lpstr>
      <vt:lpstr>MCQs</vt:lpstr>
      <vt:lpstr>MCQs</vt:lpstr>
      <vt:lpstr>MCQs</vt:lpstr>
      <vt:lpstr>MCQs</vt:lpstr>
      <vt:lpstr>Murder Problem Question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CL_Lecture5</dc:title>
  <dc:creator>Melanie Collard-Osman</dc:creator>
  <cp:lastModifiedBy>Sakina Shah</cp:lastModifiedBy>
  <cp:revision>1</cp:revision>
  <dcterms:created xsi:type="dcterms:W3CDTF">2025-03-10T06:31:43Z</dcterms:created>
  <dcterms:modified xsi:type="dcterms:W3CDTF">2025-03-10T06:32:33Z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macOS Version 10.15.7 (Build 19H15) Quartz PDFContext</vt:lpwstr>
  </property>
</Properties>
</file>