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1559818"/>
            <a:ext cx="9766300" cy="5882640"/>
          </a:xfrm>
          <a:custGeom>
            <a:avLst/>
            <a:gdLst/>
            <a:ahLst/>
            <a:cxnLst/>
            <a:rect l="l" t="t" r="r" b="b"/>
            <a:pathLst>
              <a:path w="9766300" h="5882640">
                <a:moveTo>
                  <a:pt x="0" y="5882380"/>
                </a:moveTo>
                <a:lnTo>
                  <a:pt x="9766299" y="5882380"/>
                </a:lnTo>
                <a:lnTo>
                  <a:pt x="9766299" y="0"/>
                </a:lnTo>
                <a:lnTo>
                  <a:pt x="0" y="0"/>
                </a:lnTo>
                <a:lnTo>
                  <a:pt x="0" y="588238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815" y="851276"/>
            <a:ext cx="671766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815" y="1622585"/>
            <a:ext cx="8509000" cy="4789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4363211"/>
            <a:ext cx="9766300" cy="2292095"/>
            <a:chOff x="457200" y="4363211"/>
            <a:chExt cx="9766300" cy="22920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363211"/>
              <a:ext cx="9766300" cy="22920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4886873"/>
              <a:ext cx="9766300" cy="1281430"/>
            </a:xfrm>
            <a:custGeom>
              <a:avLst/>
              <a:gdLst/>
              <a:ahLst/>
              <a:cxnLst/>
              <a:rect l="l" t="t" r="r" b="b"/>
              <a:pathLst>
                <a:path w="9766300" h="1281429">
                  <a:moveTo>
                    <a:pt x="9766298" y="0"/>
                  </a:moveTo>
                  <a:lnTo>
                    <a:pt x="0" y="0"/>
                  </a:lnTo>
                  <a:lnTo>
                    <a:pt x="0" y="1280941"/>
                  </a:lnTo>
                  <a:lnTo>
                    <a:pt x="9766298" y="1280941"/>
                  </a:lnTo>
                  <a:lnTo>
                    <a:pt x="9766298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43207" y="1062500"/>
            <a:ext cx="1280795" cy="1281430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53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sz="1900">
              <a:latin typeface="Times New Roman"/>
              <a:cs typeface="Times New Roman"/>
            </a:endParaRPr>
          </a:p>
          <a:p>
            <a:pPr marL="428625" marR="160655" indent="-262255">
              <a:lnSpc>
                <a:spcPct val="101099"/>
              </a:lnSpc>
            </a:pPr>
            <a:r>
              <a:rPr sz="1900" dirty="0"/>
              <a:t>School</a:t>
            </a:r>
            <a:r>
              <a:rPr sz="1900" spc="30" dirty="0"/>
              <a:t> </a:t>
            </a:r>
            <a:r>
              <a:rPr sz="1900" spc="-25" dirty="0"/>
              <a:t>of Law</a:t>
            </a:r>
            <a:endParaRPr sz="1900"/>
          </a:p>
        </p:txBody>
      </p:sp>
      <p:sp>
        <p:nvSpPr>
          <p:cNvPr id="8" name="object 8"/>
          <p:cNvSpPr txBox="1"/>
          <p:nvPr/>
        </p:nvSpPr>
        <p:spPr>
          <a:xfrm>
            <a:off x="946970" y="2186168"/>
            <a:ext cx="5350510" cy="14954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5"/>
              </a:spcBef>
            </a:pPr>
            <a:r>
              <a:rPr sz="4800" dirty="0">
                <a:solidFill>
                  <a:srgbClr val="00A69E"/>
                </a:solidFill>
                <a:latin typeface="Corbel"/>
                <a:cs typeface="Corbel"/>
              </a:rPr>
              <a:t>Lecture</a:t>
            </a:r>
            <a:r>
              <a:rPr sz="4800" spc="-5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4800" dirty="0">
                <a:solidFill>
                  <a:srgbClr val="00A69E"/>
                </a:solidFill>
                <a:latin typeface="Corbel"/>
                <a:cs typeface="Corbel"/>
              </a:rPr>
              <a:t>6</a:t>
            </a:r>
            <a:r>
              <a:rPr sz="4800" spc="-2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4800" spc="-30" dirty="0">
                <a:solidFill>
                  <a:srgbClr val="00A69E"/>
                </a:solidFill>
                <a:latin typeface="Corbel"/>
                <a:cs typeface="Corbel"/>
              </a:rPr>
              <a:t>–</a:t>
            </a:r>
            <a:r>
              <a:rPr sz="4800" spc="-325" dirty="0">
                <a:solidFill>
                  <a:srgbClr val="00A69E"/>
                </a:solidFill>
                <a:latin typeface="Corbel"/>
                <a:cs typeface="Corbel"/>
              </a:rPr>
              <a:t> </a:t>
            </a:r>
            <a:r>
              <a:rPr sz="4800" spc="-20" dirty="0">
                <a:solidFill>
                  <a:srgbClr val="00A69E"/>
                </a:solidFill>
                <a:latin typeface="Corbel"/>
                <a:cs typeface="Corbel"/>
              </a:rPr>
              <a:t>Voluntary </a:t>
            </a:r>
            <a:r>
              <a:rPr sz="4800" spc="-10" dirty="0">
                <a:solidFill>
                  <a:srgbClr val="00A69E"/>
                </a:solidFill>
                <a:latin typeface="Corbel"/>
                <a:cs typeface="Corbel"/>
              </a:rPr>
              <a:t>Manslaughter</a:t>
            </a:r>
            <a:endParaRPr sz="4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9069" y="1321007"/>
            <a:ext cx="6896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14299"/>
            <a:ext cx="9766300" cy="1445895"/>
            <a:chOff x="457200" y="114299"/>
            <a:chExt cx="9766300" cy="1445895"/>
          </a:xfrm>
        </p:grpSpPr>
        <p:sp>
          <p:nvSpPr>
            <p:cNvPr id="4" name="object 4"/>
            <p:cNvSpPr/>
            <p:nvPr/>
          </p:nvSpPr>
          <p:spPr>
            <a:xfrm>
              <a:off x="457200" y="114299"/>
              <a:ext cx="9766300" cy="460375"/>
            </a:xfrm>
            <a:custGeom>
              <a:avLst/>
              <a:gdLst/>
              <a:ahLst/>
              <a:cxnLst/>
              <a:rect l="l" t="t" r="r" b="b"/>
              <a:pathLst>
                <a:path w="9766300" h="460375">
                  <a:moveTo>
                    <a:pt x="0" y="460206"/>
                  </a:moveTo>
                  <a:lnTo>
                    <a:pt x="9766299" y="460206"/>
                  </a:lnTo>
                  <a:lnTo>
                    <a:pt x="9766299" y="0"/>
                  </a:lnTo>
                  <a:lnTo>
                    <a:pt x="0" y="0"/>
                  </a:lnTo>
                  <a:lnTo>
                    <a:pt x="0" y="46020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574505"/>
              <a:ext cx="8785860" cy="985519"/>
            </a:xfrm>
            <a:custGeom>
              <a:avLst/>
              <a:gdLst/>
              <a:ahLst/>
              <a:cxnLst/>
              <a:rect l="l" t="t" r="r" b="b"/>
              <a:pathLst>
                <a:path w="8785860" h="985519">
                  <a:moveTo>
                    <a:pt x="0" y="985312"/>
                  </a:moveTo>
                  <a:lnTo>
                    <a:pt x="8785825" y="985312"/>
                  </a:lnTo>
                  <a:lnTo>
                    <a:pt x="8785825" y="0"/>
                  </a:lnTo>
                  <a:lnTo>
                    <a:pt x="0" y="0"/>
                  </a:lnTo>
                  <a:lnTo>
                    <a:pt x="0" y="985312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0668" y="574505"/>
              <a:ext cx="1962832" cy="98531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21176" y="7073575"/>
            <a:ext cx="345440" cy="361315"/>
            <a:chOff x="921176" y="7073575"/>
            <a:chExt cx="345440" cy="361315"/>
          </a:xfrm>
        </p:grpSpPr>
        <p:sp>
          <p:nvSpPr>
            <p:cNvPr id="8" name="object 8"/>
            <p:cNvSpPr/>
            <p:nvPr/>
          </p:nvSpPr>
          <p:spPr>
            <a:xfrm>
              <a:off x="921176" y="7073575"/>
              <a:ext cx="345440" cy="361315"/>
            </a:xfrm>
            <a:custGeom>
              <a:avLst/>
              <a:gdLst/>
              <a:ahLst/>
              <a:cxnLst/>
              <a:rect l="l" t="t" r="r" b="b"/>
              <a:pathLst>
                <a:path w="345440" h="361315">
                  <a:moveTo>
                    <a:pt x="34507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345074" y="361234"/>
                  </a:lnTo>
                  <a:lnTo>
                    <a:pt x="34507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574" y="7169694"/>
              <a:ext cx="120364" cy="13307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Loss</a:t>
            </a:r>
            <a:r>
              <a:rPr spc="-45" dirty="0"/>
              <a:t> </a:t>
            </a:r>
            <a:r>
              <a:rPr spc="-20" dirty="0"/>
              <a:t>of</a:t>
            </a:r>
            <a:r>
              <a:rPr spc="-120" dirty="0"/>
              <a:t> </a:t>
            </a:r>
            <a:r>
              <a:rPr spc="-30" dirty="0"/>
              <a:t>Control</a:t>
            </a:r>
            <a:r>
              <a:rPr spc="-110" dirty="0"/>
              <a:t> </a:t>
            </a:r>
            <a:r>
              <a:rPr spc="-20" dirty="0"/>
              <a:t>Contd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9085" y="1740265"/>
            <a:ext cx="8783955" cy="537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00" marR="335280" indent="-305435" algn="just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Can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sexual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infidelity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amount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‘things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said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done’</a:t>
            </a:r>
            <a:r>
              <a:rPr sz="2600" b="1" spc="-10" dirty="0">
                <a:latin typeface="Corbel"/>
                <a:cs typeface="Corbel"/>
              </a:rPr>
              <a:t>?</a:t>
            </a:r>
            <a:r>
              <a:rPr sz="2600" b="1" spc="-8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-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The </a:t>
            </a:r>
            <a:r>
              <a:rPr sz="2600" spc="-10" dirty="0">
                <a:latin typeface="Corbel"/>
                <a:cs typeface="Corbel"/>
              </a:rPr>
              <a:t>leading</a:t>
            </a:r>
            <a:r>
              <a:rPr sz="2600" spc="-1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case</a:t>
            </a:r>
            <a:r>
              <a:rPr sz="2600" spc="-1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b="1" i="1" spc="-10" dirty="0">
                <a:latin typeface="Corbel"/>
                <a:cs typeface="Corbel"/>
              </a:rPr>
              <a:t>Clinton</a:t>
            </a:r>
            <a:r>
              <a:rPr sz="2600" b="1" i="1" spc="-65" dirty="0">
                <a:latin typeface="Corbel"/>
                <a:cs typeface="Corbel"/>
              </a:rPr>
              <a:t> </a:t>
            </a:r>
            <a:r>
              <a:rPr sz="2600" b="1" i="1" spc="-40" dirty="0">
                <a:latin typeface="Corbel"/>
                <a:cs typeface="Corbel"/>
              </a:rPr>
              <a:t>and</a:t>
            </a:r>
            <a:r>
              <a:rPr sz="2600" b="1" i="1" spc="-95" dirty="0">
                <a:latin typeface="Corbel"/>
                <a:cs typeface="Corbel"/>
              </a:rPr>
              <a:t> </a:t>
            </a:r>
            <a:r>
              <a:rPr sz="2600" b="1" i="1" spc="-20" dirty="0">
                <a:latin typeface="Corbel"/>
                <a:cs typeface="Corbel"/>
              </a:rPr>
              <a:t>Others</a:t>
            </a:r>
            <a:r>
              <a:rPr sz="2600" b="1" i="1" spc="-60" dirty="0">
                <a:latin typeface="Corbel"/>
                <a:cs typeface="Corbel"/>
              </a:rPr>
              <a:t> </a:t>
            </a:r>
            <a:r>
              <a:rPr sz="2600" b="1" i="1" spc="-20" dirty="0">
                <a:latin typeface="Corbel"/>
                <a:cs typeface="Corbel"/>
              </a:rPr>
              <a:t>[2012]</a:t>
            </a:r>
            <a:r>
              <a:rPr sz="2600" b="1" i="1" spc="-45" dirty="0">
                <a:latin typeface="Corbel"/>
                <a:cs typeface="Corbel"/>
              </a:rPr>
              <a:t> </a:t>
            </a:r>
            <a:r>
              <a:rPr sz="2600" b="1" i="1" spc="-30" dirty="0">
                <a:latin typeface="Corbel"/>
                <a:cs typeface="Corbel"/>
              </a:rPr>
              <a:t>EWCA</a:t>
            </a:r>
            <a:r>
              <a:rPr sz="2600" b="1" i="1" spc="-100" dirty="0">
                <a:latin typeface="Corbel"/>
                <a:cs typeface="Corbel"/>
              </a:rPr>
              <a:t> </a:t>
            </a:r>
            <a:r>
              <a:rPr sz="2600" b="1" i="1" dirty="0">
                <a:latin typeface="Corbel"/>
                <a:cs typeface="Corbel"/>
              </a:rPr>
              <a:t>Crim</a:t>
            </a:r>
            <a:r>
              <a:rPr sz="2600" b="1" i="1" spc="-60" dirty="0">
                <a:latin typeface="Corbel"/>
                <a:cs typeface="Corbel"/>
              </a:rPr>
              <a:t> </a:t>
            </a:r>
            <a:r>
              <a:rPr sz="2600" b="1" i="1" dirty="0">
                <a:latin typeface="Corbel"/>
                <a:cs typeface="Corbel"/>
              </a:rPr>
              <a:t>2</a:t>
            </a:r>
            <a:r>
              <a:rPr sz="2600" b="1" i="1" spc="-5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–</a:t>
            </a:r>
            <a:r>
              <a:rPr sz="2600" b="1" spc="-55" dirty="0">
                <a:latin typeface="Corbel"/>
                <a:cs typeface="Corbel"/>
              </a:rPr>
              <a:t> </a:t>
            </a:r>
            <a:r>
              <a:rPr sz="2600" b="1" spc="-25" dirty="0">
                <a:latin typeface="Corbel"/>
                <a:cs typeface="Corbel"/>
              </a:rPr>
              <a:t>see </a:t>
            </a:r>
            <a:r>
              <a:rPr sz="2600" b="1" dirty="0">
                <a:latin typeface="Corbel"/>
                <a:cs typeface="Corbel"/>
              </a:rPr>
              <a:t>also</a:t>
            </a:r>
            <a:r>
              <a:rPr sz="2600" b="1" spc="-9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s.55</a:t>
            </a:r>
            <a:r>
              <a:rPr sz="2600" b="1" spc="-7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(6)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(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spc="-25" dirty="0">
                <a:latin typeface="Corbel"/>
                <a:cs typeface="Corbel"/>
              </a:rPr>
              <a:t>c)</a:t>
            </a:r>
            <a:endParaRPr sz="2600">
              <a:latin typeface="Corbel"/>
              <a:cs typeface="Corbel"/>
            </a:endParaRPr>
          </a:p>
          <a:p>
            <a:pPr marL="317500" marR="5080" indent="-305435">
              <a:lnSpc>
                <a:spcPts val="3100"/>
              </a:lnSpc>
              <a:spcBef>
                <a:spcPts val="1300"/>
              </a:spcBef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The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loss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30" dirty="0">
                <a:latin typeface="Corbel"/>
                <a:cs typeface="Corbel"/>
              </a:rPr>
              <a:t>self-</a:t>
            </a:r>
            <a:r>
              <a:rPr sz="2600" spc="-10" dirty="0">
                <a:latin typeface="Corbel"/>
                <a:cs typeface="Corbel"/>
              </a:rPr>
              <a:t>control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does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not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have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sudden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but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there </a:t>
            </a:r>
            <a:r>
              <a:rPr sz="2600" dirty="0">
                <a:latin typeface="Corbel"/>
                <a:cs typeface="Corbel"/>
              </a:rPr>
              <a:t>must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have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been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loss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self-</a:t>
            </a:r>
            <a:r>
              <a:rPr sz="2600" spc="-10" dirty="0">
                <a:latin typeface="Corbel"/>
                <a:cs typeface="Corbel"/>
              </a:rPr>
              <a:t>control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–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time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delay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however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may </a:t>
            </a:r>
            <a:r>
              <a:rPr sz="2600" spc="-20" dirty="0">
                <a:latin typeface="Corbel"/>
                <a:cs typeface="Corbel"/>
              </a:rPr>
              <a:t>cause</a:t>
            </a:r>
            <a:r>
              <a:rPr sz="2600" spc="-11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Judge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withdraw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defence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from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jury’s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consideration</a:t>
            </a:r>
            <a:endParaRPr sz="26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065"/>
              </a:spcBef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Does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not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apply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where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actions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were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motivated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by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revenge</a:t>
            </a:r>
            <a:r>
              <a:rPr sz="2600" spc="-11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–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see</a:t>
            </a:r>
            <a:endParaRPr sz="2600">
              <a:latin typeface="Corbel"/>
              <a:cs typeface="Corbel"/>
            </a:endParaRPr>
          </a:p>
          <a:p>
            <a:pPr marL="317500" marR="222885">
              <a:lnSpc>
                <a:spcPts val="3100"/>
              </a:lnSpc>
              <a:spcBef>
                <a:spcPts val="120"/>
              </a:spcBef>
            </a:pPr>
            <a:r>
              <a:rPr sz="2600" dirty="0">
                <a:latin typeface="Corbel"/>
                <a:cs typeface="Corbel"/>
              </a:rPr>
              <a:t>s.54</a:t>
            </a:r>
            <a:r>
              <a:rPr sz="2600" spc="-114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(4)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–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see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earlier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cases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Ahluwalia</a:t>
            </a:r>
            <a:r>
              <a:rPr sz="2600" b="1" spc="-65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[1992]</a:t>
            </a:r>
            <a:r>
              <a:rPr sz="2600" b="1" spc="-55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4</a:t>
            </a:r>
            <a:r>
              <a:rPr sz="2600" b="1" spc="-14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All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ER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spc="-25" dirty="0">
                <a:latin typeface="Corbel"/>
                <a:cs typeface="Corbel"/>
              </a:rPr>
              <a:t>896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135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Thornton</a:t>
            </a:r>
            <a:r>
              <a:rPr sz="2600" b="1" spc="-85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(No.1)</a:t>
            </a:r>
            <a:r>
              <a:rPr sz="2600" b="1" spc="-60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1</a:t>
            </a:r>
            <a:r>
              <a:rPr sz="2600" b="1" spc="-13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All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ER</a:t>
            </a:r>
            <a:r>
              <a:rPr sz="2600" b="1" spc="-6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306.</a:t>
            </a:r>
            <a:r>
              <a:rPr sz="2600" b="1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See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also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b="1" spc="-35" dirty="0">
                <a:latin typeface="Corbel"/>
                <a:cs typeface="Corbel"/>
              </a:rPr>
              <a:t>Law</a:t>
            </a:r>
            <a:r>
              <a:rPr sz="2600" b="1" spc="-13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Commission (2006)</a:t>
            </a:r>
            <a:r>
              <a:rPr sz="2600" b="1" spc="-12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recommendations</a:t>
            </a:r>
            <a:endParaRPr sz="26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317500" algn="l"/>
                <a:tab pos="3211830" algn="l"/>
              </a:tabLst>
            </a:pPr>
            <a:r>
              <a:rPr sz="2600" dirty="0">
                <a:latin typeface="Corbel"/>
                <a:cs typeface="Corbel"/>
              </a:rPr>
              <a:t>It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partial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defence</a:t>
            </a:r>
            <a:r>
              <a:rPr sz="2600" dirty="0">
                <a:latin typeface="Corbel"/>
                <a:cs typeface="Corbel"/>
              </a:rPr>
              <a:t>	-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reduces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murder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manslaughter</a:t>
            </a:r>
            <a:endParaRPr sz="26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17500" algn="l"/>
              </a:tabLst>
            </a:pPr>
            <a:r>
              <a:rPr sz="2600" dirty="0">
                <a:latin typeface="Corbel"/>
                <a:cs typeface="Corbel"/>
              </a:rPr>
              <a:t>The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burden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proof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on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prosecution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14299"/>
            <a:ext cx="9766300" cy="1445895"/>
            <a:chOff x="457200" y="114299"/>
            <a:chExt cx="9766300" cy="1445895"/>
          </a:xfrm>
        </p:grpSpPr>
        <p:sp>
          <p:nvSpPr>
            <p:cNvPr id="3" name="object 3"/>
            <p:cNvSpPr/>
            <p:nvPr/>
          </p:nvSpPr>
          <p:spPr>
            <a:xfrm>
              <a:off x="457200" y="114299"/>
              <a:ext cx="9766300" cy="460375"/>
            </a:xfrm>
            <a:custGeom>
              <a:avLst/>
              <a:gdLst/>
              <a:ahLst/>
              <a:cxnLst/>
              <a:rect l="l" t="t" r="r" b="b"/>
              <a:pathLst>
                <a:path w="9766300" h="460375">
                  <a:moveTo>
                    <a:pt x="0" y="460206"/>
                  </a:moveTo>
                  <a:lnTo>
                    <a:pt x="9766299" y="460206"/>
                  </a:lnTo>
                  <a:lnTo>
                    <a:pt x="9766299" y="0"/>
                  </a:lnTo>
                  <a:lnTo>
                    <a:pt x="0" y="0"/>
                  </a:lnTo>
                  <a:lnTo>
                    <a:pt x="0" y="46020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74505"/>
              <a:ext cx="8785860" cy="985519"/>
            </a:xfrm>
            <a:custGeom>
              <a:avLst/>
              <a:gdLst/>
              <a:ahLst/>
              <a:cxnLst/>
              <a:rect l="l" t="t" r="r" b="b"/>
              <a:pathLst>
                <a:path w="8785860" h="985519">
                  <a:moveTo>
                    <a:pt x="0" y="985312"/>
                  </a:moveTo>
                  <a:lnTo>
                    <a:pt x="8785825" y="985312"/>
                  </a:lnTo>
                  <a:lnTo>
                    <a:pt x="8785825" y="0"/>
                  </a:lnTo>
                  <a:lnTo>
                    <a:pt x="0" y="0"/>
                  </a:lnTo>
                  <a:lnTo>
                    <a:pt x="0" y="985312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43025" y="574505"/>
              <a:ext cx="981075" cy="984885"/>
            </a:xfrm>
            <a:custGeom>
              <a:avLst/>
              <a:gdLst/>
              <a:ahLst/>
              <a:cxnLst/>
              <a:rect l="l" t="t" r="r" b="b"/>
              <a:pathLst>
                <a:path w="981075" h="984885">
                  <a:moveTo>
                    <a:pt x="980474" y="0"/>
                  </a:moveTo>
                  <a:lnTo>
                    <a:pt x="0" y="0"/>
                  </a:lnTo>
                  <a:lnTo>
                    <a:pt x="0" y="984747"/>
                  </a:lnTo>
                  <a:lnTo>
                    <a:pt x="980474" y="984747"/>
                  </a:lnTo>
                  <a:lnTo>
                    <a:pt x="980474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76369" y="1272479"/>
            <a:ext cx="715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317500" algn="l"/>
              </a:tabLst>
            </a:pPr>
            <a:r>
              <a:rPr dirty="0"/>
              <a:t>See</a:t>
            </a:r>
            <a:r>
              <a:rPr spc="-10" dirty="0"/>
              <a:t> </a:t>
            </a:r>
            <a:r>
              <a:rPr dirty="0"/>
              <a:t>s.4 </a:t>
            </a:r>
            <a:r>
              <a:rPr spc="-25" dirty="0"/>
              <a:t>Homicide</a:t>
            </a:r>
            <a:r>
              <a:rPr spc="-145" dirty="0"/>
              <a:t> </a:t>
            </a:r>
            <a:r>
              <a:rPr dirty="0"/>
              <a:t>Act</a:t>
            </a:r>
            <a:r>
              <a:rPr spc="5" dirty="0"/>
              <a:t> </a:t>
            </a:r>
            <a:r>
              <a:rPr spc="-20" dirty="0"/>
              <a:t>1957</a:t>
            </a:r>
          </a:p>
          <a:p>
            <a:pPr marL="317500" marR="5080" indent="-30543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dirty="0"/>
              <a:t>Survivor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joint</a:t>
            </a:r>
            <a:r>
              <a:rPr spc="-50" dirty="0"/>
              <a:t> </a:t>
            </a:r>
            <a:r>
              <a:rPr dirty="0"/>
              <a:t>suicide</a:t>
            </a:r>
            <a:r>
              <a:rPr spc="-60" dirty="0"/>
              <a:t> </a:t>
            </a:r>
            <a:r>
              <a:rPr dirty="0"/>
              <a:t>pact</a:t>
            </a:r>
            <a:r>
              <a:rPr spc="-50" dirty="0"/>
              <a:t> </a:t>
            </a:r>
            <a:r>
              <a:rPr dirty="0"/>
              <a:t>took</a:t>
            </a:r>
            <a:r>
              <a:rPr spc="-60" dirty="0"/>
              <a:t> </a:t>
            </a:r>
            <a:r>
              <a:rPr dirty="0"/>
              <a:t>part</a:t>
            </a:r>
            <a:r>
              <a:rPr spc="-5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killing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another</a:t>
            </a:r>
            <a:r>
              <a:rPr spc="-45" dirty="0"/>
              <a:t> </a:t>
            </a:r>
            <a:r>
              <a:rPr dirty="0"/>
              <a:t>person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that</a:t>
            </a:r>
            <a:r>
              <a:rPr spc="-40" dirty="0"/>
              <a:t> </a:t>
            </a:r>
            <a:r>
              <a:rPr dirty="0"/>
              <a:t>pact</a:t>
            </a:r>
            <a:r>
              <a:rPr spc="-40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dirty="0"/>
              <a:t>was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party</a:t>
            </a:r>
            <a:r>
              <a:rPr spc="-50" dirty="0"/>
              <a:t> </a:t>
            </a:r>
            <a:r>
              <a:rPr spc="-25" dirty="0"/>
              <a:t>to </a:t>
            </a:r>
            <a:r>
              <a:rPr dirty="0"/>
              <a:t>their</a:t>
            </a:r>
            <a:r>
              <a:rPr spc="-50" dirty="0"/>
              <a:t> </a:t>
            </a:r>
            <a:r>
              <a:rPr spc="-10" dirty="0"/>
              <a:t>killing</a:t>
            </a:r>
          </a:p>
          <a:p>
            <a:pPr marL="317500" indent="-3048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17500" algn="l"/>
              </a:tabLst>
            </a:pPr>
            <a:r>
              <a:rPr dirty="0"/>
              <a:t>Partial</a:t>
            </a:r>
            <a:r>
              <a:rPr spc="-65" dirty="0"/>
              <a:t> </a:t>
            </a:r>
            <a:r>
              <a:rPr dirty="0"/>
              <a:t>defence</a:t>
            </a:r>
            <a:r>
              <a:rPr spc="-8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reduces</a:t>
            </a:r>
            <a:r>
              <a:rPr spc="-60" dirty="0"/>
              <a:t> </a:t>
            </a:r>
            <a:r>
              <a:rPr dirty="0"/>
              <a:t>murder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10" dirty="0"/>
              <a:t>manslaughter</a:t>
            </a:r>
          </a:p>
          <a:p>
            <a:pPr marL="317500" marR="454659" indent="-305435">
              <a:lnSpc>
                <a:spcPct val="100200"/>
              </a:lnSpc>
              <a:spcBef>
                <a:spcPts val="1290"/>
              </a:spcBef>
              <a:buFont typeface="Arial MT"/>
              <a:buChar char="•"/>
              <a:tabLst>
                <a:tab pos="317500" algn="l"/>
              </a:tabLst>
            </a:pPr>
            <a:r>
              <a:rPr spc="-10" dirty="0"/>
              <a:t>Encouraging</a:t>
            </a:r>
            <a:r>
              <a:rPr spc="-45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assisting</a:t>
            </a:r>
            <a:r>
              <a:rPr spc="-45" dirty="0"/>
              <a:t> </a:t>
            </a:r>
            <a:r>
              <a:rPr dirty="0"/>
              <a:t>suicide</a:t>
            </a:r>
            <a:r>
              <a:rPr spc="-4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an</a:t>
            </a:r>
            <a:r>
              <a:rPr spc="-50" dirty="0"/>
              <a:t> </a:t>
            </a:r>
            <a:r>
              <a:rPr spc="-10" dirty="0"/>
              <a:t>indictable </a:t>
            </a:r>
            <a:r>
              <a:rPr dirty="0"/>
              <a:t>offence</a:t>
            </a:r>
            <a:r>
              <a:rPr spc="-75" dirty="0"/>
              <a:t> </a:t>
            </a:r>
            <a:r>
              <a:rPr dirty="0"/>
              <a:t>carrying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maximum</a:t>
            </a:r>
            <a:r>
              <a:rPr spc="-6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14</a:t>
            </a:r>
            <a:r>
              <a:rPr spc="-60" dirty="0"/>
              <a:t> </a:t>
            </a:r>
            <a:r>
              <a:rPr spc="-10" dirty="0"/>
              <a:t>years imprisonment</a:t>
            </a:r>
            <a:r>
              <a:rPr spc="-8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see</a:t>
            </a:r>
            <a:r>
              <a:rPr spc="-120" dirty="0"/>
              <a:t> </a:t>
            </a:r>
            <a:r>
              <a:rPr dirty="0"/>
              <a:t>S.59</a:t>
            </a:r>
            <a:r>
              <a:rPr spc="-150" dirty="0"/>
              <a:t> </a:t>
            </a:r>
            <a:r>
              <a:rPr dirty="0"/>
              <a:t>Coroners</a:t>
            </a:r>
            <a:r>
              <a:rPr spc="-40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spc="-10" dirty="0"/>
              <a:t>Justice</a:t>
            </a:r>
            <a:r>
              <a:rPr spc="-145" dirty="0"/>
              <a:t> </a:t>
            </a:r>
            <a:r>
              <a:rPr spc="-25" dirty="0"/>
              <a:t>Act </a:t>
            </a:r>
            <a:r>
              <a:rPr spc="-20" dirty="0"/>
              <a:t>2009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Partial</a:t>
            </a:r>
            <a:r>
              <a:rPr spc="-55" dirty="0"/>
              <a:t> </a:t>
            </a:r>
            <a:r>
              <a:rPr spc="-25" dirty="0"/>
              <a:t>Defence</a:t>
            </a:r>
            <a:r>
              <a:rPr spc="-60" dirty="0"/>
              <a:t> </a:t>
            </a:r>
            <a:r>
              <a:rPr dirty="0"/>
              <a:t>-</a:t>
            </a:r>
            <a:r>
              <a:rPr spc="-110" dirty="0"/>
              <a:t> </a:t>
            </a:r>
            <a:r>
              <a:rPr spc="-20" dirty="0"/>
              <a:t>Suicide</a:t>
            </a:r>
            <a:r>
              <a:rPr spc="-60" dirty="0"/>
              <a:t> </a:t>
            </a:r>
            <a:r>
              <a:rPr spc="-20" dirty="0"/>
              <a:t>Pact</a:t>
            </a:r>
          </a:p>
        </p:txBody>
      </p:sp>
      <p:sp>
        <p:nvSpPr>
          <p:cNvPr id="9" name="object 9"/>
          <p:cNvSpPr/>
          <p:nvPr/>
        </p:nvSpPr>
        <p:spPr>
          <a:xfrm>
            <a:off x="457200" y="6958632"/>
            <a:ext cx="389255" cy="483870"/>
          </a:xfrm>
          <a:custGeom>
            <a:avLst/>
            <a:gdLst/>
            <a:ahLst/>
            <a:cxnLst/>
            <a:rect l="l" t="t" r="r" b="b"/>
            <a:pathLst>
              <a:path w="389255" h="483870">
                <a:moveTo>
                  <a:pt x="388968" y="0"/>
                </a:moveTo>
                <a:lnTo>
                  <a:pt x="0" y="0"/>
                </a:lnTo>
                <a:lnTo>
                  <a:pt x="0" y="483566"/>
                </a:lnTo>
                <a:lnTo>
                  <a:pt x="388968" y="483567"/>
                </a:lnTo>
                <a:lnTo>
                  <a:pt x="388968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422" y="6936625"/>
            <a:ext cx="26987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FFFFFF"/>
                </a:solidFill>
                <a:latin typeface="Corbel"/>
                <a:cs typeface="Corbel"/>
              </a:rPr>
              <a:t>11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43025" y="574505"/>
            <a:ext cx="981075" cy="98488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100">
              <a:latin typeface="Times New Roman"/>
              <a:cs typeface="Times New Roman"/>
            </a:endParaRPr>
          </a:p>
          <a:p>
            <a:pPr marL="145415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815" y="1615482"/>
            <a:ext cx="8707120" cy="495744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3800" dirty="0">
                <a:latin typeface="Corbel"/>
                <a:cs typeface="Corbel"/>
              </a:rPr>
              <a:t>Voluntary</a:t>
            </a:r>
            <a:r>
              <a:rPr sz="3800" spc="2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Manslaughter</a:t>
            </a:r>
            <a:r>
              <a:rPr sz="3800" spc="-16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Arises</a:t>
            </a:r>
            <a:r>
              <a:rPr sz="3800" spc="-190" dirty="0">
                <a:latin typeface="Corbel"/>
                <a:cs typeface="Corbel"/>
              </a:rPr>
              <a:t> </a:t>
            </a:r>
            <a:r>
              <a:rPr sz="3800" spc="-10" dirty="0">
                <a:latin typeface="Corbel"/>
                <a:cs typeface="Corbel"/>
              </a:rPr>
              <a:t>Where:-</a:t>
            </a:r>
            <a:endParaRPr sz="3800">
              <a:latin typeface="Corbel"/>
              <a:cs typeface="Corbel"/>
            </a:endParaRPr>
          </a:p>
          <a:p>
            <a:pPr marL="316230" marR="5080" indent="-30416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3800" dirty="0">
                <a:latin typeface="Corbel"/>
                <a:cs typeface="Corbel"/>
              </a:rPr>
              <a:t>D</a:t>
            </a:r>
            <a:r>
              <a:rPr sz="3800" spc="4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is</a:t>
            </a:r>
            <a:r>
              <a:rPr sz="3800" spc="25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charged</a:t>
            </a:r>
            <a:r>
              <a:rPr sz="3800" spc="4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with</a:t>
            </a:r>
            <a:r>
              <a:rPr sz="3800" spc="3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murder</a:t>
            </a:r>
            <a:r>
              <a:rPr sz="3800" spc="25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and</a:t>
            </a:r>
            <a:r>
              <a:rPr sz="3800" spc="35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has</a:t>
            </a:r>
            <a:r>
              <a:rPr sz="3800" spc="30" dirty="0">
                <a:latin typeface="Corbel"/>
                <a:cs typeface="Corbel"/>
              </a:rPr>
              <a:t> </a:t>
            </a:r>
            <a:r>
              <a:rPr sz="3800" spc="-25" dirty="0">
                <a:latin typeface="Corbel"/>
                <a:cs typeface="Corbel"/>
              </a:rPr>
              <a:t>the 	</a:t>
            </a:r>
            <a:r>
              <a:rPr sz="3800" dirty="0">
                <a:latin typeface="Corbel"/>
                <a:cs typeface="Corbel"/>
              </a:rPr>
              <a:t>Actus</a:t>
            </a:r>
            <a:r>
              <a:rPr sz="3800" spc="2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Reus</a:t>
            </a:r>
            <a:r>
              <a:rPr sz="3800" spc="25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and</a:t>
            </a:r>
            <a:r>
              <a:rPr sz="3800" spc="25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Mens</a:t>
            </a:r>
            <a:r>
              <a:rPr sz="3800" spc="25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Rea</a:t>
            </a:r>
            <a:r>
              <a:rPr sz="3800" spc="25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but</a:t>
            </a:r>
            <a:r>
              <a:rPr sz="3800" spc="25" dirty="0">
                <a:latin typeface="Corbel"/>
                <a:cs typeface="Corbel"/>
              </a:rPr>
              <a:t> </a:t>
            </a:r>
            <a:r>
              <a:rPr sz="3800" spc="-10" dirty="0">
                <a:latin typeface="Corbel"/>
                <a:cs typeface="Corbel"/>
              </a:rPr>
              <a:t>successfully 	</a:t>
            </a:r>
            <a:r>
              <a:rPr sz="3800" dirty="0">
                <a:latin typeface="Corbel"/>
                <a:cs typeface="Corbel"/>
              </a:rPr>
              <a:t>pleads</a:t>
            </a:r>
            <a:r>
              <a:rPr sz="3800" spc="6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one</a:t>
            </a:r>
            <a:r>
              <a:rPr sz="3800" spc="7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of</a:t>
            </a:r>
            <a:r>
              <a:rPr sz="3800" spc="7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the</a:t>
            </a:r>
            <a:r>
              <a:rPr sz="3800" spc="75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following</a:t>
            </a:r>
            <a:r>
              <a:rPr sz="3800" spc="75" dirty="0">
                <a:latin typeface="Corbel"/>
                <a:cs typeface="Corbel"/>
              </a:rPr>
              <a:t> </a:t>
            </a:r>
            <a:r>
              <a:rPr sz="3800" spc="-10" dirty="0">
                <a:latin typeface="Corbel"/>
                <a:cs typeface="Corbel"/>
              </a:rPr>
              <a:t>defences:</a:t>
            </a:r>
            <a:endParaRPr sz="3800">
              <a:latin typeface="Corbel"/>
              <a:cs typeface="Corbel"/>
            </a:endParaRPr>
          </a:p>
          <a:p>
            <a:pPr marL="805815" indent="-79311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805815" algn="l"/>
              </a:tabLst>
            </a:pPr>
            <a:r>
              <a:rPr sz="3800" dirty="0">
                <a:latin typeface="Corbel"/>
                <a:cs typeface="Corbel"/>
              </a:rPr>
              <a:t>Loss</a:t>
            </a:r>
            <a:r>
              <a:rPr sz="3800" spc="40" dirty="0">
                <a:latin typeface="Corbel"/>
                <a:cs typeface="Corbel"/>
              </a:rPr>
              <a:t> </a:t>
            </a:r>
            <a:r>
              <a:rPr sz="3800" dirty="0">
                <a:latin typeface="Corbel"/>
                <a:cs typeface="Corbel"/>
              </a:rPr>
              <a:t>of</a:t>
            </a:r>
            <a:r>
              <a:rPr sz="3800" spc="-105" dirty="0">
                <a:latin typeface="Corbel"/>
                <a:cs typeface="Corbel"/>
              </a:rPr>
              <a:t> </a:t>
            </a:r>
            <a:r>
              <a:rPr sz="3800" spc="-10" dirty="0">
                <a:latin typeface="Corbel"/>
                <a:cs typeface="Corbel"/>
              </a:rPr>
              <a:t>Control</a:t>
            </a:r>
            <a:endParaRPr sz="3800">
              <a:latin typeface="Corbel"/>
              <a:cs typeface="Corbel"/>
            </a:endParaRPr>
          </a:p>
          <a:p>
            <a:pPr marL="805815" indent="-793115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805815" algn="l"/>
              </a:tabLst>
            </a:pPr>
            <a:r>
              <a:rPr sz="3800" dirty="0">
                <a:latin typeface="Corbel"/>
                <a:cs typeface="Corbel"/>
              </a:rPr>
              <a:t>Diminished</a:t>
            </a:r>
            <a:r>
              <a:rPr sz="3800" spc="35" dirty="0">
                <a:latin typeface="Corbel"/>
                <a:cs typeface="Corbel"/>
              </a:rPr>
              <a:t> </a:t>
            </a:r>
            <a:r>
              <a:rPr sz="3800" spc="-10" dirty="0">
                <a:latin typeface="Corbel"/>
                <a:cs typeface="Corbel"/>
              </a:rPr>
              <a:t>Responsibility</a:t>
            </a:r>
            <a:endParaRPr sz="3800">
              <a:latin typeface="Corbel"/>
              <a:cs typeface="Corbel"/>
            </a:endParaRPr>
          </a:p>
          <a:p>
            <a:pPr marL="805815" indent="-793115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805815" algn="l"/>
              </a:tabLst>
            </a:pPr>
            <a:r>
              <a:rPr sz="3800" dirty="0">
                <a:latin typeface="Corbel"/>
                <a:cs typeface="Corbel"/>
              </a:rPr>
              <a:t>Suicide</a:t>
            </a:r>
            <a:r>
              <a:rPr sz="3800" spc="85" dirty="0">
                <a:latin typeface="Corbel"/>
                <a:cs typeface="Corbel"/>
              </a:rPr>
              <a:t> </a:t>
            </a:r>
            <a:r>
              <a:rPr sz="3800" spc="-20" dirty="0">
                <a:latin typeface="Corbel"/>
                <a:cs typeface="Corbel"/>
              </a:rPr>
              <a:t>Pact</a:t>
            </a:r>
            <a:endParaRPr sz="38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74505"/>
            <a:ext cx="8785860" cy="98488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8956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2280"/>
              </a:spcBef>
            </a:pPr>
            <a:r>
              <a:rPr dirty="0"/>
              <a:t>A</a:t>
            </a:r>
            <a:r>
              <a:rPr spc="-110" dirty="0"/>
              <a:t> </a:t>
            </a:r>
            <a:r>
              <a:rPr spc="-35" dirty="0"/>
              <a:t>Substituted</a:t>
            </a:r>
            <a:r>
              <a:rPr spc="-140" dirty="0"/>
              <a:t> </a:t>
            </a:r>
            <a:r>
              <a:rPr spc="-20" dirty="0"/>
              <a:t>Charge</a:t>
            </a:r>
            <a:r>
              <a:rPr spc="-35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r>
              <a:rPr spc="-10" dirty="0"/>
              <a:t>Murder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1176" y="6951243"/>
            <a:ext cx="462280" cy="483870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35"/>
              </a:lnSpc>
            </a:pPr>
            <a:r>
              <a:rPr sz="2100" spc="-50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574505"/>
            <a:ext cx="9766300" cy="985519"/>
            <a:chOff x="457200" y="574505"/>
            <a:chExt cx="9766300" cy="985519"/>
          </a:xfrm>
        </p:grpSpPr>
        <p:sp>
          <p:nvSpPr>
            <p:cNvPr id="3" name="object 3"/>
            <p:cNvSpPr/>
            <p:nvPr/>
          </p:nvSpPr>
          <p:spPr>
            <a:xfrm>
              <a:off x="457200" y="574505"/>
              <a:ext cx="8785860" cy="985519"/>
            </a:xfrm>
            <a:custGeom>
              <a:avLst/>
              <a:gdLst/>
              <a:ahLst/>
              <a:cxnLst/>
              <a:rect l="l" t="t" r="r" b="b"/>
              <a:pathLst>
                <a:path w="8785860" h="985519">
                  <a:moveTo>
                    <a:pt x="0" y="985312"/>
                  </a:moveTo>
                  <a:lnTo>
                    <a:pt x="8785825" y="985312"/>
                  </a:lnTo>
                  <a:lnTo>
                    <a:pt x="8785825" y="0"/>
                  </a:lnTo>
                  <a:lnTo>
                    <a:pt x="0" y="0"/>
                  </a:lnTo>
                  <a:lnTo>
                    <a:pt x="0" y="985312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43025" y="574505"/>
              <a:ext cx="981075" cy="984885"/>
            </a:xfrm>
            <a:custGeom>
              <a:avLst/>
              <a:gdLst/>
              <a:ahLst/>
              <a:cxnLst/>
              <a:rect l="l" t="t" r="r" b="b"/>
              <a:pathLst>
                <a:path w="981075" h="984885">
                  <a:moveTo>
                    <a:pt x="980474" y="0"/>
                  </a:moveTo>
                  <a:lnTo>
                    <a:pt x="0" y="0"/>
                  </a:lnTo>
                  <a:lnTo>
                    <a:pt x="0" y="984747"/>
                  </a:lnTo>
                  <a:lnTo>
                    <a:pt x="980474" y="984747"/>
                  </a:lnTo>
                  <a:lnTo>
                    <a:pt x="980474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376369" y="1272479"/>
            <a:ext cx="715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Actus</a:t>
            </a:r>
            <a:r>
              <a:rPr spc="-105" dirty="0"/>
              <a:t> </a:t>
            </a:r>
            <a:r>
              <a:rPr spc="-30" dirty="0"/>
              <a:t>Reus</a:t>
            </a:r>
            <a:r>
              <a:rPr spc="-90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spc="-20" dirty="0"/>
              <a:t>Mens</a:t>
            </a:r>
            <a:r>
              <a:rPr spc="-90" dirty="0"/>
              <a:t> </a:t>
            </a:r>
            <a:r>
              <a:rPr spc="-35" dirty="0"/>
              <a:t>Rea</a:t>
            </a:r>
            <a:r>
              <a:rPr spc="-8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spc="-10" dirty="0"/>
              <a:t>Manslaughter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0256" y="7008578"/>
            <a:ext cx="12128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sz="2100" spc="-50" dirty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endParaRPr sz="21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7868" y="1559818"/>
            <a:ext cx="9158605" cy="5885815"/>
            <a:chOff x="567868" y="1559818"/>
            <a:chExt cx="9158605" cy="5885815"/>
          </a:xfrm>
        </p:grpSpPr>
        <p:sp>
          <p:nvSpPr>
            <p:cNvPr id="9" name="object 9"/>
            <p:cNvSpPr/>
            <p:nvPr/>
          </p:nvSpPr>
          <p:spPr>
            <a:xfrm>
              <a:off x="567868" y="1559818"/>
              <a:ext cx="9158605" cy="5875020"/>
            </a:xfrm>
            <a:custGeom>
              <a:avLst/>
              <a:gdLst/>
              <a:ahLst/>
              <a:cxnLst/>
              <a:rect l="l" t="t" r="r" b="b"/>
              <a:pathLst>
                <a:path w="9158605" h="5875020">
                  <a:moveTo>
                    <a:pt x="9158399" y="0"/>
                  </a:moveTo>
                  <a:lnTo>
                    <a:pt x="0" y="0"/>
                  </a:lnTo>
                  <a:lnTo>
                    <a:pt x="0" y="5874989"/>
                  </a:lnTo>
                  <a:lnTo>
                    <a:pt x="9158399" y="5874989"/>
                  </a:lnTo>
                  <a:lnTo>
                    <a:pt x="915839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0141" y="2630768"/>
              <a:ext cx="5313850" cy="481433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29570" y="4364659"/>
            <a:ext cx="1035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Manslaughter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62100" y="1549524"/>
            <a:ext cx="1570355" cy="2040255"/>
            <a:chOff x="4362100" y="1549524"/>
            <a:chExt cx="1570355" cy="2040255"/>
          </a:xfrm>
        </p:grpSpPr>
        <p:sp>
          <p:nvSpPr>
            <p:cNvPr id="13" name="object 13"/>
            <p:cNvSpPr/>
            <p:nvPr/>
          </p:nvSpPr>
          <p:spPr>
            <a:xfrm>
              <a:off x="4884792" y="3261312"/>
              <a:ext cx="525145" cy="328295"/>
            </a:xfrm>
            <a:custGeom>
              <a:avLst/>
              <a:gdLst/>
              <a:ahLst/>
              <a:cxnLst/>
              <a:rect l="l" t="t" r="r" b="b"/>
              <a:pathLst>
                <a:path w="525145" h="328295">
                  <a:moveTo>
                    <a:pt x="262274" y="0"/>
                  </a:moveTo>
                  <a:lnTo>
                    <a:pt x="0" y="164040"/>
                  </a:lnTo>
                  <a:lnTo>
                    <a:pt x="104909" y="164040"/>
                  </a:lnTo>
                  <a:lnTo>
                    <a:pt x="104909" y="328081"/>
                  </a:lnTo>
                  <a:lnTo>
                    <a:pt x="419639" y="328081"/>
                  </a:lnTo>
                  <a:lnTo>
                    <a:pt x="419639" y="164040"/>
                  </a:lnTo>
                  <a:lnTo>
                    <a:pt x="524549" y="164040"/>
                  </a:lnTo>
                  <a:lnTo>
                    <a:pt x="262274" y="0"/>
                  </a:lnTo>
                  <a:close/>
                </a:path>
              </a:pathLst>
            </a:custGeom>
            <a:solidFill>
              <a:srgbClr val="C0B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75668" y="1563091"/>
              <a:ext cx="1543050" cy="1543685"/>
            </a:xfrm>
            <a:custGeom>
              <a:avLst/>
              <a:gdLst/>
              <a:ahLst/>
              <a:cxnLst/>
              <a:rect l="l" t="t" r="r" b="b"/>
              <a:pathLst>
                <a:path w="1543050" h="1543685">
                  <a:moveTo>
                    <a:pt x="771398" y="0"/>
                  </a:moveTo>
                  <a:lnTo>
                    <a:pt x="722613" y="1518"/>
                  </a:lnTo>
                  <a:lnTo>
                    <a:pt x="674635" y="6012"/>
                  </a:lnTo>
                  <a:lnTo>
                    <a:pt x="627554" y="13393"/>
                  </a:lnTo>
                  <a:lnTo>
                    <a:pt x="581460" y="23569"/>
                  </a:lnTo>
                  <a:lnTo>
                    <a:pt x="536443" y="36450"/>
                  </a:lnTo>
                  <a:lnTo>
                    <a:pt x="492593" y="51946"/>
                  </a:lnTo>
                  <a:lnTo>
                    <a:pt x="450002" y="69966"/>
                  </a:lnTo>
                  <a:lnTo>
                    <a:pt x="408760" y="90420"/>
                  </a:lnTo>
                  <a:lnTo>
                    <a:pt x="368956" y="113218"/>
                  </a:lnTo>
                  <a:lnTo>
                    <a:pt x="330682" y="138268"/>
                  </a:lnTo>
                  <a:lnTo>
                    <a:pt x="294027" y="165481"/>
                  </a:lnTo>
                  <a:lnTo>
                    <a:pt x="259082" y="194767"/>
                  </a:lnTo>
                  <a:lnTo>
                    <a:pt x="225937" y="226035"/>
                  </a:lnTo>
                  <a:lnTo>
                    <a:pt x="194683" y="259194"/>
                  </a:lnTo>
                  <a:lnTo>
                    <a:pt x="165410" y="294154"/>
                  </a:lnTo>
                  <a:lnTo>
                    <a:pt x="138209" y="330824"/>
                  </a:lnTo>
                  <a:lnTo>
                    <a:pt x="113169" y="369115"/>
                  </a:lnTo>
                  <a:lnTo>
                    <a:pt x="90381" y="408936"/>
                  </a:lnTo>
                  <a:lnTo>
                    <a:pt x="69936" y="450197"/>
                  </a:lnTo>
                  <a:lnTo>
                    <a:pt x="51923" y="492806"/>
                  </a:lnTo>
                  <a:lnTo>
                    <a:pt x="36434" y="536675"/>
                  </a:lnTo>
                  <a:lnTo>
                    <a:pt x="23559" y="581711"/>
                  </a:lnTo>
                  <a:lnTo>
                    <a:pt x="13387" y="627825"/>
                  </a:lnTo>
                  <a:lnTo>
                    <a:pt x="6010" y="674927"/>
                  </a:lnTo>
                  <a:lnTo>
                    <a:pt x="1517" y="722926"/>
                  </a:lnTo>
                  <a:lnTo>
                    <a:pt x="0" y="771732"/>
                  </a:lnTo>
                  <a:lnTo>
                    <a:pt x="1517" y="820537"/>
                  </a:lnTo>
                  <a:lnTo>
                    <a:pt x="6010" y="868536"/>
                  </a:lnTo>
                  <a:lnTo>
                    <a:pt x="13387" y="915638"/>
                  </a:lnTo>
                  <a:lnTo>
                    <a:pt x="23559" y="961752"/>
                  </a:lnTo>
                  <a:lnTo>
                    <a:pt x="36434" y="1006789"/>
                  </a:lnTo>
                  <a:lnTo>
                    <a:pt x="51923" y="1050657"/>
                  </a:lnTo>
                  <a:lnTo>
                    <a:pt x="69936" y="1093266"/>
                  </a:lnTo>
                  <a:lnTo>
                    <a:pt x="90381" y="1134527"/>
                  </a:lnTo>
                  <a:lnTo>
                    <a:pt x="113169" y="1174348"/>
                  </a:lnTo>
                  <a:lnTo>
                    <a:pt x="138209" y="1212639"/>
                  </a:lnTo>
                  <a:lnTo>
                    <a:pt x="165410" y="1249310"/>
                  </a:lnTo>
                  <a:lnTo>
                    <a:pt x="194683" y="1284270"/>
                  </a:lnTo>
                  <a:lnTo>
                    <a:pt x="225937" y="1317429"/>
                  </a:lnTo>
                  <a:lnTo>
                    <a:pt x="259082" y="1348697"/>
                  </a:lnTo>
                  <a:lnTo>
                    <a:pt x="294027" y="1377982"/>
                  </a:lnTo>
                  <a:lnTo>
                    <a:pt x="330682" y="1405196"/>
                  </a:lnTo>
                  <a:lnTo>
                    <a:pt x="368956" y="1430246"/>
                  </a:lnTo>
                  <a:lnTo>
                    <a:pt x="408760" y="1453044"/>
                  </a:lnTo>
                  <a:lnTo>
                    <a:pt x="450002" y="1473498"/>
                  </a:lnTo>
                  <a:lnTo>
                    <a:pt x="492593" y="1491518"/>
                  </a:lnTo>
                  <a:lnTo>
                    <a:pt x="536443" y="1507014"/>
                  </a:lnTo>
                  <a:lnTo>
                    <a:pt x="581460" y="1519895"/>
                  </a:lnTo>
                  <a:lnTo>
                    <a:pt x="627554" y="1530071"/>
                  </a:lnTo>
                  <a:lnTo>
                    <a:pt x="674635" y="1537452"/>
                  </a:lnTo>
                  <a:lnTo>
                    <a:pt x="722613" y="1541946"/>
                  </a:lnTo>
                  <a:lnTo>
                    <a:pt x="771398" y="1543465"/>
                  </a:lnTo>
                  <a:lnTo>
                    <a:pt x="820182" y="1541946"/>
                  </a:lnTo>
                  <a:lnTo>
                    <a:pt x="868160" y="1537452"/>
                  </a:lnTo>
                  <a:lnTo>
                    <a:pt x="915242" y="1530071"/>
                  </a:lnTo>
                  <a:lnTo>
                    <a:pt x="961336" y="1519895"/>
                  </a:lnTo>
                  <a:lnTo>
                    <a:pt x="1006353" y="1507014"/>
                  </a:lnTo>
                  <a:lnTo>
                    <a:pt x="1050202" y="1491518"/>
                  </a:lnTo>
                  <a:lnTo>
                    <a:pt x="1092793" y="1473498"/>
                  </a:lnTo>
                  <a:lnTo>
                    <a:pt x="1134036" y="1453044"/>
                  </a:lnTo>
                  <a:lnTo>
                    <a:pt x="1173840" y="1430246"/>
                  </a:lnTo>
                  <a:lnTo>
                    <a:pt x="1212114" y="1405196"/>
                  </a:lnTo>
                  <a:lnTo>
                    <a:pt x="1248769" y="1377982"/>
                  </a:lnTo>
                  <a:lnTo>
                    <a:pt x="1283714" y="1348697"/>
                  </a:lnTo>
                  <a:lnTo>
                    <a:pt x="1316859" y="1317429"/>
                  </a:lnTo>
                  <a:lnTo>
                    <a:pt x="1348113" y="1284270"/>
                  </a:lnTo>
                  <a:lnTo>
                    <a:pt x="1377386" y="1249310"/>
                  </a:lnTo>
                  <a:lnTo>
                    <a:pt x="1404588" y="1212639"/>
                  </a:lnTo>
                  <a:lnTo>
                    <a:pt x="1429627" y="1174348"/>
                  </a:lnTo>
                  <a:lnTo>
                    <a:pt x="1452415" y="1134527"/>
                  </a:lnTo>
                  <a:lnTo>
                    <a:pt x="1472860" y="1093266"/>
                  </a:lnTo>
                  <a:lnTo>
                    <a:pt x="1490873" y="1050657"/>
                  </a:lnTo>
                  <a:lnTo>
                    <a:pt x="1506362" y="1006789"/>
                  </a:lnTo>
                  <a:lnTo>
                    <a:pt x="1519237" y="961752"/>
                  </a:lnTo>
                  <a:lnTo>
                    <a:pt x="1529409" y="915638"/>
                  </a:lnTo>
                  <a:lnTo>
                    <a:pt x="1536786" y="868536"/>
                  </a:lnTo>
                  <a:lnTo>
                    <a:pt x="1541279" y="820537"/>
                  </a:lnTo>
                  <a:lnTo>
                    <a:pt x="1542797" y="771732"/>
                  </a:lnTo>
                  <a:lnTo>
                    <a:pt x="1541279" y="722926"/>
                  </a:lnTo>
                  <a:lnTo>
                    <a:pt x="1536786" y="674927"/>
                  </a:lnTo>
                  <a:lnTo>
                    <a:pt x="1529409" y="627825"/>
                  </a:lnTo>
                  <a:lnTo>
                    <a:pt x="1519237" y="581711"/>
                  </a:lnTo>
                  <a:lnTo>
                    <a:pt x="1506362" y="536675"/>
                  </a:lnTo>
                  <a:lnTo>
                    <a:pt x="1490873" y="492806"/>
                  </a:lnTo>
                  <a:lnTo>
                    <a:pt x="1472860" y="450197"/>
                  </a:lnTo>
                  <a:lnTo>
                    <a:pt x="1452415" y="408936"/>
                  </a:lnTo>
                  <a:lnTo>
                    <a:pt x="1429627" y="369115"/>
                  </a:lnTo>
                  <a:lnTo>
                    <a:pt x="1404588" y="330824"/>
                  </a:lnTo>
                  <a:lnTo>
                    <a:pt x="1377386" y="294154"/>
                  </a:lnTo>
                  <a:lnTo>
                    <a:pt x="1348113" y="259194"/>
                  </a:lnTo>
                  <a:lnTo>
                    <a:pt x="1316859" y="226035"/>
                  </a:lnTo>
                  <a:lnTo>
                    <a:pt x="1283714" y="194767"/>
                  </a:lnTo>
                  <a:lnTo>
                    <a:pt x="1248769" y="165481"/>
                  </a:lnTo>
                  <a:lnTo>
                    <a:pt x="1212114" y="138268"/>
                  </a:lnTo>
                  <a:lnTo>
                    <a:pt x="1173840" y="113218"/>
                  </a:lnTo>
                  <a:lnTo>
                    <a:pt x="1134036" y="90420"/>
                  </a:lnTo>
                  <a:lnTo>
                    <a:pt x="1092793" y="69966"/>
                  </a:lnTo>
                  <a:lnTo>
                    <a:pt x="1050202" y="51946"/>
                  </a:lnTo>
                  <a:lnTo>
                    <a:pt x="1006353" y="36450"/>
                  </a:lnTo>
                  <a:lnTo>
                    <a:pt x="961336" y="23569"/>
                  </a:lnTo>
                  <a:lnTo>
                    <a:pt x="915242" y="13393"/>
                  </a:lnTo>
                  <a:lnTo>
                    <a:pt x="868160" y="6012"/>
                  </a:lnTo>
                  <a:lnTo>
                    <a:pt x="820182" y="1518"/>
                  </a:lnTo>
                  <a:lnTo>
                    <a:pt x="771398" y="0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75668" y="1563091"/>
              <a:ext cx="1543050" cy="1543685"/>
            </a:xfrm>
            <a:custGeom>
              <a:avLst/>
              <a:gdLst/>
              <a:ahLst/>
              <a:cxnLst/>
              <a:rect l="l" t="t" r="r" b="b"/>
              <a:pathLst>
                <a:path w="1543050" h="1543685">
                  <a:moveTo>
                    <a:pt x="0" y="771732"/>
                  </a:moveTo>
                  <a:lnTo>
                    <a:pt x="1517" y="722927"/>
                  </a:lnTo>
                  <a:lnTo>
                    <a:pt x="6010" y="674928"/>
                  </a:lnTo>
                  <a:lnTo>
                    <a:pt x="13387" y="627826"/>
                  </a:lnTo>
                  <a:lnTo>
                    <a:pt x="23559" y="581711"/>
                  </a:lnTo>
                  <a:lnTo>
                    <a:pt x="36434" y="536675"/>
                  </a:lnTo>
                  <a:lnTo>
                    <a:pt x="51923" y="492807"/>
                  </a:lnTo>
                  <a:lnTo>
                    <a:pt x="69936" y="450197"/>
                  </a:lnTo>
                  <a:lnTo>
                    <a:pt x="90381" y="408937"/>
                  </a:lnTo>
                  <a:lnTo>
                    <a:pt x="113169" y="369116"/>
                  </a:lnTo>
                  <a:lnTo>
                    <a:pt x="138208" y="330825"/>
                  </a:lnTo>
                  <a:lnTo>
                    <a:pt x="165410" y="294154"/>
                  </a:lnTo>
                  <a:lnTo>
                    <a:pt x="194683" y="259194"/>
                  </a:lnTo>
                  <a:lnTo>
                    <a:pt x="225937" y="226035"/>
                  </a:lnTo>
                  <a:lnTo>
                    <a:pt x="259081" y="194767"/>
                  </a:lnTo>
                  <a:lnTo>
                    <a:pt x="294026" y="165482"/>
                  </a:lnTo>
                  <a:lnTo>
                    <a:pt x="330681" y="138268"/>
                  </a:lnTo>
                  <a:lnTo>
                    <a:pt x="368956" y="113218"/>
                  </a:lnTo>
                  <a:lnTo>
                    <a:pt x="408760" y="90420"/>
                  </a:lnTo>
                  <a:lnTo>
                    <a:pt x="450002" y="69966"/>
                  </a:lnTo>
                  <a:lnTo>
                    <a:pt x="492593" y="51946"/>
                  </a:lnTo>
                  <a:lnTo>
                    <a:pt x="536442" y="36450"/>
                  </a:lnTo>
                  <a:lnTo>
                    <a:pt x="581459" y="23569"/>
                  </a:lnTo>
                  <a:lnTo>
                    <a:pt x="627554" y="13393"/>
                  </a:lnTo>
                  <a:lnTo>
                    <a:pt x="674635" y="6012"/>
                  </a:lnTo>
                  <a:lnTo>
                    <a:pt x="722613" y="1518"/>
                  </a:lnTo>
                  <a:lnTo>
                    <a:pt x="771398" y="0"/>
                  </a:lnTo>
                  <a:lnTo>
                    <a:pt x="820182" y="1518"/>
                  </a:lnTo>
                  <a:lnTo>
                    <a:pt x="868160" y="6012"/>
                  </a:lnTo>
                  <a:lnTo>
                    <a:pt x="915242" y="13393"/>
                  </a:lnTo>
                  <a:lnTo>
                    <a:pt x="961336" y="23569"/>
                  </a:lnTo>
                  <a:lnTo>
                    <a:pt x="1006353" y="36450"/>
                  </a:lnTo>
                  <a:lnTo>
                    <a:pt x="1050202" y="51946"/>
                  </a:lnTo>
                  <a:lnTo>
                    <a:pt x="1092794" y="69966"/>
                  </a:lnTo>
                  <a:lnTo>
                    <a:pt x="1134036" y="90420"/>
                  </a:lnTo>
                  <a:lnTo>
                    <a:pt x="1173840" y="113218"/>
                  </a:lnTo>
                  <a:lnTo>
                    <a:pt x="1212114" y="138268"/>
                  </a:lnTo>
                  <a:lnTo>
                    <a:pt x="1248769" y="165482"/>
                  </a:lnTo>
                  <a:lnTo>
                    <a:pt x="1283714" y="194767"/>
                  </a:lnTo>
                  <a:lnTo>
                    <a:pt x="1316859" y="226035"/>
                  </a:lnTo>
                  <a:lnTo>
                    <a:pt x="1348113" y="259194"/>
                  </a:lnTo>
                  <a:lnTo>
                    <a:pt x="1377386" y="294154"/>
                  </a:lnTo>
                  <a:lnTo>
                    <a:pt x="1404587" y="330825"/>
                  </a:lnTo>
                  <a:lnTo>
                    <a:pt x="1429627" y="369116"/>
                  </a:lnTo>
                  <a:lnTo>
                    <a:pt x="1452415" y="408937"/>
                  </a:lnTo>
                  <a:lnTo>
                    <a:pt x="1472860" y="450197"/>
                  </a:lnTo>
                  <a:lnTo>
                    <a:pt x="1490872" y="492807"/>
                  </a:lnTo>
                  <a:lnTo>
                    <a:pt x="1506361" y="536675"/>
                  </a:lnTo>
                  <a:lnTo>
                    <a:pt x="1519237" y="581711"/>
                  </a:lnTo>
                  <a:lnTo>
                    <a:pt x="1529408" y="627826"/>
                  </a:lnTo>
                  <a:lnTo>
                    <a:pt x="1536786" y="674928"/>
                  </a:lnTo>
                  <a:lnTo>
                    <a:pt x="1541278" y="722927"/>
                  </a:lnTo>
                  <a:lnTo>
                    <a:pt x="1542796" y="771732"/>
                  </a:lnTo>
                  <a:lnTo>
                    <a:pt x="1541278" y="820538"/>
                  </a:lnTo>
                  <a:lnTo>
                    <a:pt x="1536786" y="868537"/>
                  </a:lnTo>
                  <a:lnTo>
                    <a:pt x="1529408" y="915639"/>
                  </a:lnTo>
                  <a:lnTo>
                    <a:pt x="1519237" y="961753"/>
                  </a:lnTo>
                  <a:lnTo>
                    <a:pt x="1506361" y="1006789"/>
                  </a:lnTo>
                  <a:lnTo>
                    <a:pt x="1490872" y="1050658"/>
                  </a:lnTo>
                  <a:lnTo>
                    <a:pt x="1472860" y="1093267"/>
                  </a:lnTo>
                  <a:lnTo>
                    <a:pt x="1452415" y="1134528"/>
                  </a:lnTo>
                  <a:lnTo>
                    <a:pt x="1429627" y="1174349"/>
                  </a:lnTo>
                  <a:lnTo>
                    <a:pt x="1404587" y="1212640"/>
                  </a:lnTo>
                  <a:lnTo>
                    <a:pt x="1377386" y="1249311"/>
                  </a:lnTo>
                  <a:lnTo>
                    <a:pt x="1348113" y="1284271"/>
                  </a:lnTo>
                  <a:lnTo>
                    <a:pt x="1316859" y="1317430"/>
                  </a:lnTo>
                  <a:lnTo>
                    <a:pt x="1283714" y="1348697"/>
                  </a:lnTo>
                  <a:lnTo>
                    <a:pt x="1248769" y="1377983"/>
                  </a:lnTo>
                  <a:lnTo>
                    <a:pt x="1212114" y="1405196"/>
                  </a:lnTo>
                  <a:lnTo>
                    <a:pt x="1173840" y="1430247"/>
                  </a:lnTo>
                  <a:lnTo>
                    <a:pt x="1134036" y="1453044"/>
                  </a:lnTo>
                  <a:lnTo>
                    <a:pt x="1092794" y="1473498"/>
                  </a:lnTo>
                  <a:lnTo>
                    <a:pt x="1050202" y="1491518"/>
                  </a:lnTo>
                  <a:lnTo>
                    <a:pt x="1006353" y="1507014"/>
                  </a:lnTo>
                  <a:lnTo>
                    <a:pt x="961336" y="1519895"/>
                  </a:lnTo>
                  <a:lnTo>
                    <a:pt x="915242" y="1530071"/>
                  </a:lnTo>
                  <a:lnTo>
                    <a:pt x="868160" y="1537452"/>
                  </a:lnTo>
                  <a:lnTo>
                    <a:pt x="820182" y="1541946"/>
                  </a:lnTo>
                  <a:lnTo>
                    <a:pt x="771398" y="1543465"/>
                  </a:lnTo>
                  <a:lnTo>
                    <a:pt x="722613" y="1541946"/>
                  </a:lnTo>
                  <a:lnTo>
                    <a:pt x="674635" y="1537452"/>
                  </a:lnTo>
                  <a:lnTo>
                    <a:pt x="627554" y="1530071"/>
                  </a:lnTo>
                  <a:lnTo>
                    <a:pt x="581459" y="1519895"/>
                  </a:lnTo>
                  <a:lnTo>
                    <a:pt x="536442" y="1507014"/>
                  </a:lnTo>
                  <a:lnTo>
                    <a:pt x="492593" y="1491518"/>
                  </a:lnTo>
                  <a:lnTo>
                    <a:pt x="450002" y="1473498"/>
                  </a:lnTo>
                  <a:lnTo>
                    <a:pt x="408760" y="1453044"/>
                  </a:lnTo>
                  <a:lnTo>
                    <a:pt x="368956" y="1430247"/>
                  </a:lnTo>
                  <a:lnTo>
                    <a:pt x="330681" y="1405196"/>
                  </a:lnTo>
                  <a:lnTo>
                    <a:pt x="294026" y="1377983"/>
                  </a:lnTo>
                  <a:lnTo>
                    <a:pt x="259081" y="1348697"/>
                  </a:lnTo>
                  <a:lnTo>
                    <a:pt x="225937" y="1317430"/>
                  </a:lnTo>
                  <a:lnTo>
                    <a:pt x="194683" y="1284271"/>
                  </a:lnTo>
                  <a:lnTo>
                    <a:pt x="165410" y="1249311"/>
                  </a:lnTo>
                  <a:lnTo>
                    <a:pt x="138208" y="1212640"/>
                  </a:lnTo>
                  <a:lnTo>
                    <a:pt x="113169" y="1174349"/>
                  </a:lnTo>
                  <a:lnTo>
                    <a:pt x="90381" y="1134528"/>
                  </a:lnTo>
                  <a:lnTo>
                    <a:pt x="69936" y="1093267"/>
                  </a:lnTo>
                  <a:lnTo>
                    <a:pt x="51923" y="1050658"/>
                  </a:lnTo>
                  <a:lnTo>
                    <a:pt x="36434" y="1006789"/>
                  </a:lnTo>
                  <a:lnTo>
                    <a:pt x="23559" y="961753"/>
                  </a:lnTo>
                  <a:lnTo>
                    <a:pt x="13387" y="915639"/>
                  </a:lnTo>
                  <a:lnTo>
                    <a:pt x="6010" y="868537"/>
                  </a:lnTo>
                  <a:lnTo>
                    <a:pt x="1517" y="820538"/>
                  </a:lnTo>
                  <a:lnTo>
                    <a:pt x="0" y="771732"/>
                  </a:lnTo>
                  <a:close/>
                </a:path>
              </a:pathLst>
            </a:custGeom>
            <a:ln w="2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87287" y="2118797"/>
            <a:ext cx="920750" cy="4006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87630">
              <a:lnSpc>
                <a:spcPts val="1390"/>
              </a:lnSpc>
              <a:spcBef>
                <a:spcPts val="285"/>
              </a:spcBef>
            </a:pP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Unlawfully (Actus</a:t>
            </a:r>
            <a:r>
              <a:rPr sz="1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REUS)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06346" y="3075869"/>
            <a:ext cx="1026160" cy="6445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6355" marR="38735" algn="ctr">
              <a:lnSpc>
                <a:spcPts val="1390"/>
              </a:lnSpc>
              <a:spcBef>
                <a:spcPts val="285"/>
              </a:spcBef>
            </a:pP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Kills</a:t>
            </a:r>
            <a:r>
              <a:rPr sz="13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1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causes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death</a:t>
            </a:r>
            <a:endParaRPr sz="13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(ACTUS</a:t>
            </a:r>
            <a:r>
              <a:rPr sz="13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REUS)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22623" y="5239949"/>
            <a:ext cx="1026160" cy="6413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6355" marR="70485" algn="ctr">
              <a:lnSpc>
                <a:spcPts val="1390"/>
              </a:lnSpc>
              <a:spcBef>
                <a:spcPts val="285"/>
              </a:spcBef>
            </a:pP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person</a:t>
            </a:r>
            <a:r>
              <a:rPr sz="1300" spc="-25" dirty="0">
                <a:solidFill>
                  <a:srgbClr val="FFFFFF"/>
                </a:solidFill>
                <a:latin typeface="Corbel"/>
                <a:cs typeface="Corbel"/>
              </a:rPr>
              <a:t> in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being</a:t>
            </a:r>
            <a:endParaRPr sz="13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(ACTUS</a:t>
            </a:r>
            <a:r>
              <a:rPr sz="13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REUS)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34386" y="6355517"/>
            <a:ext cx="1026160" cy="5803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62560">
              <a:lnSpc>
                <a:spcPct val="90000"/>
              </a:lnSpc>
              <a:spcBef>
                <a:spcPts val="254"/>
              </a:spcBef>
            </a:pP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Under</a:t>
            </a:r>
            <a:r>
              <a:rPr sz="13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Queen’s</a:t>
            </a:r>
            <a:r>
              <a:rPr sz="1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Peace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(ACTUS</a:t>
            </a:r>
            <a:r>
              <a:rPr sz="13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REUS)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4966" y="5096693"/>
            <a:ext cx="1040130" cy="9340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270" algn="ctr">
              <a:lnSpc>
                <a:spcPct val="89600"/>
              </a:lnSpc>
              <a:spcBef>
                <a:spcPts val="260"/>
              </a:spcBef>
            </a:pP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13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direct</a:t>
            </a:r>
            <a:r>
              <a:rPr sz="13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indirect intention</a:t>
            </a:r>
            <a:r>
              <a:rPr sz="1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kill </a:t>
            </a: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cause</a:t>
            </a:r>
            <a:r>
              <a:rPr sz="13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orbel"/>
                <a:cs typeface="Corbel"/>
              </a:rPr>
              <a:t>GBH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(MENS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 REA)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60391" y="3075869"/>
            <a:ext cx="1030605" cy="6445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85725">
              <a:lnSpc>
                <a:spcPts val="1390"/>
              </a:lnSpc>
              <a:spcBef>
                <a:spcPts val="285"/>
              </a:spcBef>
            </a:pP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But</a:t>
            </a:r>
            <a:r>
              <a:rPr sz="13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proves</a:t>
            </a:r>
            <a:r>
              <a:rPr sz="13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partial</a:t>
            </a:r>
            <a:r>
              <a:rPr sz="1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defence</a:t>
            </a:r>
            <a:endParaRPr sz="1300">
              <a:latin typeface="Corbel"/>
              <a:cs typeface="Corbel"/>
            </a:endParaRPr>
          </a:p>
          <a:p>
            <a:pPr marL="86995">
              <a:lnSpc>
                <a:spcPct val="100000"/>
              </a:lnSpc>
              <a:spcBef>
                <a:spcPts val="345"/>
              </a:spcBef>
            </a:pP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(DEFENCES)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43025" y="574505"/>
            <a:ext cx="981075" cy="984885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100">
              <a:latin typeface="Times New Roman"/>
              <a:cs typeface="Times New Roman"/>
            </a:endParaRPr>
          </a:p>
          <a:p>
            <a:pPr marL="145415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74505"/>
            <a:ext cx="8785860" cy="984885"/>
          </a:xfrm>
          <a:prstGeom prst="rect">
            <a:avLst/>
          </a:prstGeom>
          <a:solidFill>
            <a:srgbClr val="202A30"/>
          </a:solidFill>
        </p:spPr>
        <p:txBody>
          <a:bodyPr vert="horz" wrap="square" lIns="0" tIns="252729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989"/>
              </a:spcBef>
            </a:pPr>
            <a:r>
              <a:rPr spc="-25" dirty="0">
                <a:latin typeface="Arial MT"/>
                <a:cs typeface="Arial MT"/>
              </a:rPr>
              <a:t>Classifying</a:t>
            </a:r>
            <a:r>
              <a:rPr spc="-9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defences</a:t>
            </a:r>
          </a:p>
        </p:txBody>
      </p:sp>
      <p:sp>
        <p:nvSpPr>
          <p:cNvPr id="4" name="object 4"/>
          <p:cNvSpPr/>
          <p:nvPr/>
        </p:nvSpPr>
        <p:spPr>
          <a:xfrm>
            <a:off x="914995" y="1651122"/>
            <a:ext cx="8789670" cy="5628640"/>
          </a:xfrm>
          <a:custGeom>
            <a:avLst/>
            <a:gdLst/>
            <a:ahLst/>
            <a:cxnLst/>
            <a:rect l="l" t="t" r="r" b="b"/>
            <a:pathLst>
              <a:path w="8789670" h="5628640">
                <a:moveTo>
                  <a:pt x="8789669" y="0"/>
                </a:moveTo>
                <a:lnTo>
                  <a:pt x="0" y="0"/>
                </a:lnTo>
                <a:lnTo>
                  <a:pt x="0" y="5628234"/>
                </a:lnTo>
                <a:lnTo>
                  <a:pt x="8789669" y="5628234"/>
                </a:lnTo>
                <a:lnTo>
                  <a:pt x="87896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6650" y="1869942"/>
            <a:ext cx="2518410" cy="687070"/>
          </a:xfrm>
          <a:prstGeom prst="rect">
            <a:avLst/>
          </a:prstGeom>
          <a:solidFill>
            <a:srgbClr val="EB641E"/>
          </a:solidFill>
          <a:ln w="27139">
            <a:solidFill>
              <a:srgbClr val="AD4713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729615">
              <a:lnSpc>
                <a:spcPct val="100000"/>
              </a:lnSpc>
              <a:spcBef>
                <a:spcPts val="975"/>
              </a:spcBef>
            </a:pPr>
            <a:r>
              <a:rPr sz="2600" spc="-10" dirty="0">
                <a:latin typeface="Corbel"/>
                <a:cs typeface="Corbel"/>
              </a:rPr>
              <a:t>General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7279" y="1869942"/>
            <a:ext cx="2594610" cy="655320"/>
          </a:xfrm>
          <a:prstGeom prst="rect">
            <a:avLst/>
          </a:prstGeom>
          <a:solidFill>
            <a:srgbClr val="9BBB59"/>
          </a:solidFill>
          <a:ln w="27139">
            <a:solidFill>
              <a:srgbClr val="AD4713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855"/>
              </a:spcBef>
            </a:pPr>
            <a:r>
              <a:rPr sz="2600" spc="-10" dirty="0">
                <a:latin typeface="Corbel"/>
                <a:cs typeface="Corbel"/>
              </a:rPr>
              <a:t>Special/Partial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53941" y="3382935"/>
            <a:ext cx="1614805" cy="682625"/>
            <a:chOff x="1053941" y="3382935"/>
            <a:chExt cx="1614805" cy="682625"/>
          </a:xfrm>
        </p:grpSpPr>
        <p:sp>
          <p:nvSpPr>
            <p:cNvPr id="8" name="object 8"/>
            <p:cNvSpPr/>
            <p:nvPr/>
          </p:nvSpPr>
          <p:spPr>
            <a:xfrm>
              <a:off x="1067594" y="3396587"/>
              <a:ext cx="1587500" cy="655320"/>
            </a:xfrm>
            <a:custGeom>
              <a:avLst/>
              <a:gdLst/>
              <a:ahLst/>
              <a:cxnLst/>
              <a:rect l="l" t="t" r="r" b="b"/>
              <a:pathLst>
                <a:path w="1587500" h="655320">
                  <a:moveTo>
                    <a:pt x="1587023" y="0"/>
                  </a:moveTo>
                  <a:lnTo>
                    <a:pt x="0" y="0"/>
                  </a:lnTo>
                  <a:lnTo>
                    <a:pt x="0" y="654762"/>
                  </a:lnTo>
                  <a:lnTo>
                    <a:pt x="1587023" y="654762"/>
                  </a:lnTo>
                  <a:lnTo>
                    <a:pt x="1587023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594" y="3396587"/>
              <a:ext cx="1587500" cy="655320"/>
            </a:xfrm>
            <a:custGeom>
              <a:avLst/>
              <a:gdLst/>
              <a:ahLst/>
              <a:cxnLst/>
              <a:rect l="l" t="t" r="r" b="b"/>
              <a:pathLst>
                <a:path w="1587500" h="655320">
                  <a:moveTo>
                    <a:pt x="0" y="0"/>
                  </a:moveTo>
                  <a:lnTo>
                    <a:pt x="1587023" y="0"/>
                  </a:lnTo>
                  <a:lnTo>
                    <a:pt x="1587023" y="654761"/>
                  </a:lnTo>
                  <a:lnTo>
                    <a:pt x="0" y="654761"/>
                  </a:lnTo>
                  <a:lnTo>
                    <a:pt x="0" y="0"/>
                  </a:lnTo>
                  <a:close/>
                </a:path>
              </a:pathLst>
            </a:custGeom>
            <a:ln w="27138">
              <a:solidFill>
                <a:srgbClr val="AD47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5754" y="3408067"/>
            <a:ext cx="116903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10" marR="5080" indent="-194945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orbel"/>
                <a:cs typeface="Corbel"/>
              </a:rPr>
              <a:t>Loss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-1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Self </a:t>
            </a:r>
            <a:r>
              <a:rPr sz="1900" spc="-10" dirty="0">
                <a:latin typeface="Corbel"/>
                <a:cs typeface="Corbel"/>
              </a:rPr>
              <a:t>Control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88037" y="4527920"/>
            <a:ext cx="2011680" cy="682625"/>
            <a:chOff x="1588037" y="4527920"/>
            <a:chExt cx="2011680" cy="682625"/>
          </a:xfrm>
        </p:grpSpPr>
        <p:sp>
          <p:nvSpPr>
            <p:cNvPr id="12" name="object 12"/>
            <p:cNvSpPr/>
            <p:nvPr/>
          </p:nvSpPr>
          <p:spPr>
            <a:xfrm>
              <a:off x="1601689" y="4541573"/>
              <a:ext cx="1984375" cy="655320"/>
            </a:xfrm>
            <a:custGeom>
              <a:avLst/>
              <a:gdLst/>
              <a:ahLst/>
              <a:cxnLst/>
              <a:rect l="l" t="t" r="r" b="b"/>
              <a:pathLst>
                <a:path w="1984375" h="655320">
                  <a:moveTo>
                    <a:pt x="1983779" y="0"/>
                  </a:moveTo>
                  <a:lnTo>
                    <a:pt x="0" y="0"/>
                  </a:lnTo>
                  <a:lnTo>
                    <a:pt x="0" y="654761"/>
                  </a:lnTo>
                  <a:lnTo>
                    <a:pt x="1983779" y="654761"/>
                  </a:lnTo>
                  <a:lnTo>
                    <a:pt x="1983779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689" y="4541573"/>
              <a:ext cx="1984375" cy="655320"/>
            </a:xfrm>
            <a:custGeom>
              <a:avLst/>
              <a:gdLst/>
              <a:ahLst/>
              <a:cxnLst/>
              <a:rect l="l" t="t" r="r" b="b"/>
              <a:pathLst>
                <a:path w="1984375" h="655320">
                  <a:moveTo>
                    <a:pt x="0" y="0"/>
                  </a:moveTo>
                  <a:lnTo>
                    <a:pt x="1983779" y="0"/>
                  </a:lnTo>
                  <a:lnTo>
                    <a:pt x="1983779" y="654761"/>
                  </a:lnTo>
                  <a:lnTo>
                    <a:pt x="0" y="654761"/>
                  </a:lnTo>
                  <a:lnTo>
                    <a:pt x="0" y="0"/>
                  </a:lnTo>
                  <a:close/>
                </a:path>
              </a:pathLst>
            </a:custGeom>
            <a:ln w="27139">
              <a:solidFill>
                <a:srgbClr val="AD47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79603" y="4551068"/>
            <a:ext cx="1426845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8905">
              <a:lnSpc>
                <a:spcPct val="101099"/>
              </a:lnSpc>
              <a:spcBef>
                <a:spcPts val="75"/>
              </a:spcBef>
            </a:pPr>
            <a:r>
              <a:rPr sz="1900" spc="-10" dirty="0">
                <a:latin typeface="Corbel"/>
                <a:cs typeface="Corbel"/>
              </a:rPr>
              <a:t>Diminished Responsibility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8460" y="3091259"/>
            <a:ext cx="2045335" cy="1036955"/>
          </a:xfrm>
          <a:prstGeom prst="rect">
            <a:avLst/>
          </a:prstGeom>
          <a:solidFill>
            <a:srgbClr val="EB641E"/>
          </a:solidFill>
          <a:ln w="27137">
            <a:solidFill>
              <a:srgbClr val="AD4713"/>
            </a:solidFill>
          </a:ln>
        </p:spPr>
        <p:txBody>
          <a:bodyPr vert="horz" wrap="square" lIns="0" tIns="29845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2350"/>
              </a:spcBef>
            </a:pPr>
            <a:r>
              <a:rPr sz="2600" spc="-10" dirty="0">
                <a:latin typeface="Corbel"/>
                <a:cs typeface="Corbel"/>
              </a:rPr>
              <a:t>Substantive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57879" y="3153939"/>
            <a:ext cx="2164080" cy="1096010"/>
            <a:chOff x="7157879" y="3153939"/>
            <a:chExt cx="2164080" cy="1096010"/>
          </a:xfrm>
        </p:grpSpPr>
        <p:sp>
          <p:nvSpPr>
            <p:cNvPr id="17" name="object 17"/>
            <p:cNvSpPr/>
            <p:nvPr/>
          </p:nvSpPr>
          <p:spPr>
            <a:xfrm>
              <a:off x="7171531" y="3167591"/>
              <a:ext cx="2136775" cy="1068705"/>
            </a:xfrm>
            <a:custGeom>
              <a:avLst/>
              <a:gdLst/>
              <a:ahLst/>
              <a:cxnLst/>
              <a:rect l="l" t="t" r="r" b="b"/>
              <a:pathLst>
                <a:path w="2136775" h="1068704">
                  <a:moveTo>
                    <a:pt x="2136378" y="0"/>
                  </a:moveTo>
                  <a:lnTo>
                    <a:pt x="0" y="0"/>
                  </a:lnTo>
                  <a:lnTo>
                    <a:pt x="0" y="1068651"/>
                  </a:lnTo>
                  <a:lnTo>
                    <a:pt x="2136378" y="1068651"/>
                  </a:lnTo>
                  <a:lnTo>
                    <a:pt x="2136378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71531" y="3167591"/>
              <a:ext cx="2136775" cy="1068705"/>
            </a:xfrm>
            <a:custGeom>
              <a:avLst/>
              <a:gdLst/>
              <a:ahLst/>
              <a:cxnLst/>
              <a:rect l="l" t="t" r="r" b="b"/>
              <a:pathLst>
                <a:path w="2136775" h="1068704">
                  <a:moveTo>
                    <a:pt x="2136378" y="0"/>
                  </a:moveTo>
                  <a:lnTo>
                    <a:pt x="0" y="0"/>
                  </a:lnTo>
                  <a:lnTo>
                    <a:pt x="0" y="1068652"/>
                  </a:lnTo>
                  <a:lnTo>
                    <a:pt x="2136378" y="1068652"/>
                  </a:lnTo>
                  <a:lnTo>
                    <a:pt x="2136378" y="0"/>
                  </a:lnTo>
                  <a:close/>
                </a:path>
              </a:pathLst>
            </a:custGeom>
            <a:ln w="27138">
              <a:solidFill>
                <a:srgbClr val="AD47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98823" y="3273409"/>
            <a:ext cx="128397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68605" marR="5080" indent="-256540">
              <a:lnSpc>
                <a:spcPts val="3100"/>
              </a:lnSpc>
              <a:spcBef>
                <a:spcPts val="215"/>
              </a:spcBef>
            </a:pPr>
            <a:r>
              <a:rPr sz="2600" spc="-10" dirty="0">
                <a:latin typeface="Corbel"/>
                <a:cs typeface="Corbel"/>
              </a:rPr>
              <a:t>Failure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of </a:t>
            </a:r>
            <a:r>
              <a:rPr sz="2600" spc="-10" dirty="0">
                <a:latin typeface="Corbel"/>
                <a:cs typeface="Corbel"/>
              </a:rPr>
              <a:t>Proof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14020" y="5672905"/>
            <a:ext cx="2377440" cy="682625"/>
            <a:chOff x="3114020" y="5672905"/>
            <a:chExt cx="2377440" cy="682625"/>
          </a:xfrm>
        </p:grpSpPr>
        <p:sp>
          <p:nvSpPr>
            <p:cNvPr id="21" name="object 21"/>
            <p:cNvSpPr/>
            <p:nvPr/>
          </p:nvSpPr>
          <p:spPr>
            <a:xfrm>
              <a:off x="3127673" y="5686558"/>
              <a:ext cx="2350135" cy="655320"/>
            </a:xfrm>
            <a:custGeom>
              <a:avLst/>
              <a:gdLst/>
              <a:ahLst/>
              <a:cxnLst/>
              <a:rect l="l" t="t" r="r" b="b"/>
              <a:pathLst>
                <a:path w="2350135" h="655320">
                  <a:moveTo>
                    <a:pt x="2350015" y="0"/>
                  </a:moveTo>
                  <a:lnTo>
                    <a:pt x="0" y="0"/>
                  </a:lnTo>
                  <a:lnTo>
                    <a:pt x="0" y="654760"/>
                  </a:lnTo>
                  <a:lnTo>
                    <a:pt x="2350015" y="654760"/>
                  </a:lnTo>
                  <a:lnTo>
                    <a:pt x="2350015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27673" y="5686558"/>
              <a:ext cx="2350135" cy="655320"/>
            </a:xfrm>
            <a:custGeom>
              <a:avLst/>
              <a:gdLst/>
              <a:ahLst/>
              <a:cxnLst/>
              <a:rect l="l" t="t" r="r" b="b"/>
              <a:pathLst>
                <a:path w="2350135" h="655320">
                  <a:moveTo>
                    <a:pt x="0" y="0"/>
                  </a:moveTo>
                  <a:lnTo>
                    <a:pt x="2350015" y="0"/>
                  </a:lnTo>
                  <a:lnTo>
                    <a:pt x="2350015" y="654761"/>
                  </a:lnTo>
                  <a:lnTo>
                    <a:pt x="0" y="654761"/>
                  </a:lnTo>
                  <a:lnTo>
                    <a:pt x="0" y="0"/>
                  </a:lnTo>
                  <a:close/>
                </a:path>
              </a:pathLst>
            </a:custGeom>
            <a:ln w="27139">
              <a:solidFill>
                <a:srgbClr val="AD47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467646" y="5781913"/>
            <a:ext cx="167258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orbel"/>
                <a:cs typeface="Corbel"/>
              </a:rPr>
              <a:t>Justificatory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42288" y="5672905"/>
            <a:ext cx="2240280" cy="682625"/>
            <a:chOff x="6242288" y="5672905"/>
            <a:chExt cx="2240280" cy="682625"/>
          </a:xfrm>
        </p:grpSpPr>
        <p:sp>
          <p:nvSpPr>
            <p:cNvPr id="25" name="object 25"/>
            <p:cNvSpPr/>
            <p:nvPr/>
          </p:nvSpPr>
          <p:spPr>
            <a:xfrm>
              <a:off x="6255941" y="5686558"/>
              <a:ext cx="2212975" cy="655320"/>
            </a:xfrm>
            <a:custGeom>
              <a:avLst/>
              <a:gdLst/>
              <a:ahLst/>
              <a:cxnLst/>
              <a:rect l="l" t="t" r="r" b="b"/>
              <a:pathLst>
                <a:path w="2212975" h="655320">
                  <a:moveTo>
                    <a:pt x="2212677" y="0"/>
                  </a:moveTo>
                  <a:lnTo>
                    <a:pt x="0" y="0"/>
                  </a:lnTo>
                  <a:lnTo>
                    <a:pt x="0" y="654760"/>
                  </a:lnTo>
                  <a:lnTo>
                    <a:pt x="2212677" y="654760"/>
                  </a:lnTo>
                  <a:lnTo>
                    <a:pt x="2212677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55941" y="5686558"/>
              <a:ext cx="2212975" cy="655320"/>
            </a:xfrm>
            <a:custGeom>
              <a:avLst/>
              <a:gdLst/>
              <a:ahLst/>
              <a:cxnLst/>
              <a:rect l="l" t="t" r="r" b="b"/>
              <a:pathLst>
                <a:path w="2212975" h="655320">
                  <a:moveTo>
                    <a:pt x="0" y="0"/>
                  </a:moveTo>
                  <a:lnTo>
                    <a:pt x="2212677" y="0"/>
                  </a:lnTo>
                  <a:lnTo>
                    <a:pt x="2212677" y="654761"/>
                  </a:lnTo>
                  <a:lnTo>
                    <a:pt x="0" y="654761"/>
                  </a:lnTo>
                  <a:lnTo>
                    <a:pt x="0" y="0"/>
                  </a:lnTo>
                  <a:close/>
                </a:path>
              </a:pathLst>
            </a:custGeom>
            <a:ln w="27139">
              <a:solidFill>
                <a:srgbClr val="AD47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609477" y="5781913"/>
            <a:ext cx="15055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latin typeface="Corbel"/>
                <a:cs typeface="Corbel"/>
              </a:rPr>
              <a:t>Excusatory</a:t>
            </a:r>
            <a:endParaRPr sz="2600">
              <a:latin typeface="Corbel"/>
              <a:cs typeface="Corbe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45515" y="2519307"/>
            <a:ext cx="7299959" cy="3961129"/>
            <a:chOff x="945515" y="2519307"/>
            <a:chExt cx="7299959" cy="3961129"/>
          </a:xfrm>
        </p:grpSpPr>
        <p:sp>
          <p:nvSpPr>
            <p:cNvPr id="29" name="object 29"/>
            <p:cNvSpPr/>
            <p:nvPr/>
          </p:nvSpPr>
          <p:spPr>
            <a:xfrm>
              <a:off x="1861105" y="2524704"/>
              <a:ext cx="1953260" cy="2017395"/>
            </a:xfrm>
            <a:custGeom>
              <a:avLst/>
              <a:gdLst/>
              <a:ahLst/>
              <a:cxnLst/>
              <a:rect l="l" t="t" r="r" b="b"/>
              <a:pathLst>
                <a:path w="1953260" h="2017395">
                  <a:moveTo>
                    <a:pt x="1953259" y="0"/>
                  </a:moveTo>
                  <a:lnTo>
                    <a:pt x="0" y="871884"/>
                  </a:lnTo>
                </a:path>
                <a:path w="1953260" h="2017395">
                  <a:moveTo>
                    <a:pt x="1953259" y="0"/>
                  </a:moveTo>
                  <a:lnTo>
                    <a:pt x="732472" y="2016868"/>
                  </a:lnTo>
                </a:path>
              </a:pathLst>
            </a:custGeom>
            <a:ln w="10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0870" y="2556932"/>
              <a:ext cx="1305560" cy="534670"/>
            </a:xfrm>
            <a:custGeom>
              <a:avLst/>
              <a:gdLst/>
              <a:ahLst/>
              <a:cxnLst/>
              <a:rect l="l" t="t" r="r" b="b"/>
              <a:pathLst>
                <a:path w="1305559" h="534669">
                  <a:moveTo>
                    <a:pt x="1305564" y="0"/>
                  </a:moveTo>
                  <a:lnTo>
                    <a:pt x="0" y="534326"/>
                  </a:lnTo>
                </a:path>
              </a:pathLst>
            </a:custGeom>
            <a:ln w="101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78611" y="4127681"/>
              <a:ext cx="1992630" cy="1558925"/>
            </a:xfrm>
            <a:custGeom>
              <a:avLst/>
              <a:gdLst/>
              <a:ahLst/>
              <a:cxnLst/>
              <a:rect l="l" t="t" r="r" b="b"/>
              <a:pathLst>
                <a:path w="1992629" h="1558925">
                  <a:moveTo>
                    <a:pt x="1992257" y="0"/>
                  </a:moveTo>
                  <a:lnTo>
                    <a:pt x="924068" y="1558875"/>
                  </a:lnTo>
                </a:path>
                <a:path w="1992629" h="1558925">
                  <a:moveTo>
                    <a:pt x="1992257" y="0"/>
                  </a:moveTo>
                  <a:lnTo>
                    <a:pt x="0" y="1558875"/>
                  </a:lnTo>
                </a:path>
              </a:pathLst>
            </a:custGeom>
            <a:ln w="10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81925" y="2938595"/>
              <a:ext cx="76835" cy="1905"/>
            </a:xfrm>
            <a:custGeom>
              <a:avLst/>
              <a:gdLst/>
              <a:ahLst/>
              <a:cxnLst/>
              <a:rect l="l" t="t" r="r" b="b"/>
              <a:pathLst>
                <a:path w="76834" h="1905">
                  <a:moveTo>
                    <a:pt x="76299" y="1695"/>
                  </a:moveTo>
                  <a:lnTo>
                    <a:pt x="0" y="0"/>
                  </a:lnTo>
                </a:path>
              </a:pathLst>
            </a:custGeom>
            <a:ln w="10177">
              <a:solidFill>
                <a:srgbClr val="EB60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37437" y="2556932"/>
              <a:ext cx="1602740" cy="610870"/>
            </a:xfrm>
            <a:custGeom>
              <a:avLst/>
              <a:gdLst/>
              <a:ahLst/>
              <a:cxnLst/>
              <a:rect l="l" t="t" r="r" b="b"/>
              <a:pathLst>
                <a:path w="1602740" h="610869">
                  <a:moveTo>
                    <a:pt x="0" y="0"/>
                  </a:moveTo>
                  <a:lnTo>
                    <a:pt x="1602282" y="610658"/>
                  </a:lnTo>
                </a:path>
              </a:pathLst>
            </a:custGeom>
            <a:ln w="101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5515" y="5905376"/>
              <a:ext cx="1709420" cy="575310"/>
            </a:xfrm>
            <a:custGeom>
              <a:avLst/>
              <a:gdLst/>
              <a:ahLst/>
              <a:cxnLst/>
              <a:rect l="l" t="t" r="r" b="b"/>
              <a:pathLst>
                <a:path w="1709420" h="575310">
                  <a:moveTo>
                    <a:pt x="1709102" y="0"/>
                  </a:moveTo>
                  <a:lnTo>
                    <a:pt x="0" y="0"/>
                  </a:lnTo>
                  <a:lnTo>
                    <a:pt x="0" y="575036"/>
                  </a:lnTo>
                  <a:lnTo>
                    <a:pt x="1709102" y="575036"/>
                  </a:lnTo>
                  <a:lnTo>
                    <a:pt x="1709102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71038" y="6023252"/>
            <a:ext cx="125793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orbel"/>
                <a:cs typeface="Corbel"/>
              </a:rPr>
              <a:t>Suicide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Pact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44167" y="5161787"/>
            <a:ext cx="1027430" cy="822960"/>
            <a:chOff x="1344167" y="5161787"/>
            <a:chExt cx="1027430" cy="82296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167" y="5161787"/>
              <a:ext cx="1027176" cy="82296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03310" y="5196334"/>
              <a:ext cx="915669" cy="709295"/>
            </a:xfrm>
            <a:custGeom>
              <a:avLst/>
              <a:gdLst/>
              <a:ahLst/>
              <a:cxnLst/>
              <a:rect l="l" t="t" r="r" b="b"/>
              <a:pathLst>
                <a:path w="915669" h="709295">
                  <a:moveTo>
                    <a:pt x="915590" y="0"/>
                  </a:moveTo>
                  <a:lnTo>
                    <a:pt x="0" y="709042"/>
                  </a:lnTo>
                </a:path>
              </a:pathLst>
            </a:custGeom>
            <a:ln w="2713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14299"/>
            <a:ext cx="9766300" cy="1445895"/>
            <a:chOff x="457200" y="114299"/>
            <a:chExt cx="9766300" cy="1445895"/>
          </a:xfrm>
        </p:grpSpPr>
        <p:sp>
          <p:nvSpPr>
            <p:cNvPr id="3" name="object 3"/>
            <p:cNvSpPr/>
            <p:nvPr/>
          </p:nvSpPr>
          <p:spPr>
            <a:xfrm>
              <a:off x="457200" y="114299"/>
              <a:ext cx="9766300" cy="460375"/>
            </a:xfrm>
            <a:custGeom>
              <a:avLst/>
              <a:gdLst/>
              <a:ahLst/>
              <a:cxnLst/>
              <a:rect l="l" t="t" r="r" b="b"/>
              <a:pathLst>
                <a:path w="9766300" h="460375">
                  <a:moveTo>
                    <a:pt x="0" y="460206"/>
                  </a:moveTo>
                  <a:lnTo>
                    <a:pt x="9766299" y="460206"/>
                  </a:lnTo>
                  <a:lnTo>
                    <a:pt x="9766299" y="0"/>
                  </a:lnTo>
                  <a:lnTo>
                    <a:pt x="0" y="0"/>
                  </a:lnTo>
                  <a:lnTo>
                    <a:pt x="0" y="46020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74505"/>
              <a:ext cx="8785860" cy="985519"/>
            </a:xfrm>
            <a:custGeom>
              <a:avLst/>
              <a:gdLst/>
              <a:ahLst/>
              <a:cxnLst/>
              <a:rect l="l" t="t" r="r" b="b"/>
              <a:pathLst>
                <a:path w="8785860" h="985519">
                  <a:moveTo>
                    <a:pt x="0" y="985312"/>
                  </a:moveTo>
                  <a:lnTo>
                    <a:pt x="8785825" y="985312"/>
                  </a:lnTo>
                  <a:lnTo>
                    <a:pt x="8785825" y="0"/>
                  </a:lnTo>
                  <a:lnTo>
                    <a:pt x="0" y="0"/>
                  </a:lnTo>
                  <a:lnTo>
                    <a:pt x="0" y="985312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43025" y="574505"/>
              <a:ext cx="981075" cy="984885"/>
            </a:xfrm>
            <a:custGeom>
              <a:avLst/>
              <a:gdLst/>
              <a:ahLst/>
              <a:cxnLst/>
              <a:rect l="l" t="t" r="r" b="b"/>
              <a:pathLst>
                <a:path w="981075" h="984885">
                  <a:moveTo>
                    <a:pt x="980474" y="0"/>
                  </a:moveTo>
                  <a:lnTo>
                    <a:pt x="0" y="0"/>
                  </a:lnTo>
                  <a:lnTo>
                    <a:pt x="0" y="984747"/>
                  </a:lnTo>
                  <a:lnTo>
                    <a:pt x="980474" y="984747"/>
                  </a:lnTo>
                  <a:lnTo>
                    <a:pt x="980474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76369" y="1272479"/>
            <a:ext cx="715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MT"/>
                <a:cs typeface="Arial MT"/>
              </a:rPr>
              <a:t>s.</a:t>
            </a:r>
            <a:r>
              <a:rPr spc="-10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2</a:t>
            </a:r>
            <a:r>
              <a:rPr spc="-80" dirty="0">
                <a:latin typeface="Arial MT"/>
                <a:cs typeface="Arial MT"/>
              </a:rPr>
              <a:t> </a:t>
            </a:r>
            <a:r>
              <a:rPr spc="-45" dirty="0">
                <a:latin typeface="Arial MT"/>
                <a:cs typeface="Arial MT"/>
              </a:rPr>
              <a:t>Homicide</a:t>
            </a:r>
            <a:r>
              <a:rPr spc="-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Act</a:t>
            </a:r>
            <a:r>
              <a:rPr spc="-7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1957</a:t>
            </a:r>
            <a:r>
              <a:rPr spc="-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(</a:t>
            </a:r>
            <a:r>
              <a:rPr i="1" dirty="0">
                <a:latin typeface="Arial"/>
                <a:cs typeface="Arial"/>
              </a:rPr>
              <a:t>as</a:t>
            </a:r>
            <a:r>
              <a:rPr i="1" spc="-80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amended)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917192" y="2708147"/>
            <a:ext cx="6898005" cy="1777364"/>
            <a:chOff x="1917192" y="2708147"/>
            <a:chExt cx="6898005" cy="1777364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760" y="4073651"/>
              <a:ext cx="3496055" cy="4114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8760" y="4073651"/>
              <a:ext cx="1228343" cy="4114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20" y="4073651"/>
              <a:ext cx="1124712" cy="4114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7192" y="4073651"/>
              <a:ext cx="3444239" cy="4114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2544" y="2708147"/>
              <a:ext cx="1975103" cy="145084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585511" y="3075322"/>
            <a:ext cx="1507490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137160">
              <a:lnSpc>
                <a:spcPts val="2210"/>
              </a:lnSpc>
              <a:spcBef>
                <a:spcPts val="330"/>
              </a:spcBef>
            </a:pP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Diminished Responsibility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9160" y="4448555"/>
            <a:ext cx="2100072" cy="124358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22206" y="4559698"/>
            <a:ext cx="1629410" cy="90360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algn="ctr">
              <a:lnSpc>
                <a:spcPct val="94000"/>
              </a:lnSpc>
              <a:spcBef>
                <a:spcPts val="244"/>
              </a:spcBef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Abnormality</a:t>
            </a:r>
            <a:r>
              <a:rPr sz="20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mental functioning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0503" y="4375403"/>
            <a:ext cx="1975103" cy="149656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660990" y="4459114"/>
            <a:ext cx="1191895" cy="11842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ct val="93300"/>
              </a:lnSpc>
              <a:spcBef>
                <a:spcPts val="260"/>
              </a:spcBef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Caused</a:t>
            </a:r>
            <a:r>
              <a:rPr sz="20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by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recognised medical condition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32120" y="4415027"/>
            <a:ext cx="2002535" cy="149352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729421" y="4498738"/>
            <a:ext cx="1593215" cy="11811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1270" algn="ctr">
              <a:lnSpc>
                <a:spcPct val="93000"/>
              </a:lnSpc>
              <a:spcBef>
                <a:spcPts val="265"/>
              </a:spcBef>
            </a:pP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Caused substantial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impairment</a:t>
            </a:r>
            <a:r>
              <a:rPr sz="20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D’s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ability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...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66304" y="4448555"/>
            <a:ext cx="2057400" cy="12954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961778" y="4885834"/>
            <a:ext cx="16662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Caused</a:t>
            </a:r>
            <a:r>
              <a:rPr sz="2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kill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574505"/>
            <a:ext cx="9766300" cy="985519"/>
            <a:chOff x="457200" y="574505"/>
            <a:chExt cx="9766300" cy="985519"/>
          </a:xfrm>
        </p:grpSpPr>
        <p:sp>
          <p:nvSpPr>
            <p:cNvPr id="3" name="object 3"/>
            <p:cNvSpPr/>
            <p:nvPr/>
          </p:nvSpPr>
          <p:spPr>
            <a:xfrm>
              <a:off x="457200" y="574505"/>
              <a:ext cx="8785860" cy="985519"/>
            </a:xfrm>
            <a:custGeom>
              <a:avLst/>
              <a:gdLst/>
              <a:ahLst/>
              <a:cxnLst/>
              <a:rect l="l" t="t" r="r" b="b"/>
              <a:pathLst>
                <a:path w="8785860" h="985519">
                  <a:moveTo>
                    <a:pt x="0" y="985312"/>
                  </a:moveTo>
                  <a:lnTo>
                    <a:pt x="8785825" y="985312"/>
                  </a:lnTo>
                  <a:lnTo>
                    <a:pt x="8785825" y="0"/>
                  </a:lnTo>
                  <a:lnTo>
                    <a:pt x="0" y="0"/>
                  </a:lnTo>
                  <a:lnTo>
                    <a:pt x="0" y="985312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43025" y="574505"/>
              <a:ext cx="981075" cy="984885"/>
            </a:xfrm>
            <a:custGeom>
              <a:avLst/>
              <a:gdLst/>
              <a:ahLst/>
              <a:cxnLst/>
              <a:rect l="l" t="t" r="r" b="b"/>
              <a:pathLst>
                <a:path w="981075" h="984885">
                  <a:moveTo>
                    <a:pt x="980474" y="0"/>
                  </a:moveTo>
                  <a:lnTo>
                    <a:pt x="0" y="0"/>
                  </a:lnTo>
                  <a:lnTo>
                    <a:pt x="0" y="984747"/>
                  </a:lnTo>
                  <a:lnTo>
                    <a:pt x="980474" y="984747"/>
                  </a:lnTo>
                  <a:lnTo>
                    <a:pt x="980474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376369" y="1272479"/>
            <a:ext cx="715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1" y="1559818"/>
            <a:ext cx="9766300" cy="5875020"/>
            <a:chOff x="457201" y="1559818"/>
            <a:chExt cx="9766300" cy="5875020"/>
          </a:xfrm>
        </p:grpSpPr>
        <p:sp>
          <p:nvSpPr>
            <p:cNvPr id="7" name="object 7"/>
            <p:cNvSpPr/>
            <p:nvPr/>
          </p:nvSpPr>
          <p:spPr>
            <a:xfrm>
              <a:off x="457201" y="1559818"/>
              <a:ext cx="9766300" cy="5875020"/>
            </a:xfrm>
            <a:custGeom>
              <a:avLst/>
              <a:gdLst/>
              <a:ahLst/>
              <a:cxnLst/>
              <a:rect l="l" t="t" r="r" b="b"/>
              <a:pathLst>
                <a:path w="9766300" h="5875020">
                  <a:moveTo>
                    <a:pt x="9766297" y="0"/>
                  </a:moveTo>
                  <a:lnTo>
                    <a:pt x="0" y="0"/>
                  </a:lnTo>
                  <a:lnTo>
                    <a:pt x="0" y="5874990"/>
                  </a:lnTo>
                  <a:lnTo>
                    <a:pt x="9766297" y="5874990"/>
                  </a:lnTo>
                  <a:lnTo>
                    <a:pt x="976629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1" y="6951243"/>
              <a:ext cx="280670" cy="483870"/>
            </a:xfrm>
            <a:custGeom>
              <a:avLst/>
              <a:gdLst/>
              <a:ahLst/>
              <a:cxnLst/>
              <a:rect l="l" t="t" r="r" b="b"/>
              <a:pathLst>
                <a:path w="280670" h="483870">
                  <a:moveTo>
                    <a:pt x="280640" y="0"/>
                  </a:moveTo>
                  <a:lnTo>
                    <a:pt x="0" y="0"/>
                  </a:lnTo>
                  <a:lnTo>
                    <a:pt x="0" y="483566"/>
                  </a:lnTo>
                  <a:lnTo>
                    <a:pt x="280640" y="483566"/>
                  </a:lnTo>
                  <a:lnTo>
                    <a:pt x="280640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Partial</a:t>
            </a:r>
            <a:r>
              <a:rPr spc="-35" dirty="0"/>
              <a:t> </a:t>
            </a:r>
            <a:r>
              <a:rPr spc="-25" dirty="0"/>
              <a:t>Defence</a:t>
            </a:r>
            <a:r>
              <a:rPr spc="-4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spc="-30" dirty="0"/>
              <a:t>Diminished</a:t>
            </a:r>
            <a:r>
              <a:rPr spc="-55" dirty="0"/>
              <a:t> </a:t>
            </a:r>
            <a:r>
              <a:rPr spc="-10" dirty="0"/>
              <a:t>Responsibility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1801" y="1533548"/>
            <a:ext cx="9798050" cy="57092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0200" marR="17780" indent="-30543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30200" algn="l"/>
              </a:tabLst>
            </a:pPr>
            <a:r>
              <a:rPr sz="1900" dirty="0">
                <a:latin typeface="Corbel"/>
                <a:cs typeface="Corbel"/>
              </a:rPr>
              <a:t>See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definition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s.2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Homicide</a:t>
            </a:r>
            <a:r>
              <a:rPr sz="1900" spc="-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1957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amended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s.52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Coroners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-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Justice</a:t>
            </a:r>
            <a:r>
              <a:rPr sz="1900" spc="-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2009.</a:t>
            </a:r>
            <a:r>
              <a:rPr sz="1900" spc="-25" dirty="0">
                <a:latin typeface="Corbel"/>
                <a:cs typeface="Corbel"/>
              </a:rPr>
              <a:t> See </a:t>
            </a:r>
            <a:r>
              <a:rPr sz="1900" dirty="0">
                <a:latin typeface="Corbel"/>
                <a:cs typeface="Corbel"/>
              </a:rPr>
              <a:t>also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Commission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Report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‘Murder,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Manslaughter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Infanticide’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(2006)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Law </a:t>
            </a:r>
            <a:r>
              <a:rPr sz="1900" dirty="0">
                <a:latin typeface="Corbel"/>
                <a:cs typeface="Corbel"/>
              </a:rPr>
              <a:t>Commission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Partial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Defences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Murder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(Report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290)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[2004]</a:t>
            </a:r>
            <a:endParaRPr sz="1900">
              <a:latin typeface="Corbel"/>
              <a:cs typeface="Corbel"/>
            </a:endParaRPr>
          </a:p>
          <a:p>
            <a:pPr marL="391160" indent="-36576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391160" algn="l"/>
              </a:tabLst>
            </a:pPr>
            <a:r>
              <a:rPr sz="1900" dirty="0">
                <a:latin typeface="Corbel"/>
                <a:cs typeface="Corbel"/>
              </a:rPr>
              <a:t>There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must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‘an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abnormality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mental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functioning</a:t>
            </a:r>
            <a:endParaRPr sz="1900">
              <a:latin typeface="Corbel"/>
              <a:cs typeface="Corbel"/>
            </a:endParaRPr>
          </a:p>
          <a:p>
            <a:pPr marL="391160" marR="125730" indent="-366395">
              <a:lnSpc>
                <a:spcPct val="101099"/>
              </a:lnSpc>
              <a:spcBef>
                <a:spcPts val="1295"/>
              </a:spcBef>
              <a:buAutoNum type="arabicPeriod"/>
              <a:tabLst>
                <a:tab pos="391160" algn="l"/>
              </a:tabLst>
            </a:pPr>
            <a:r>
              <a:rPr sz="1900" dirty="0">
                <a:latin typeface="Corbel"/>
                <a:cs typeface="Corbel"/>
              </a:rPr>
              <a:t>It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must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arise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from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recognised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medical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condition’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-8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World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Health</a:t>
            </a:r>
            <a:r>
              <a:rPr sz="1900" spc="-5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Organisation’s </a:t>
            </a:r>
            <a:r>
              <a:rPr sz="1900" dirty="0">
                <a:latin typeface="Corbel"/>
                <a:cs typeface="Corbel"/>
              </a:rPr>
              <a:t>Classification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Diseases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(ICD-</a:t>
            </a:r>
            <a:r>
              <a:rPr sz="1900" dirty="0">
                <a:latin typeface="Corbel"/>
                <a:cs typeface="Corbel"/>
              </a:rPr>
              <a:t>10)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American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Psychiatric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Association’s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Diagnostic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and </a:t>
            </a:r>
            <a:r>
              <a:rPr sz="1900" dirty="0">
                <a:latin typeface="Corbel"/>
                <a:cs typeface="Corbel"/>
              </a:rPr>
              <a:t>Statistical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Manual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Mental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Disorders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(DSM-</a:t>
            </a:r>
            <a:r>
              <a:rPr sz="1900" dirty="0">
                <a:latin typeface="Corbel"/>
                <a:cs typeface="Corbel"/>
              </a:rPr>
              <a:t>V),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Dowds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v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R</a:t>
            </a:r>
            <a:r>
              <a:rPr sz="1900" b="1" i="1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[2012]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EWCA</a:t>
            </a:r>
            <a:r>
              <a:rPr sz="1900" b="1" i="1" spc="-5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</a:t>
            </a:r>
            <a:r>
              <a:rPr sz="1900" b="1" i="1" spc="35" dirty="0">
                <a:latin typeface="Corbel"/>
                <a:cs typeface="Corbel"/>
              </a:rPr>
              <a:t> </a:t>
            </a:r>
            <a:r>
              <a:rPr sz="1900" b="1" i="1" spc="-25" dirty="0">
                <a:latin typeface="Corbel"/>
                <a:cs typeface="Corbel"/>
              </a:rPr>
              <a:t>281</a:t>
            </a:r>
            <a:endParaRPr sz="1900">
              <a:latin typeface="Corbel"/>
              <a:cs typeface="Corbel"/>
            </a:endParaRPr>
          </a:p>
          <a:p>
            <a:pPr marL="391160" marR="112395" indent="-366395">
              <a:lnSpc>
                <a:spcPct val="102499"/>
              </a:lnSpc>
              <a:spcBef>
                <a:spcPts val="1260"/>
              </a:spcBef>
              <a:buAutoNum type="arabicPeriod"/>
              <a:tabLst>
                <a:tab pos="391160" algn="l"/>
              </a:tabLst>
            </a:pPr>
            <a:r>
              <a:rPr sz="1900" dirty="0">
                <a:latin typeface="Corbel"/>
                <a:cs typeface="Corbel"/>
              </a:rPr>
              <a:t>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must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have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‘substantially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impaired’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ability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understand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nature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their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conduct,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or </a:t>
            </a:r>
            <a:r>
              <a:rPr sz="1900" dirty="0">
                <a:latin typeface="Corbel"/>
                <a:cs typeface="Corbel"/>
              </a:rPr>
              <a:t>form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rational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judgment,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exercise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self-</a:t>
            </a:r>
            <a:r>
              <a:rPr sz="1900" dirty="0">
                <a:latin typeface="Corbel"/>
                <a:cs typeface="Corbel"/>
              </a:rPr>
              <a:t>control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s.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2(1A)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1957</a:t>
            </a:r>
            <a:r>
              <a:rPr sz="1900" spc="-5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See</a:t>
            </a:r>
            <a:r>
              <a:rPr sz="1900" b="1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Byrne</a:t>
            </a:r>
            <a:r>
              <a:rPr sz="1900" b="1" i="1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[1960]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2</a:t>
            </a:r>
            <a:r>
              <a:rPr sz="1900" b="1" i="1" spc="-50" dirty="0">
                <a:latin typeface="Corbel"/>
                <a:cs typeface="Corbel"/>
              </a:rPr>
              <a:t> </a:t>
            </a:r>
            <a:r>
              <a:rPr sz="1900" b="1" i="1" spc="-25" dirty="0">
                <a:latin typeface="Corbel"/>
                <a:cs typeface="Corbel"/>
              </a:rPr>
              <a:t>QB </a:t>
            </a:r>
            <a:r>
              <a:rPr sz="1900" b="1" i="1" dirty="0">
                <a:latin typeface="Corbel"/>
                <a:cs typeface="Corbel"/>
              </a:rPr>
              <a:t>396</a:t>
            </a:r>
            <a:r>
              <a:rPr sz="1900" i="1" dirty="0">
                <a:latin typeface="Corbel"/>
                <a:cs typeface="Corbel"/>
              </a:rPr>
              <a:t>, </a:t>
            </a:r>
            <a:r>
              <a:rPr sz="1900" b="1" i="1" dirty="0">
                <a:latin typeface="Corbel"/>
                <a:cs typeface="Corbel"/>
              </a:rPr>
              <a:t>Lloyd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1967]</a:t>
            </a:r>
            <a:r>
              <a:rPr sz="1900" b="1" i="1" spc="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1</a:t>
            </a:r>
            <a:r>
              <a:rPr sz="1900" b="1" i="1" spc="-7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QB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175, Ramchurn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[2010] EWCA</a:t>
            </a:r>
            <a:r>
              <a:rPr sz="1900" b="1" i="1" spc="-6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194</a:t>
            </a:r>
            <a:r>
              <a:rPr sz="1900" b="1" i="1" spc="1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also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see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Law</a:t>
            </a:r>
            <a:r>
              <a:rPr sz="1900" b="1" i="1" spc="-65" dirty="0">
                <a:latin typeface="Corbel"/>
                <a:cs typeface="Corbel"/>
              </a:rPr>
              <a:t> </a:t>
            </a:r>
            <a:r>
              <a:rPr sz="1900" b="1" i="1" spc="-10" dirty="0">
                <a:latin typeface="Corbel"/>
                <a:cs typeface="Corbel"/>
              </a:rPr>
              <a:t>Commission examples.</a:t>
            </a:r>
            <a:endParaRPr sz="1900">
              <a:latin typeface="Corbel"/>
              <a:cs typeface="Corbel"/>
            </a:endParaRPr>
          </a:p>
          <a:p>
            <a:pPr marL="391160" indent="-36576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39116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abnormality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must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provide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‘an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explanation’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D’s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acts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and/or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omissions</a:t>
            </a:r>
            <a:endParaRPr sz="1900">
              <a:latin typeface="Corbel"/>
              <a:cs typeface="Corbel"/>
            </a:endParaRPr>
          </a:p>
          <a:p>
            <a:pPr marL="330200" marR="960119" lvl="1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302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burden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(s.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2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(2)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)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standard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‘on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balance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of </a:t>
            </a:r>
            <a:r>
              <a:rPr sz="1900" dirty="0">
                <a:latin typeface="Corbel"/>
                <a:cs typeface="Corbel"/>
              </a:rPr>
              <a:t>probabilities’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Dunbar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[1958]</a:t>
            </a:r>
            <a:r>
              <a:rPr sz="1900" b="1" i="1" spc="1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1</a:t>
            </a:r>
            <a:r>
              <a:rPr sz="1900" b="1" i="1" spc="-7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QB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1.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also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Foye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[2013]</a:t>
            </a:r>
            <a:r>
              <a:rPr sz="1900" b="1" i="1" spc="1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EWCA</a:t>
            </a:r>
            <a:r>
              <a:rPr sz="1900" b="1" i="1" spc="-6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spc="-25" dirty="0">
                <a:latin typeface="Corbel"/>
                <a:cs typeface="Corbel"/>
              </a:rPr>
              <a:t>475</a:t>
            </a:r>
            <a:endParaRPr sz="1900">
              <a:latin typeface="Corbel"/>
              <a:cs typeface="Corbel"/>
            </a:endParaRPr>
          </a:p>
          <a:p>
            <a:pPr marL="330200" lvl="1" indent="-304800">
              <a:lnSpc>
                <a:spcPts val="2240"/>
              </a:lnSpc>
              <a:spcBef>
                <a:spcPts val="1320"/>
              </a:spcBef>
              <a:buFont typeface="Arial MT"/>
              <a:buChar char="•"/>
              <a:tabLst>
                <a:tab pos="330200" algn="l"/>
              </a:tabLst>
            </a:pPr>
            <a:r>
              <a:rPr sz="1900" dirty="0">
                <a:latin typeface="Corbel"/>
                <a:cs typeface="Corbel"/>
              </a:rPr>
              <a:t>What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killing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was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premeditated,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defence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still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used?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Matheson</a:t>
            </a:r>
            <a:r>
              <a:rPr sz="1900" b="1" i="1" spc="3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(1958)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spc="-50" dirty="0">
                <a:latin typeface="Corbel"/>
                <a:cs typeface="Corbel"/>
              </a:rPr>
              <a:t>2</a:t>
            </a:r>
            <a:endParaRPr sz="1900">
              <a:latin typeface="Corbel"/>
              <a:cs typeface="Corbel"/>
            </a:endParaRPr>
          </a:p>
          <a:p>
            <a:pPr marL="93980">
              <a:lnSpc>
                <a:spcPts val="2480"/>
              </a:lnSpc>
            </a:pPr>
            <a:r>
              <a:rPr sz="3150" baseline="-6613" dirty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3150" spc="487" baseline="-6613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All</a:t>
            </a:r>
            <a:r>
              <a:rPr sz="1900" b="1" i="1" spc="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ER</a:t>
            </a:r>
            <a:r>
              <a:rPr sz="1900" b="1" i="1" spc="10" dirty="0">
                <a:latin typeface="Corbel"/>
                <a:cs typeface="Corbel"/>
              </a:rPr>
              <a:t> </a:t>
            </a:r>
            <a:r>
              <a:rPr sz="1900" b="1" i="1" spc="-25" dirty="0">
                <a:latin typeface="Corbel"/>
                <a:cs typeface="Corbel"/>
              </a:rPr>
              <a:t>87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574505"/>
            <a:ext cx="9766300" cy="985519"/>
            <a:chOff x="457200" y="574505"/>
            <a:chExt cx="9766300" cy="985519"/>
          </a:xfrm>
        </p:grpSpPr>
        <p:sp>
          <p:nvSpPr>
            <p:cNvPr id="3" name="object 3"/>
            <p:cNvSpPr/>
            <p:nvPr/>
          </p:nvSpPr>
          <p:spPr>
            <a:xfrm>
              <a:off x="457200" y="574505"/>
              <a:ext cx="8785860" cy="985519"/>
            </a:xfrm>
            <a:custGeom>
              <a:avLst/>
              <a:gdLst/>
              <a:ahLst/>
              <a:cxnLst/>
              <a:rect l="l" t="t" r="r" b="b"/>
              <a:pathLst>
                <a:path w="8785860" h="985519">
                  <a:moveTo>
                    <a:pt x="0" y="985312"/>
                  </a:moveTo>
                  <a:lnTo>
                    <a:pt x="8785825" y="985312"/>
                  </a:lnTo>
                  <a:lnTo>
                    <a:pt x="8785825" y="0"/>
                  </a:lnTo>
                  <a:lnTo>
                    <a:pt x="0" y="0"/>
                  </a:lnTo>
                  <a:lnTo>
                    <a:pt x="0" y="985312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43025" y="574505"/>
              <a:ext cx="981075" cy="963930"/>
            </a:xfrm>
            <a:custGeom>
              <a:avLst/>
              <a:gdLst/>
              <a:ahLst/>
              <a:cxnLst/>
              <a:rect l="l" t="t" r="r" b="b"/>
              <a:pathLst>
                <a:path w="981075" h="963930">
                  <a:moveTo>
                    <a:pt x="0" y="963503"/>
                  </a:moveTo>
                  <a:lnTo>
                    <a:pt x="980474" y="963503"/>
                  </a:lnTo>
                  <a:lnTo>
                    <a:pt x="980474" y="0"/>
                  </a:lnTo>
                  <a:lnTo>
                    <a:pt x="0" y="0"/>
                  </a:lnTo>
                  <a:lnTo>
                    <a:pt x="0" y="963503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376369" y="1272479"/>
            <a:ext cx="715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811" y="1538009"/>
            <a:ext cx="9587230" cy="5444490"/>
          </a:xfrm>
          <a:custGeom>
            <a:avLst/>
            <a:gdLst/>
            <a:ahLst/>
            <a:cxnLst/>
            <a:rect l="l" t="t" r="r" b="b"/>
            <a:pathLst>
              <a:path w="9587230" h="5444490">
                <a:moveTo>
                  <a:pt x="9586688" y="0"/>
                </a:moveTo>
                <a:lnTo>
                  <a:pt x="0" y="0"/>
                </a:lnTo>
                <a:lnTo>
                  <a:pt x="0" y="5443983"/>
                </a:lnTo>
                <a:lnTo>
                  <a:pt x="9586688" y="5443983"/>
                </a:lnTo>
                <a:lnTo>
                  <a:pt x="958668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111" y="1344697"/>
            <a:ext cx="9311640" cy="152527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4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It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defence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only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murder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Campbell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(1997)</a:t>
            </a:r>
            <a:r>
              <a:rPr sz="1900" b="1" i="1" spc="-7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</a:t>
            </a:r>
            <a:r>
              <a:rPr sz="1900" b="1" i="1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LR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spc="-25" dirty="0">
                <a:latin typeface="Corbel"/>
                <a:cs typeface="Corbel"/>
              </a:rPr>
              <a:t>495</a:t>
            </a:r>
            <a:endParaRPr sz="1900">
              <a:latin typeface="Corbel"/>
              <a:cs typeface="Corbel"/>
            </a:endParaRPr>
          </a:p>
          <a:p>
            <a:pPr marL="317500" marR="5080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however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plead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guilty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manslaughter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grounds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diminished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responsibility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–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Vinagre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(1979)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69</a:t>
            </a:r>
            <a:r>
              <a:rPr sz="1900" b="1" i="1" spc="-5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</a:t>
            </a:r>
            <a:r>
              <a:rPr sz="1900" b="1" i="1" spc="-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App</a:t>
            </a:r>
            <a:r>
              <a:rPr sz="1900" b="1" i="1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R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104</a:t>
            </a:r>
            <a:r>
              <a:rPr sz="1900" b="1" i="1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compare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with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Din</a:t>
            </a:r>
            <a:r>
              <a:rPr sz="1900" b="1" i="1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(1962)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1</a:t>
            </a:r>
            <a:r>
              <a:rPr sz="1900" b="1" i="1" spc="-10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WLR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680.</a:t>
            </a:r>
            <a:r>
              <a:rPr sz="1900" b="1" i="1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also</a:t>
            </a:r>
            <a:endParaRPr sz="1900">
              <a:latin typeface="Corbel"/>
              <a:cs typeface="Corbel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900" b="1" i="1" dirty="0">
                <a:latin typeface="Corbel"/>
                <a:cs typeface="Corbel"/>
              </a:rPr>
              <a:t>Coutts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spc="-10" dirty="0">
                <a:latin typeface="Corbel"/>
                <a:cs typeface="Corbel"/>
              </a:rPr>
              <a:t>[2006]</a:t>
            </a:r>
            <a:r>
              <a:rPr sz="1900" b="1" i="1" spc="-7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UKHL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spc="-25" dirty="0">
                <a:latin typeface="Corbel"/>
                <a:cs typeface="Corbel"/>
              </a:rPr>
              <a:t>39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111" y="3011828"/>
            <a:ext cx="9542145" cy="38995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00" marR="514984" indent="-30543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It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partial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defence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completely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absolve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liability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reduces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murder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to </a:t>
            </a:r>
            <a:r>
              <a:rPr sz="1900" spc="-10" dirty="0">
                <a:latin typeface="Corbel"/>
                <a:cs typeface="Corbel"/>
              </a:rPr>
              <a:t>manslaughter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Court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-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Appeal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quash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conviction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murder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substitute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with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manslaughter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see</a:t>
            </a:r>
            <a:endParaRPr sz="1900">
              <a:latin typeface="Corbel"/>
              <a:cs typeface="Corbel"/>
            </a:endParaRPr>
          </a:p>
          <a:p>
            <a:pPr marL="317500">
              <a:lnSpc>
                <a:spcPct val="100000"/>
              </a:lnSpc>
              <a:spcBef>
                <a:spcPts val="25"/>
              </a:spcBef>
            </a:pPr>
            <a:r>
              <a:rPr sz="1900" b="1" i="1" dirty="0">
                <a:latin typeface="Corbel"/>
                <a:cs typeface="Corbel"/>
              </a:rPr>
              <a:t>Matheson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(1958)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2</a:t>
            </a:r>
            <a:r>
              <a:rPr sz="1900" b="1" i="1" spc="-3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All</a:t>
            </a:r>
            <a:r>
              <a:rPr sz="1900" b="1" i="1" spc="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ER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spc="-25" dirty="0">
                <a:latin typeface="Corbel"/>
                <a:cs typeface="Corbel"/>
              </a:rPr>
              <a:t>87</a:t>
            </a:r>
            <a:endParaRPr sz="1900">
              <a:latin typeface="Corbel"/>
              <a:cs typeface="Corbel"/>
            </a:endParaRPr>
          </a:p>
          <a:p>
            <a:pPr marL="317500" marR="95885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Medical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evidence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needed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prove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defence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–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Dix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(1982)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spc="-30" dirty="0">
                <a:latin typeface="Corbel"/>
                <a:cs typeface="Corbel"/>
              </a:rPr>
              <a:t>74</a:t>
            </a:r>
            <a:r>
              <a:rPr sz="1900" b="1" i="1" spc="-6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LR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302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although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jury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accept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medical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evid</a:t>
            </a:r>
            <a:r>
              <a:rPr sz="1900" b="1" dirty="0">
                <a:latin typeface="Corbel"/>
                <a:cs typeface="Corbel"/>
              </a:rPr>
              <a:t>ence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–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R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v</a:t>
            </a:r>
            <a:r>
              <a:rPr sz="1900" b="1" i="1" spc="-5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Sanders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[1991]</a:t>
            </a:r>
            <a:r>
              <a:rPr sz="1900" b="1" i="1" spc="-6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LR</a:t>
            </a:r>
            <a:r>
              <a:rPr sz="1900" b="1" i="1" spc="2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781</a:t>
            </a:r>
            <a:r>
              <a:rPr sz="1900" b="1" i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but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if </a:t>
            </a:r>
            <a:r>
              <a:rPr sz="1900" dirty="0">
                <a:latin typeface="Corbel"/>
                <a:cs typeface="Corbel"/>
              </a:rPr>
              <a:t>medical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evidence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unchallenged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trial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judge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must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remove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charge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murder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from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jury</a:t>
            </a:r>
            <a:r>
              <a:rPr sz="1900" spc="-5" dirty="0">
                <a:latin typeface="Corbel"/>
                <a:cs typeface="Corbel"/>
              </a:rPr>
              <a:t> </a:t>
            </a:r>
            <a:r>
              <a:rPr sz="1900" b="1" spc="-50" dirty="0">
                <a:latin typeface="Corbel"/>
                <a:cs typeface="Corbel"/>
              </a:rPr>
              <a:t>–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R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v</a:t>
            </a:r>
            <a:r>
              <a:rPr sz="1900" b="1" i="1" spc="1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Brennen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[2014]</a:t>
            </a:r>
            <a:r>
              <a:rPr sz="1900" b="1" i="1" spc="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EWCA</a:t>
            </a:r>
            <a:r>
              <a:rPr sz="1900" b="1" i="1" spc="-6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spc="-20" dirty="0">
                <a:latin typeface="Corbel"/>
                <a:cs typeface="Corbel"/>
              </a:rPr>
              <a:t>2387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Jury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also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entitled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take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account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statements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demeanour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defendant</a:t>
            </a:r>
            <a:endParaRPr sz="1900">
              <a:latin typeface="Corbel"/>
              <a:cs typeface="Corbel"/>
            </a:endParaRPr>
          </a:p>
          <a:p>
            <a:pPr marL="317500" marR="297815" indent="-30543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Directing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jury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should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approached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with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caution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was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abnormality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substantial </a:t>
            </a:r>
            <a:r>
              <a:rPr sz="1900" dirty="0">
                <a:latin typeface="Corbel"/>
                <a:cs typeface="Corbel"/>
              </a:rPr>
              <a:t>enough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impair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D’s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mental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responsibility?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Mitchell</a:t>
            </a:r>
            <a:r>
              <a:rPr sz="1900" b="1" i="1" spc="1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[1995]</a:t>
            </a:r>
            <a:r>
              <a:rPr sz="1900" b="1" i="1" spc="-75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Crim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dirty="0">
                <a:latin typeface="Corbel"/>
                <a:cs typeface="Corbel"/>
              </a:rPr>
              <a:t>LR</a:t>
            </a:r>
            <a:r>
              <a:rPr sz="1900" b="1" i="1" spc="20" dirty="0">
                <a:latin typeface="Corbel"/>
                <a:cs typeface="Corbel"/>
              </a:rPr>
              <a:t> </a:t>
            </a:r>
            <a:r>
              <a:rPr sz="1900" b="1" i="1" spc="-25" dirty="0">
                <a:latin typeface="Corbel"/>
                <a:cs typeface="Corbel"/>
              </a:rPr>
              <a:t>506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Diminished</a:t>
            </a:r>
            <a:r>
              <a:rPr spc="25" dirty="0"/>
              <a:t> </a:t>
            </a:r>
            <a:r>
              <a:rPr spc="-40" dirty="0"/>
              <a:t>Responsibility</a:t>
            </a:r>
            <a:r>
              <a:rPr spc="-90" dirty="0"/>
              <a:t> </a:t>
            </a:r>
            <a:r>
              <a:rPr spc="-10" dirty="0"/>
              <a:t>Contd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200" y="7041087"/>
            <a:ext cx="462280" cy="401320"/>
          </a:xfrm>
          <a:prstGeom prst="rect">
            <a:avLst/>
          </a:prstGeom>
          <a:solidFill>
            <a:srgbClr val="00A69E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45"/>
              </a:lnSpc>
            </a:pPr>
            <a:r>
              <a:rPr sz="2100" spc="-50" dirty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14299"/>
            <a:ext cx="9766300" cy="1445895"/>
            <a:chOff x="457200" y="114299"/>
            <a:chExt cx="9766300" cy="1445895"/>
          </a:xfrm>
        </p:grpSpPr>
        <p:sp>
          <p:nvSpPr>
            <p:cNvPr id="3" name="object 3"/>
            <p:cNvSpPr/>
            <p:nvPr/>
          </p:nvSpPr>
          <p:spPr>
            <a:xfrm>
              <a:off x="457200" y="114299"/>
              <a:ext cx="9766300" cy="460375"/>
            </a:xfrm>
            <a:custGeom>
              <a:avLst/>
              <a:gdLst/>
              <a:ahLst/>
              <a:cxnLst/>
              <a:rect l="l" t="t" r="r" b="b"/>
              <a:pathLst>
                <a:path w="9766300" h="460375">
                  <a:moveTo>
                    <a:pt x="0" y="460206"/>
                  </a:moveTo>
                  <a:lnTo>
                    <a:pt x="9766299" y="460206"/>
                  </a:lnTo>
                  <a:lnTo>
                    <a:pt x="9766299" y="0"/>
                  </a:lnTo>
                  <a:lnTo>
                    <a:pt x="0" y="0"/>
                  </a:lnTo>
                  <a:lnTo>
                    <a:pt x="0" y="46020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74505"/>
              <a:ext cx="8785860" cy="985519"/>
            </a:xfrm>
            <a:custGeom>
              <a:avLst/>
              <a:gdLst/>
              <a:ahLst/>
              <a:cxnLst/>
              <a:rect l="l" t="t" r="r" b="b"/>
              <a:pathLst>
                <a:path w="8785860" h="985519">
                  <a:moveTo>
                    <a:pt x="0" y="985312"/>
                  </a:moveTo>
                  <a:lnTo>
                    <a:pt x="8785825" y="985312"/>
                  </a:lnTo>
                  <a:lnTo>
                    <a:pt x="8785825" y="0"/>
                  </a:lnTo>
                  <a:lnTo>
                    <a:pt x="0" y="0"/>
                  </a:lnTo>
                  <a:lnTo>
                    <a:pt x="0" y="985312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43025" y="574505"/>
              <a:ext cx="981075" cy="984885"/>
            </a:xfrm>
            <a:custGeom>
              <a:avLst/>
              <a:gdLst/>
              <a:ahLst/>
              <a:cxnLst/>
              <a:rect l="l" t="t" r="r" b="b"/>
              <a:pathLst>
                <a:path w="981075" h="984885">
                  <a:moveTo>
                    <a:pt x="980474" y="0"/>
                  </a:moveTo>
                  <a:lnTo>
                    <a:pt x="0" y="0"/>
                  </a:lnTo>
                  <a:lnTo>
                    <a:pt x="0" y="984747"/>
                  </a:lnTo>
                  <a:lnTo>
                    <a:pt x="980474" y="984747"/>
                  </a:lnTo>
                  <a:lnTo>
                    <a:pt x="980474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76369" y="1272479"/>
            <a:ext cx="715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815" y="1786979"/>
            <a:ext cx="8785860" cy="429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</a:tabLst>
            </a:pPr>
            <a:r>
              <a:rPr sz="3000" spc="-10" dirty="0">
                <a:latin typeface="Corbel"/>
                <a:cs typeface="Corbel"/>
              </a:rPr>
              <a:t>Intoxication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at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level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where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cannot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form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mens </a:t>
            </a:r>
            <a:r>
              <a:rPr sz="3000" dirty="0">
                <a:latin typeface="Corbel"/>
                <a:cs typeface="Corbel"/>
              </a:rPr>
              <a:t>rea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cannot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used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support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defence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diminished responsibility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–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see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Fenton</a:t>
            </a:r>
            <a:r>
              <a:rPr sz="3000" b="1" i="1" spc="-3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(1975)</a:t>
            </a:r>
            <a:r>
              <a:rPr sz="3000" b="1" i="1" spc="-40" dirty="0">
                <a:latin typeface="Corbel"/>
                <a:cs typeface="Corbel"/>
              </a:rPr>
              <a:t> </a:t>
            </a:r>
            <a:r>
              <a:rPr sz="3000" b="1" i="1" spc="-20" dirty="0">
                <a:latin typeface="Corbel"/>
                <a:cs typeface="Corbel"/>
              </a:rPr>
              <a:t>61</a:t>
            </a:r>
            <a:r>
              <a:rPr sz="3000" b="1" i="1" spc="-13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Cr</a:t>
            </a:r>
            <a:r>
              <a:rPr sz="3000" b="1" i="1" spc="-12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App</a:t>
            </a:r>
            <a:r>
              <a:rPr sz="3000" b="1" i="1" spc="-4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R</a:t>
            </a:r>
            <a:r>
              <a:rPr sz="3000" b="1" i="1" spc="-3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261</a:t>
            </a:r>
            <a:r>
              <a:rPr sz="3000" b="1" i="1" spc="-35" dirty="0">
                <a:latin typeface="Corbel"/>
                <a:cs typeface="Corbel"/>
              </a:rPr>
              <a:t> </a:t>
            </a:r>
            <a:r>
              <a:rPr sz="3000" b="1" i="1" spc="-25" dirty="0">
                <a:latin typeface="Corbel"/>
                <a:cs typeface="Corbel"/>
              </a:rPr>
              <a:t>as </a:t>
            </a:r>
            <a:r>
              <a:rPr sz="3000" b="1" i="1" dirty="0">
                <a:latin typeface="Corbel"/>
                <a:cs typeface="Corbel"/>
              </a:rPr>
              <a:t>compared</a:t>
            </a:r>
            <a:r>
              <a:rPr sz="3000" b="1" i="1" spc="-13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to</a:t>
            </a:r>
            <a:r>
              <a:rPr sz="3000" b="1" i="1" spc="-7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Dowds</a:t>
            </a:r>
            <a:r>
              <a:rPr sz="3000" b="1" i="1" spc="-7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(2012)</a:t>
            </a:r>
            <a:r>
              <a:rPr sz="3000" b="1" i="1" spc="-85" dirty="0">
                <a:latin typeface="Corbel"/>
                <a:cs typeface="Corbel"/>
              </a:rPr>
              <a:t> </a:t>
            </a:r>
            <a:r>
              <a:rPr sz="3000" b="1" i="1" spc="-20" dirty="0">
                <a:latin typeface="Corbel"/>
                <a:cs typeface="Corbel"/>
              </a:rPr>
              <a:t>EWCA</a:t>
            </a:r>
            <a:r>
              <a:rPr sz="3000" b="1" i="1" spc="-13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Crim</a:t>
            </a:r>
            <a:r>
              <a:rPr sz="3000" b="1" i="1" spc="-7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281</a:t>
            </a:r>
            <a:r>
              <a:rPr sz="3000" b="1" i="1" spc="-80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and </a:t>
            </a:r>
            <a:r>
              <a:rPr sz="3000" b="1" i="1" dirty="0">
                <a:latin typeface="Corbel"/>
                <a:cs typeface="Corbel"/>
              </a:rPr>
              <a:t>Gittens</a:t>
            </a:r>
            <a:r>
              <a:rPr sz="3000" b="1" i="1" spc="-7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[1984]</a:t>
            </a:r>
            <a:r>
              <a:rPr sz="3000" b="1" i="1" spc="-6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3</a:t>
            </a:r>
            <a:r>
              <a:rPr sz="3000" b="1" i="1" spc="-14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All</a:t>
            </a:r>
            <a:r>
              <a:rPr sz="3000" b="1" i="1" spc="-6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ER</a:t>
            </a:r>
            <a:r>
              <a:rPr sz="3000" b="1" i="1" spc="-6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252</a:t>
            </a:r>
            <a:r>
              <a:rPr sz="3000" b="1" dirty="0">
                <a:latin typeface="Corbel"/>
                <a:cs typeface="Corbel"/>
              </a:rPr>
              <a:t>.</a:t>
            </a:r>
            <a:r>
              <a:rPr sz="3000" b="1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See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also</a:t>
            </a:r>
            <a:r>
              <a:rPr sz="3000" spc="-65" dirty="0">
                <a:latin typeface="Corbel"/>
                <a:cs typeface="Corbel"/>
              </a:rPr>
              <a:t> </a:t>
            </a:r>
            <a:r>
              <a:rPr sz="3000" b="1" i="1" spc="-10" dirty="0">
                <a:latin typeface="Corbel"/>
                <a:cs typeface="Corbel"/>
              </a:rPr>
              <a:t>Dietschmann</a:t>
            </a:r>
            <a:endParaRPr sz="3000">
              <a:latin typeface="Corbel"/>
              <a:cs typeface="Corbel"/>
            </a:endParaRPr>
          </a:p>
          <a:p>
            <a:pPr marL="317500">
              <a:lnSpc>
                <a:spcPct val="100000"/>
              </a:lnSpc>
            </a:pPr>
            <a:r>
              <a:rPr sz="3000" b="1" i="1" spc="-10" dirty="0">
                <a:latin typeface="Corbel"/>
                <a:cs typeface="Corbel"/>
              </a:rPr>
              <a:t>(2003)</a:t>
            </a:r>
            <a:r>
              <a:rPr sz="3000" b="1" i="1" spc="-6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1</a:t>
            </a:r>
            <a:r>
              <a:rPr sz="3000" b="1" i="1" spc="-13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All</a:t>
            </a:r>
            <a:r>
              <a:rPr sz="3000" b="1" i="1" spc="-55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ER</a:t>
            </a:r>
            <a:r>
              <a:rPr sz="3000" b="1" i="1" spc="-55" dirty="0">
                <a:latin typeface="Corbel"/>
                <a:cs typeface="Corbel"/>
              </a:rPr>
              <a:t> </a:t>
            </a:r>
            <a:r>
              <a:rPr sz="3000" b="1" i="1" spc="-25" dirty="0">
                <a:latin typeface="Corbel"/>
                <a:cs typeface="Corbel"/>
              </a:rPr>
              <a:t>897</a:t>
            </a:r>
            <a:endParaRPr sz="3000">
              <a:latin typeface="Corbel"/>
              <a:cs typeface="Corbel"/>
            </a:endParaRPr>
          </a:p>
          <a:p>
            <a:pPr marL="317500" marR="6985" indent="-3054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17500" algn="l"/>
              </a:tabLst>
            </a:pPr>
            <a:r>
              <a:rPr sz="3000" dirty="0">
                <a:latin typeface="Corbel"/>
                <a:cs typeface="Corbel"/>
              </a:rPr>
              <a:t>Can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intoxication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mental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condition</a:t>
            </a:r>
            <a:r>
              <a:rPr sz="3000" b="1" spc="-10" dirty="0">
                <a:latin typeface="Corbel"/>
                <a:cs typeface="Corbel"/>
              </a:rPr>
              <a:t>?</a:t>
            </a:r>
            <a:r>
              <a:rPr sz="3000" b="1" spc="-45" dirty="0">
                <a:latin typeface="Corbel"/>
                <a:cs typeface="Corbel"/>
              </a:rPr>
              <a:t> </a:t>
            </a:r>
            <a:r>
              <a:rPr sz="3000" b="1" dirty="0">
                <a:latin typeface="Corbel"/>
                <a:cs typeface="Corbel"/>
              </a:rPr>
              <a:t>–</a:t>
            </a:r>
            <a:r>
              <a:rPr sz="3000" b="1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see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b="1" i="1" spc="-10" dirty="0">
                <a:latin typeface="Corbel"/>
                <a:cs typeface="Corbel"/>
              </a:rPr>
              <a:t>Tandy </a:t>
            </a:r>
            <a:r>
              <a:rPr sz="3000" b="1" i="1" dirty="0">
                <a:latin typeface="Corbel"/>
                <a:cs typeface="Corbel"/>
              </a:rPr>
              <a:t>[1989]</a:t>
            </a:r>
            <a:r>
              <a:rPr sz="3000" b="1" i="1" spc="-155" dirty="0">
                <a:latin typeface="Corbel"/>
                <a:cs typeface="Corbel"/>
              </a:rPr>
              <a:t> </a:t>
            </a:r>
            <a:r>
              <a:rPr sz="3000" b="1" i="1" spc="-20" dirty="0">
                <a:latin typeface="Corbel"/>
                <a:cs typeface="Corbel"/>
              </a:rPr>
              <a:t>1</a:t>
            </a:r>
            <a:r>
              <a:rPr sz="3000" b="1" i="1" spc="-19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WLR</a:t>
            </a:r>
            <a:r>
              <a:rPr sz="3000" b="1" i="1" spc="-70" dirty="0">
                <a:latin typeface="Corbel"/>
                <a:cs typeface="Corbel"/>
              </a:rPr>
              <a:t> </a:t>
            </a:r>
            <a:r>
              <a:rPr sz="3000" b="1" i="1" dirty="0">
                <a:latin typeface="Corbel"/>
                <a:cs typeface="Corbel"/>
              </a:rPr>
              <a:t>350</a:t>
            </a:r>
            <a:r>
              <a:rPr sz="3000" b="1" i="1" spc="-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as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compared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to</a:t>
            </a:r>
            <a:r>
              <a:rPr sz="3000" spc="-160" dirty="0">
                <a:latin typeface="Corbel"/>
                <a:cs typeface="Corbel"/>
              </a:rPr>
              <a:t> </a:t>
            </a:r>
            <a:r>
              <a:rPr sz="3000" b="1" spc="-10" dirty="0">
                <a:latin typeface="Corbel"/>
                <a:cs typeface="Corbel"/>
              </a:rPr>
              <a:t>Wood</a:t>
            </a:r>
            <a:r>
              <a:rPr sz="3000" b="1" spc="-7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[2008]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EWCA </a:t>
            </a:r>
            <a:r>
              <a:rPr sz="3000" dirty="0">
                <a:latin typeface="Corbel"/>
                <a:cs typeface="Corbel"/>
              </a:rPr>
              <a:t>Crim</a:t>
            </a:r>
            <a:r>
              <a:rPr sz="3000" spc="-9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1305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(Alcohol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Dependency</a:t>
            </a:r>
            <a:r>
              <a:rPr sz="3000" spc="-13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Syndrome)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Diminished</a:t>
            </a:r>
            <a:r>
              <a:rPr spc="-50" dirty="0"/>
              <a:t> </a:t>
            </a:r>
            <a:r>
              <a:rPr spc="-35" dirty="0"/>
              <a:t>Responsibility</a:t>
            </a:r>
            <a:r>
              <a:rPr spc="-4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Intoxication/Alcoholism</a:t>
            </a:r>
          </a:p>
        </p:txBody>
      </p:sp>
      <p:sp>
        <p:nvSpPr>
          <p:cNvPr id="9" name="object 9"/>
          <p:cNvSpPr/>
          <p:nvPr/>
        </p:nvSpPr>
        <p:spPr>
          <a:xfrm>
            <a:off x="921176" y="6951243"/>
            <a:ext cx="462280" cy="483870"/>
          </a:xfrm>
          <a:custGeom>
            <a:avLst/>
            <a:gdLst/>
            <a:ahLst/>
            <a:cxnLst/>
            <a:rect l="l" t="t" r="r" b="b"/>
            <a:pathLst>
              <a:path w="462280" h="483870">
                <a:moveTo>
                  <a:pt x="461934" y="0"/>
                </a:moveTo>
                <a:lnTo>
                  <a:pt x="0" y="0"/>
                </a:lnTo>
                <a:lnTo>
                  <a:pt x="0" y="483566"/>
                </a:lnTo>
                <a:lnTo>
                  <a:pt x="461934" y="483566"/>
                </a:lnTo>
                <a:lnTo>
                  <a:pt x="461934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9926" y="6927481"/>
            <a:ext cx="1631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14299"/>
            <a:ext cx="9766300" cy="1445895"/>
            <a:chOff x="457200" y="114299"/>
            <a:chExt cx="9766300" cy="1445895"/>
          </a:xfrm>
        </p:grpSpPr>
        <p:sp>
          <p:nvSpPr>
            <p:cNvPr id="3" name="object 3"/>
            <p:cNvSpPr/>
            <p:nvPr/>
          </p:nvSpPr>
          <p:spPr>
            <a:xfrm>
              <a:off x="457200" y="114299"/>
              <a:ext cx="9766300" cy="460375"/>
            </a:xfrm>
            <a:custGeom>
              <a:avLst/>
              <a:gdLst/>
              <a:ahLst/>
              <a:cxnLst/>
              <a:rect l="l" t="t" r="r" b="b"/>
              <a:pathLst>
                <a:path w="9766300" h="460375">
                  <a:moveTo>
                    <a:pt x="0" y="460206"/>
                  </a:moveTo>
                  <a:lnTo>
                    <a:pt x="9766299" y="460206"/>
                  </a:lnTo>
                  <a:lnTo>
                    <a:pt x="9766299" y="0"/>
                  </a:lnTo>
                  <a:lnTo>
                    <a:pt x="0" y="0"/>
                  </a:lnTo>
                  <a:lnTo>
                    <a:pt x="0" y="46020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74505"/>
              <a:ext cx="8785860" cy="985519"/>
            </a:xfrm>
            <a:custGeom>
              <a:avLst/>
              <a:gdLst/>
              <a:ahLst/>
              <a:cxnLst/>
              <a:rect l="l" t="t" r="r" b="b"/>
              <a:pathLst>
                <a:path w="8785860" h="985519">
                  <a:moveTo>
                    <a:pt x="0" y="985312"/>
                  </a:moveTo>
                  <a:lnTo>
                    <a:pt x="8785825" y="985312"/>
                  </a:lnTo>
                  <a:lnTo>
                    <a:pt x="8785825" y="0"/>
                  </a:lnTo>
                  <a:lnTo>
                    <a:pt x="0" y="0"/>
                  </a:lnTo>
                  <a:lnTo>
                    <a:pt x="0" y="985312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43025" y="574505"/>
              <a:ext cx="981075" cy="984885"/>
            </a:xfrm>
            <a:custGeom>
              <a:avLst/>
              <a:gdLst/>
              <a:ahLst/>
              <a:cxnLst/>
              <a:rect l="l" t="t" r="r" b="b"/>
              <a:pathLst>
                <a:path w="981075" h="984885">
                  <a:moveTo>
                    <a:pt x="980474" y="0"/>
                  </a:moveTo>
                  <a:lnTo>
                    <a:pt x="0" y="0"/>
                  </a:lnTo>
                  <a:lnTo>
                    <a:pt x="0" y="984747"/>
                  </a:lnTo>
                  <a:lnTo>
                    <a:pt x="980474" y="984747"/>
                  </a:lnTo>
                  <a:lnTo>
                    <a:pt x="980474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76369" y="1272479"/>
            <a:ext cx="715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FFFFFF"/>
                </a:solidFill>
                <a:latin typeface="Corbel"/>
                <a:cs typeface="Corbel"/>
              </a:rPr>
              <a:t>Department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Partial</a:t>
            </a:r>
            <a:r>
              <a:rPr spc="-50" dirty="0"/>
              <a:t> </a:t>
            </a:r>
            <a:r>
              <a:rPr spc="-25" dirty="0"/>
              <a:t>Defence</a:t>
            </a:r>
            <a:r>
              <a:rPr spc="-60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spc="-10" dirty="0"/>
              <a:t>Loss</a:t>
            </a:r>
            <a:r>
              <a:rPr spc="-60" dirty="0"/>
              <a:t> </a:t>
            </a:r>
            <a:r>
              <a:rPr dirty="0"/>
              <a:t>of</a:t>
            </a:r>
            <a:r>
              <a:rPr spc="295" dirty="0"/>
              <a:t> </a:t>
            </a:r>
            <a:r>
              <a:rPr spc="-10" dirty="0"/>
              <a:t>Control</a:t>
            </a:r>
          </a:p>
        </p:txBody>
      </p:sp>
      <p:sp>
        <p:nvSpPr>
          <p:cNvPr id="8" name="object 8"/>
          <p:cNvSpPr/>
          <p:nvPr/>
        </p:nvSpPr>
        <p:spPr>
          <a:xfrm>
            <a:off x="513023" y="7041003"/>
            <a:ext cx="433070" cy="401320"/>
          </a:xfrm>
          <a:custGeom>
            <a:avLst/>
            <a:gdLst/>
            <a:ahLst/>
            <a:cxnLst/>
            <a:rect l="l" t="t" r="r" b="b"/>
            <a:pathLst>
              <a:path w="433069" h="401320">
                <a:moveTo>
                  <a:pt x="432492" y="0"/>
                </a:moveTo>
                <a:lnTo>
                  <a:pt x="0" y="0"/>
                </a:lnTo>
                <a:lnTo>
                  <a:pt x="0" y="401195"/>
                </a:lnTo>
                <a:lnTo>
                  <a:pt x="432492" y="401195"/>
                </a:lnTo>
                <a:lnTo>
                  <a:pt x="432492" y="0"/>
                </a:lnTo>
                <a:close/>
              </a:path>
            </a:pathLst>
          </a:custGeom>
          <a:solidFill>
            <a:srgbClr val="00A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2656" y="1785985"/>
            <a:ext cx="9031605" cy="55791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17855" marR="68580" indent="-305435" algn="just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617855" algn="l"/>
              </a:tabLst>
            </a:pPr>
            <a:r>
              <a:rPr sz="2600" dirty="0">
                <a:latin typeface="Corbel"/>
                <a:cs typeface="Corbel"/>
              </a:rPr>
              <a:t>This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applies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defendants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charged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with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murder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on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or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after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4</a:t>
            </a:r>
            <a:r>
              <a:rPr sz="2550" spc="-37" baseline="26143" dirty="0">
                <a:latin typeface="Corbel"/>
                <a:cs typeface="Corbel"/>
              </a:rPr>
              <a:t>th </a:t>
            </a:r>
            <a:r>
              <a:rPr sz="2600" spc="-10" dirty="0">
                <a:latin typeface="Corbel"/>
                <a:cs typeface="Corbel"/>
              </a:rPr>
              <a:t>October</a:t>
            </a:r>
            <a:r>
              <a:rPr sz="2600" spc="-12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2010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governed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by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s.54</a:t>
            </a:r>
            <a:r>
              <a:rPr sz="2600" spc="-11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Coroners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and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Justice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Act </a:t>
            </a:r>
            <a:r>
              <a:rPr sz="2600" spc="-20" dirty="0">
                <a:latin typeface="Corbel"/>
                <a:cs typeface="Corbel"/>
              </a:rPr>
              <a:t>2009</a:t>
            </a:r>
            <a:endParaRPr sz="2600">
              <a:latin typeface="Corbel"/>
              <a:cs typeface="Corbel"/>
            </a:endParaRPr>
          </a:p>
          <a:p>
            <a:pPr marL="802005" indent="-489584" algn="just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802005" algn="l"/>
              </a:tabLst>
            </a:pPr>
            <a:r>
              <a:rPr sz="2600" dirty="0">
                <a:latin typeface="Corbel"/>
                <a:cs typeface="Corbel"/>
              </a:rPr>
              <a:t>There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must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loss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control.</a:t>
            </a:r>
            <a:endParaRPr sz="2600">
              <a:latin typeface="Corbel"/>
              <a:cs typeface="Corbel"/>
            </a:endParaRPr>
          </a:p>
          <a:p>
            <a:pPr marL="800735" marR="183515" indent="-488315">
              <a:lnSpc>
                <a:spcPct val="98500"/>
              </a:lnSpc>
              <a:spcBef>
                <a:spcPts val="1315"/>
              </a:spcBef>
              <a:buAutoNum type="arabicPeriod"/>
              <a:tabLst>
                <a:tab pos="800735" algn="l"/>
                <a:tab pos="4218940" algn="l"/>
              </a:tabLst>
            </a:pPr>
            <a:r>
              <a:rPr sz="2600" dirty="0">
                <a:latin typeface="Corbel"/>
                <a:cs typeface="Corbel"/>
              </a:rPr>
              <a:t>There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must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‘qualifying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trigger’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–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either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1)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fear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serious violence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from</a:t>
            </a:r>
            <a:r>
              <a:rPr sz="2600" spc="-10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victim</a:t>
            </a:r>
            <a:r>
              <a:rPr sz="2600" dirty="0">
                <a:latin typeface="Corbel"/>
                <a:cs typeface="Corbel"/>
              </a:rPr>
              <a:t>	</a:t>
            </a:r>
            <a:r>
              <a:rPr sz="2600" spc="-10" dirty="0">
                <a:latin typeface="Corbel"/>
                <a:cs typeface="Corbel"/>
              </a:rPr>
              <a:t>(subjective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test)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2)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things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said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or </a:t>
            </a:r>
            <a:r>
              <a:rPr sz="2600" dirty="0">
                <a:latin typeface="Corbel"/>
                <a:cs typeface="Corbel"/>
              </a:rPr>
              <a:t>done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‘grave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character’/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justifiable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sense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serious </a:t>
            </a:r>
            <a:r>
              <a:rPr sz="2600" spc="-20" dirty="0">
                <a:latin typeface="Corbel"/>
                <a:cs typeface="Corbel"/>
              </a:rPr>
              <a:t>wrongness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(objective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test)</a:t>
            </a:r>
            <a:endParaRPr sz="2600">
              <a:latin typeface="Corbel"/>
              <a:cs typeface="Corbel"/>
            </a:endParaRPr>
          </a:p>
          <a:p>
            <a:pPr marL="617855" lvl="1" indent="-305435">
              <a:lnSpc>
                <a:spcPts val="3110"/>
              </a:lnSpc>
              <a:spcBef>
                <a:spcPts val="1275"/>
              </a:spcBef>
              <a:buFont typeface="Arial MT"/>
              <a:buChar char="•"/>
              <a:tabLst>
                <a:tab pos="617855" algn="l"/>
              </a:tabLst>
            </a:pPr>
            <a:r>
              <a:rPr sz="2600" dirty="0">
                <a:latin typeface="Corbel"/>
                <a:cs typeface="Corbel"/>
              </a:rPr>
              <a:t>Both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qualifying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triggers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may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present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at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once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(S.55(5)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)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–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see</a:t>
            </a:r>
            <a:endParaRPr sz="2600">
              <a:latin typeface="Corbel"/>
              <a:cs typeface="Corbel"/>
            </a:endParaRPr>
          </a:p>
          <a:p>
            <a:pPr marL="617855">
              <a:lnSpc>
                <a:spcPts val="3110"/>
              </a:lnSpc>
            </a:pPr>
            <a:r>
              <a:rPr sz="2600" b="1" i="1" spc="-20" dirty="0">
                <a:latin typeface="Corbel"/>
                <a:cs typeface="Corbel"/>
              </a:rPr>
              <a:t>Humphreys</a:t>
            </a:r>
            <a:r>
              <a:rPr sz="2600" b="1" i="1" spc="-90" dirty="0">
                <a:latin typeface="Corbel"/>
                <a:cs typeface="Corbel"/>
              </a:rPr>
              <a:t> </a:t>
            </a:r>
            <a:r>
              <a:rPr sz="2600" b="1" i="1" spc="-10" dirty="0">
                <a:latin typeface="Corbel"/>
                <a:cs typeface="Corbel"/>
              </a:rPr>
              <a:t>[1995]</a:t>
            </a:r>
            <a:r>
              <a:rPr sz="2600" b="1" i="1" spc="-65" dirty="0">
                <a:latin typeface="Corbel"/>
                <a:cs typeface="Corbel"/>
              </a:rPr>
              <a:t> </a:t>
            </a:r>
            <a:r>
              <a:rPr sz="2600" b="1" i="1" dirty="0">
                <a:latin typeface="Corbel"/>
                <a:cs typeface="Corbel"/>
              </a:rPr>
              <a:t>4</a:t>
            </a:r>
            <a:r>
              <a:rPr sz="2600" b="1" i="1" spc="-135" dirty="0">
                <a:latin typeface="Corbel"/>
                <a:cs typeface="Corbel"/>
              </a:rPr>
              <a:t> </a:t>
            </a:r>
            <a:r>
              <a:rPr sz="2600" b="1" i="1" dirty="0">
                <a:latin typeface="Corbel"/>
                <a:cs typeface="Corbel"/>
              </a:rPr>
              <a:t>All</a:t>
            </a:r>
            <a:r>
              <a:rPr sz="2600" b="1" i="1" spc="-65" dirty="0">
                <a:latin typeface="Corbel"/>
                <a:cs typeface="Corbel"/>
              </a:rPr>
              <a:t> </a:t>
            </a:r>
            <a:r>
              <a:rPr sz="2600" b="1" i="1" dirty="0">
                <a:latin typeface="Corbel"/>
                <a:cs typeface="Corbel"/>
              </a:rPr>
              <a:t>ER</a:t>
            </a:r>
            <a:r>
              <a:rPr sz="2600" b="1" i="1" spc="-70" dirty="0">
                <a:latin typeface="Corbel"/>
                <a:cs typeface="Corbel"/>
              </a:rPr>
              <a:t> </a:t>
            </a:r>
            <a:r>
              <a:rPr sz="2600" b="1" i="1" spc="-20" dirty="0">
                <a:latin typeface="Corbel"/>
                <a:cs typeface="Corbel"/>
              </a:rPr>
              <a:t>1008</a:t>
            </a:r>
            <a:endParaRPr sz="2600">
              <a:latin typeface="Corbel"/>
              <a:cs typeface="Corbel"/>
            </a:endParaRPr>
          </a:p>
          <a:p>
            <a:pPr marL="312420" marR="1114425">
              <a:lnSpc>
                <a:spcPts val="3100"/>
              </a:lnSpc>
              <a:spcBef>
                <a:spcPts val="1320"/>
              </a:spcBef>
              <a:tabLst>
                <a:tab pos="800735" algn="l"/>
              </a:tabLst>
            </a:pPr>
            <a:r>
              <a:rPr sz="2600" spc="-25" dirty="0">
                <a:latin typeface="Corbel"/>
                <a:cs typeface="Corbel"/>
              </a:rPr>
              <a:t>3</a:t>
            </a:r>
            <a:r>
              <a:rPr sz="2600" b="1" i="1" spc="-25" dirty="0">
                <a:latin typeface="Corbel"/>
                <a:cs typeface="Corbel"/>
              </a:rPr>
              <a:t>.</a:t>
            </a:r>
            <a:r>
              <a:rPr sz="2600" b="1" i="1" dirty="0">
                <a:latin typeface="Corbel"/>
                <a:cs typeface="Corbel"/>
              </a:rPr>
              <a:t>	</a:t>
            </a:r>
            <a:r>
              <a:rPr sz="2600" i="1" dirty="0">
                <a:latin typeface="Corbel"/>
                <a:cs typeface="Corbel"/>
              </a:rPr>
              <a:t>The</a:t>
            </a:r>
            <a:r>
              <a:rPr sz="2600" i="1" spc="-100" dirty="0">
                <a:latin typeface="Corbel"/>
                <a:cs typeface="Corbel"/>
              </a:rPr>
              <a:t> </a:t>
            </a:r>
            <a:r>
              <a:rPr sz="2600" i="1" spc="-10" dirty="0">
                <a:latin typeface="Corbel"/>
                <a:cs typeface="Corbel"/>
              </a:rPr>
              <a:t>reaction</a:t>
            </a:r>
            <a:r>
              <a:rPr sz="2600" i="1" spc="-100" dirty="0">
                <a:latin typeface="Corbel"/>
                <a:cs typeface="Corbel"/>
              </a:rPr>
              <a:t> </a:t>
            </a:r>
            <a:r>
              <a:rPr sz="2600" i="1" spc="-10" dirty="0">
                <a:latin typeface="Corbel"/>
                <a:cs typeface="Corbel"/>
              </a:rPr>
              <a:t>must</a:t>
            </a:r>
            <a:r>
              <a:rPr sz="2600" i="1" spc="-8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be</a:t>
            </a:r>
            <a:r>
              <a:rPr sz="2600" i="1" spc="-85" dirty="0">
                <a:latin typeface="Corbel"/>
                <a:cs typeface="Corbel"/>
              </a:rPr>
              <a:t> </a:t>
            </a:r>
            <a:r>
              <a:rPr sz="2600" i="1" spc="-20" dirty="0">
                <a:latin typeface="Corbel"/>
                <a:cs typeface="Corbel"/>
              </a:rPr>
              <a:t>reasonable</a:t>
            </a:r>
            <a:r>
              <a:rPr sz="2600" i="1" spc="-90" dirty="0">
                <a:latin typeface="Corbel"/>
                <a:cs typeface="Corbel"/>
              </a:rPr>
              <a:t> </a:t>
            </a:r>
            <a:r>
              <a:rPr sz="2600" i="1" spc="-10" dirty="0">
                <a:latin typeface="Corbel"/>
                <a:cs typeface="Corbel"/>
              </a:rPr>
              <a:t>based</a:t>
            </a:r>
            <a:r>
              <a:rPr sz="2600" i="1" spc="-10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on</a:t>
            </a:r>
            <a:r>
              <a:rPr sz="2600" i="1" spc="-10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D’s</a:t>
            </a:r>
            <a:r>
              <a:rPr sz="2600" i="1" spc="-9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age,</a:t>
            </a:r>
            <a:r>
              <a:rPr sz="2600" i="1" spc="-80" dirty="0">
                <a:latin typeface="Corbel"/>
                <a:cs typeface="Corbel"/>
              </a:rPr>
              <a:t> </a:t>
            </a:r>
            <a:r>
              <a:rPr sz="2600" i="1" spc="-20" dirty="0">
                <a:latin typeface="Corbel"/>
                <a:cs typeface="Corbel"/>
              </a:rPr>
              <a:t>sex, </a:t>
            </a:r>
            <a:r>
              <a:rPr sz="2600" i="1" spc="-25" dirty="0">
                <a:latin typeface="Corbel"/>
                <a:cs typeface="Corbel"/>
              </a:rPr>
              <a:t>circumstances</a:t>
            </a:r>
            <a:r>
              <a:rPr sz="2600" i="1" spc="-45" dirty="0">
                <a:latin typeface="Corbel"/>
                <a:cs typeface="Corbel"/>
              </a:rPr>
              <a:t> </a:t>
            </a:r>
            <a:r>
              <a:rPr sz="2600" i="1" spc="-20" dirty="0">
                <a:latin typeface="Corbel"/>
                <a:cs typeface="Corbel"/>
              </a:rPr>
              <a:t>(objective</a:t>
            </a:r>
            <a:r>
              <a:rPr sz="2600" i="1" spc="-50" dirty="0">
                <a:latin typeface="Corbel"/>
                <a:cs typeface="Corbel"/>
              </a:rPr>
              <a:t> </a:t>
            </a:r>
            <a:r>
              <a:rPr sz="2600" i="1" spc="-10" dirty="0">
                <a:latin typeface="Corbel"/>
                <a:cs typeface="Corbel"/>
              </a:rPr>
              <a:t>test)</a:t>
            </a:r>
            <a:endParaRPr sz="2600">
              <a:latin typeface="Corbel"/>
              <a:cs typeface="Corbel"/>
            </a:endParaRPr>
          </a:p>
          <a:p>
            <a:pPr marL="25400">
              <a:lnSpc>
                <a:spcPts val="1475"/>
              </a:lnSpc>
            </a:pPr>
            <a:r>
              <a:rPr sz="2100" spc="-50" dirty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1092</Words>
  <Application>Microsoft Office PowerPoint</Application>
  <PresentationFormat>Custom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MT</vt:lpstr>
      <vt:lpstr>Corbel</vt:lpstr>
      <vt:lpstr>Times New Roman</vt:lpstr>
      <vt:lpstr>Office Theme</vt:lpstr>
      <vt:lpstr> School of Law</vt:lpstr>
      <vt:lpstr>A Substituted Charge for Murder</vt:lpstr>
      <vt:lpstr>Actus Reus and Mens Rea for Manslaughter</vt:lpstr>
      <vt:lpstr>Classifying defences</vt:lpstr>
      <vt:lpstr>s. 2 Homicide Act 1957 (as amended)</vt:lpstr>
      <vt:lpstr>Partial Defence – Diminished Responsibility</vt:lpstr>
      <vt:lpstr>Diminished Responsibility Contd</vt:lpstr>
      <vt:lpstr>Diminished Responsibility and Intoxication/Alcoholism</vt:lpstr>
      <vt:lpstr>Partial Defence - Loss of Control</vt:lpstr>
      <vt:lpstr>Loss of Control Contd</vt:lpstr>
      <vt:lpstr>Partial Defence - Suicide 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6 - Moodle</dc:title>
  <dc:creator>Melanie Collard-Osman</dc:creator>
  <cp:lastModifiedBy>Sakina Shah</cp:lastModifiedBy>
  <cp:revision>1</cp:revision>
  <dcterms:created xsi:type="dcterms:W3CDTF">2025-03-10T06:33:33Z</dcterms:created>
  <dcterms:modified xsi:type="dcterms:W3CDTF">2025-03-10T06:34:26Z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2025-03-10T00:00:00Z</vt:filetime>
  </property>
  <property fmtid="{D5CDD505-2E9C-101B-9397-08002B2CF9AE}" pid="5" name="Producer">
    <vt:lpwstr>macOS Version 10.15.7 (Build 19H15) Quartz PDFContext</vt:lpwstr>
  </property>
</Properties>
</file>